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7" r:id="rId12"/>
    <p:sldId id="264" r:id="rId13"/>
    <p:sldId id="270" r:id="rId14"/>
    <p:sldId id="269" r:id="rId15"/>
    <p:sldId id="268" r:id="rId16"/>
    <p:sldId id="271" r:id="rId17"/>
    <p:sldId id="274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4702" autoAdjust="0"/>
  </p:normalViewPr>
  <p:slideViewPr>
    <p:cSldViewPr>
      <p:cViewPr varScale="1">
        <p:scale>
          <a:sx n="63" d="100"/>
          <a:sy n="63" d="100"/>
        </p:scale>
        <p:origin x="-9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0983D-61F2-4E53-B6CC-04F153F879CF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217B7-88E1-417A-8E5B-5F79D682281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1B83-3591-4036-813C-CBD0168DCEFE}" type="datetimeFigureOut">
              <a:rPr lang="cs-CZ" smtClean="0"/>
              <a:t>26.5.2010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DB6C-D469-46F6-ADF0-3E9F097BE85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uploads/soubory/pro_redaktory/Modul_download_v2_manual_v2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folder/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uploads/soubory/pro_redaktory/Marwel27_ManualFrontend_v1.0_KM_2_.pdf" TargetMode="External"/><Relationship Id="rId2" Type="http://schemas.openxmlformats.org/officeDocument/2006/relationships/hyperlink" Target="http://www.msmt.cz/uploads/soubory/pro_redaktory/Modul_download_v2_manual_v2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uploads/soubory/pro_redaktory/Marwel27_ManualFrontend_v1.0_KM_2_.pdf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44739"/>
            <a:ext cx="7772400" cy="1470025"/>
          </a:xfrm>
        </p:spPr>
        <p:txBody>
          <a:bodyPr/>
          <a:lstStyle/>
          <a:p>
            <a:r>
              <a:rPr lang="cs-CZ" dirty="0" smtClean="0"/>
              <a:t>Přehled změn na portálu www.</a:t>
            </a:r>
            <a:r>
              <a:rPr lang="cs-CZ" dirty="0" err="1" smtClean="0"/>
              <a:t>msmt.cz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00514"/>
            <a:ext cx="6400800" cy="232888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upgrade redakčního systému </a:t>
            </a:r>
            <a:r>
              <a:rPr lang="cs-CZ" dirty="0" err="1" smtClean="0"/>
              <a:t>Marwel</a:t>
            </a:r>
            <a:r>
              <a:rPr lang="cs-CZ" dirty="0" smtClean="0"/>
              <a:t>,  </a:t>
            </a:r>
            <a:br>
              <a:rPr lang="cs-CZ" dirty="0" smtClean="0"/>
            </a:br>
            <a:r>
              <a:rPr lang="cs-CZ" dirty="0" smtClean="0"/>
              <a:t>nasazení </a:t>
            </a:r>
            <a:r>
              <a:rPr lang="cs-CZ" dirty="0"/>
              <a:t>modulu pro správu souborů a fulltextové </a:t>
            </a:r>
            <a:r>
              <a:rPr lang="cs-CZ" dirty="0" smtClean="0"/>
              <a:t>vyhledávání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27.5.2010 </a:t>
            </a:r>
            <a:endParaRPr lang="cs-CZ" dirty="0"/>
          </a:p>
          <a:p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280" cy="18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 smtClean="0"/>
              <a:t>Změny ovládání redakčního systému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48371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ový popisek 9"/>
          <p:cNvSpPr/>
          <p:nvPr/>
        </p:nvSpPr>
        <p:spPr>
          <a:xfrm>
            <a:off x="214282" y="1357298"/>
            <a:ext cx="2214578" cy="1643074"/>
          </a:xfrm>
          <a:prstGeom prst="wedgeRoundRectCallout">
            <a:avLst>
              <a:gd name="adj1" fmla="val 66739"/>
              <a:gd name="adj2" fmla="val 7574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Nastavení indexování stránky vyhledávačem</a:t>
            </a:r>
            <a:endParaRPr lang="cs-CZ" b="1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285720" y="4429132"/>
            <a:ext cx="2214578" cy="1643074"/>
          </a:xfrm>
          <a:prstGeom prst="wedgeRoundRectCallout">
            <a:avLst>
              <a:gd name="adj1" fmla="val 71413"/>
              <a:gd name="adj2" fmla="val -2086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Zeměpisné souřadnice </a:t>
            </a:r>
            <a:r>
              <a:rPr lang="cs-CZ" b="1" dirty="0" smtClean="0">
                <a:sym typeface="Wingdings" pitchFamily="2" charset="2"/>
              </a:rPr>
              <a:t>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</a:t>
            </a:r>
            <a:r>
              <a:rPr lang="cs-CZ" dirty="0" smtClean="0"/>
              <a:t>Modul Správce souborů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Vkládání souborů </a:t>
            </a:r>
            <a:r>
              <a:rPr lang="cs-CZ" dirty="0" smtClean="0"/>
              <a:t>přes nový modul Správce souborů - </a:t>
            </a:r>
            <a:r>
              <a:rPr lang="cs-CZ" dirty="0"/>
              <a:t>jiná ikonka, původní nebude </a:t>
            </a:r>
            <a:r>
              <a:rPr lang="cs-CZ" dirty="0" smtClean="0"/>
              <a:t>využívána</a:t>
            </a:r>
            <a:endParaRPr lang="cs-CZ" dirty="0"/>
          </a:p>
          <a:p>
            <a:r>
              <a:rPr lang="cs-CZ" dirty="0" smtClean="0"/>
              <a:t>Strukturu složek a pojmenování souborů </a:t>
            </a:r>
            <a:r>
              <a:rPr lang="cs-CZ" dirty="0"/>
              <a:t>je možné měnit - bez vlivu na ztrátu a porušení </a:t>
            </a:r>
            <a:r>
              <a:rPr lang="cs-CZ" dirty="0" smtClean="0"/>
              <a:t>platnosti odkazů </a:t>
            </a:r>
            <a:endParaRPr lang="cs-CZ" dirty="0"/>
          </a:p>
          <a:p>
            <a:r>
              <a:rPr lang="cs-CZ" dirty="0" err="1" smtClean="0"/>
              <a:t>Verzování</a:t>
            </a:r>
            <a:r>
              <a:rPr lang="cs-CZ" dirty="0" smtClean="0"/>
              <a:t> souborů </a:t>
            </a:r>
            <a:r>
              <a:rPr lang="cs-CZ" dirty="0"/>
              <a:t>– nová verze stejného souboru</a:t>
            </a:r>
          </a:p>
          <a:p>
            <a:r>
              <a:rPr lang="cs-CZ" dirty="0" smtClean="0"/>
              <a:t>Usnadnění ovládání</a:t>
            </a:r>
          </a:p>
          <a:p>
            <a:r>
              <a:rPr lang="cs-CZ" dirty="0" smtClean="0"/>
              <a:t>Pokročilá nastavení: Přehled o stahování souboru – možné nastavit logování stažení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00438"/>
            <a:ext cx="69818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aoblený obdélníkový popisek 13"/>
          <p:cNvSpPr/>
          <p:nvPr/>
        </p:nvSpPr>
        <p:spPr>
          <a:xfrm>
            <a:off x="571472" y="2428868"/>
            <a:ext cx="2214578" cy="1643074"/>
          </a:xfrm>
          <a:prstGeom prst="wedgeRoundRectCallout">
            <a:avLst>
              <a:gd name="adj1" fmla="val 104912"/>
              <a:gd name="adj2" fmla="val 7049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Odkaz na nový </a:t>
            </a:r>
            <a:r>
              <a:rPr lang="cs-CZ" b="1" dirty="0" smtClean="0"/>
              <a:t>Správce souborů - </a:t>
            </a:r>
            <a:r>
              <a:rPr lang="cs-CZ" b="1" dirty="0" smtClean="0"/>
              <a:t>modul pro vkládání souborů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500430" y="1428736"/>
            <a:ext cx="5357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Následující je pouze zkráceným představením ovládání, p</a:t>
            </a:r>
            <a:r>
              <a:rPr lang="cs-CZ" sz="1600" dirty="0" smtClean="0"/>
              <a:t>odrobný popis najdete v manuálu</a:t>
            </a:r>
            <a:br>
              <a:rPr lang="cs-CZ" sz="1600" dirty="0" smtClean="0"/>
            </a:br>
            <a:r>
              <a:rPr lang="cs-CZ" sz="1600" dirty="0" smtClean="0">
                <a:hlinkClick r:id="rId4"/>
              </a:rPr>
              <a:t>Modul_</a:t>
            </a:r>
            <a:r>
              <a:rPr lang="cs-CZ" sz="1600" dirty="0" err="1" smtClean="0">
                <a:hlinkClick r:id="rId4"/>
              </a:rPr>
              <a:t>download</a:t>
            </a:r>
            <a:r>
              <a:rPr lang="cs-CZ" sz="1600" dirty="0" smtClean="0">
                <a:hlinkClick r:id="rId4"/>
              </a:rPr>
              <a:t>_v2_</a:t>
            </a:r>
            <a:r>
              <a:rPr lang="cs-CZ" sz="1600" dirty="0" err="1" smtClean="0">
                <a:hlinkClick r:id="rId4"/>
              </a:rPr>
              <a:t>manual</a:t>
            </a:r>
            <a:r>
              <a:rPr lang="cs-CZ" sz="1600" dirty="0" smtClean="0">
                <a:hlinkClick r:id="rId4"/>
              </a:rPr>
              <a:t>_v2.pdf</a:t>
            </a:r>
            <a:r>
              <a:rPr lang="cs-CZ" sz="1600" dirty="0" smtClean="0"/>
              <a:t> (376,33 KB) </a:t>
            </a:r>
          </a:p>
          <a:p>
            <a:endParaRPr lang="cs-CZ" sz="1600" dirty="0"/>
          </a:p>
          <a:p>
            <a:r>
              <a:rPr lang="cs-CZ" sz="1600" dirty="0" smtClean="0"/>
              <a:t>Odkaz na manuál je též  umístěn v sekci  webu pro redaktory.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928802"/>
            <a:ext cx="46919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ový popisek 9"/>
          <p:cNvSpPr/>
          <p:nvPr/>
        </p:nvSpPr>
        <p:spPr>
          <a:xfrm>
            <a:off x="0" y="1357298"/>
            <a:ext cx="2214578" cy="1643074"/>
          </a:xfrm>
          <a:prstGeom prst="wedgeRoundRectCallout">
            <a:avLst>
              <a:gd name="adj1" fmla="val 76008"/>
              <a:gd name="adj2" fmla="val 1205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Pamatuje si poslední  otevřenou složku</a:t>
            </a:r>
            <a:endParaRPr lang="cs-CZ" b="1" dirty="0" smtClean="0"/>
          </a:p>
          <a:p>
            <a:pPr algn="ctr"/>
            <a:endParaRPr lang="cs-CZ" b="1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6929422" y="3500438"/>
            <a:ext cx="2214578" cy="1643074"/>
          </a:xfrm>
          <a:prstGeom prst="wedgeRoundRectCallout">
            <a:avLst>
              <a:gd name="adj1" fmla="val -150399"/>
              <a:gd name="adj2" fmla="val 5750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Volba a ukázka stylu vložení odkazů </a:t>
            </a:r>
            <a:endParaRPr lang="cs-CZ" b="1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0" y="3071810"/>
            <a:ext cx="2214578" cy="1643074"/>
          </a:xfrm>
          <a:prstGeom prst="wedgeRoundRectCallout">
            <a:avLst>
              <a:gd name="adj1" fmla="val 66374"/>
              <a:gd name="adj2" fmla="val 5194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Možnosti pro vkládání souborů do </a:t>
            </a:r>
            <a:r>
              <a:rPr lang="cs-CZ" b="1" dirty="0" smtClean="0"/>
              <a:t>článku</a:t>
            </a:r>
          </a:p>
          <a:p>
            <a:pPr algn="ctr"/>
            <a:endParaRPr lang="cs-CZ" b="1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6929422" y="5214950"/>
            <a:ext cx="2214578" cy="1643074"/>
          </a:xfrm>
          <a:prstGeom prst="wedgeRoundRectCallout">
            <a:avLst>
              <a:gd name="adj1" fmla="val -56120"/>
              <a:gd name="adj2" fmla="val -2040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Možnost měnit velikost okna roztažením</a:t>
            </a:r>
            <a:endParaRPr lang="cs-CZ" b="1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6929422" y="1785926"/>
            <a:ext cx="2214578" cy="1643074"/>
          </a:xfrm>
          <a:prstGeom prst="wedgeRoundRectCallout">
            <a:avLst>
              <a:gd name="adj1" fmla="val -209581"/>
              <a:gd name="adj2" fmla="val 5565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Lze vkládat více souborů najednou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857364"/>
            <a:ext cx="46927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aoblený obdélníkový popisek 13"/>
          <p:cNvSpPr/>
          <p:nvPr/>
        </p:nvSpPr>
        <p:spPr>
          <a:xfrm>
            <a:off x="0" y="1714488"/>
            <a:ext cx="2214578" cy="1643074"/>
          </a:xfrm>
          <a:prstGeom prst="wedgeRoundRectCallout">
            <a:avLst>
              <a:gd name="adj1" fmla="val 98041"/>
              <a:gd name="adj2" fmla="val 1128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Nově vkládání výpisů adresářů (podobně jako výpisy u článků)</a:t>
            </a:r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85860"/>
            <a:ext cx="622032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ový popisek 7"/>
          <p:cNvSpPr/>
          <p:nvPr/>
        </p:nvSpPr>
        <p:spPr>
          <a:xfrm>
            <a:off x="6929422" y="2857496"/>
            <a:ext cx="2214578" cy="1643074"/>
          </a:xfrm>
          <a:prstGeom prst="wedgeRoundRectCallout">
            <a:avLst>
              <a:gd name="adj1" fmla="val -138700"/>
              <a:gd name="adj2" fmla="val 5286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Načítání nových souborů</a:t>
            </a: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Vlastní rozhraní správce souborů</a:t>
            </a:r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msmt.cz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folder</a:t>
            </a:r>
            <a:r>
              <a:rPr lang="cs-CZ" dirty="0" smtClean="0">
                <a:hlinkClick r:id="rId3"/>
              </a:rPr>
              <a:t>/0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dirty="0" smtClean="0"/>
              <a:t>Operace se složkami a soubory: </a:t>
            </a:r>
          </a:p>
          <a:p>
            <a:r>
              <a:rPr lang="cs-CZ" dirty="0" smtClean="0"/>
              <a:t>přesouvání, </a:t>
            </a:r>
          </a:p>
          <a:p>
            <a:r>
              <a:rPr lang="cs-CZ" dirty="0" err="1" smtClean="0"/>
              <a:t>verzování</a:t>
            </a:r>
            <a:r>
              <a:rPr lang="cs-CZ" dirty="0" smtClean="0"/>
              <a:t>, </a:t>
            </a:r>
          </a:p>
          <a:p>
            <a:r>
              <a:rPr lang="cs-CZ" dirty="0" smtClean="0"/>
              <a:t>přejmenování,</a:t>
            </a:r>
          </a:p>
          <a:p>
            <a:r>
              <a:rPr lang="cs-CZ" dirty="0"/>
              <a:t>l</a:t>
            </a:r>
            <a:r>
              <a:rPr lang="cs-CZ" dirty="0" smtClean="0"/>
              <a:t>ogování,</a:t>
            </a:r>
          </a:p>
          <a:p>
            <a:r>
              <a:rPr lang="cs-CZ" dirty="0"/>
              <a:t>n</a:t>
            </a:r>
            <a:r>
              <a:rPr lang="cs-CZ" dirty="0" smtClean="0"/>
              <a:t>astavení oprávnění apod.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8229600" cy="449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aoblený obdélníkový popisek 8"/>
          <p:cNvSpPr/>
          <p:nvPr/>
        </p:nvSpPr>
        <p:spPr>
          <a:xfrm>
            <a:off x="6929422" y="1857364"/>
            <a:ext cx="2214578" cy="1643074"/>
          </a:xfrm>
          <a:prstGeom prst="wedgeRoundRectCallout">
            <a:avLst>
              <a:gd name="adj1" fmla="val -106356"/>
              <a:gd name="adj2" fmla="val -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Toolbar</a:t>
            </a:r>
            <a:r>
              <a:rPr lang="cs-CZ" b="1" dirty="0" smtClean="0"/>
              <a:t>  s nabídkou akcí</a:t>
            </a:r>
          </a:p>
          <a:p>
            <a:pPr algn="ctr"/>
            <a:r>
              <a:rPr lang="cs-CZ" b="1" dirty="0" smtClean="0"/>
              <a:t> princip ovládání je obdobný jako  u modulu články</a:t>
            </a:r>
            <a:endParaRPr lang="cs-CZ" b="1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428596" y="1214422"/>
            <a:ext cx="2214578" cy="1643074"/>
          </a:xfrm>
          <a:prstGeom prst="wedgeRoundRectCallout">
            <a:avLst>
              <a:gd name="adj1" fmla="val 19579"/>
              <a:gd name="adj2" fmla="val 2782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Výpis obsahu složky </a:t>
            </a:r>
            <a:endParaRPr lang="cs-CZ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34"/>
            <a:ext cx="71056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aoblený obdélníkový popisek 12"/>
          <p:cNvSpPr/>
          <p:nvPr/>
        </p:nvSpPr>
        <p:spPr>
          <a:xfrm>
            <a:off x="285720" y="1500174"/>
            <a:ext cx="2214578" cy="1643074"/>
          </a:xfrm>
          <a:prstGeom prst="wedgeRoundRectCallout">
            <a:avLst>
              <a:gd name="adj1" fmla="val -43732"/>
              <a:gd name="adj2" fmla="val 3339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Obrazovka detailu souboru ke stažení</a:t>
            </a:r>
            <a:endParaRPr lang="cs-CZ" b="1" dirty="0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6643702" y="2143116"/>
            <a:ext cx="2214578" cy="1643074"/>
          </a:xfrm>
          <a:prstGeom prst="wedgeRoundRectCallout">
            <a:avLst>
              <a:gd name="adj1" fmla="val -127001"/>
              <a:gd name="adj2" fmla="val 5750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Toolbar</a:t>
            </a:r>
            <a:r>
              <a:rPr lang="cs-CZ" b="1" dirty="0" smtClean="0"/>
              <a:t>  s nabídkou akcí</a:t>
            </a:r>
          </a:p>
          <a:p>
            <a:pPr algn="ctr"/>
            <a:r>
              <a:rPr lang="cs-CZ" b="1" dirty="0" smtClean="0"/>
              <a:t> ikona pro vložení  VERZE SOUBORU</a:t>
            </a:r>
            <a:endParaRPr lang="cs-CZ" b="1" dirty="0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6215074" y="5000636"/>
            <a:ext cx="2214578" cy="1643074"/>
          </a:xfrm>
          <a:prstGeom prst="wedgeRoundRectCallout">
            <a:avLst>
              <a:gd name="adj1" fmla="val -147646"/>
              <a:gd name="adj2" fmla="val -4639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Technické a statistické údaje o souboru</a:t>
            </a:r>
            <a:endParaRPr lang="cs-CZ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70996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élníkový popisek 11"/>
          <p:cNvSpPr/>
          <p:nvPr/>
        </p:nvSpPr>
        <p:spPr>
          <a:xfrm>
            <a:off x="0" y="2857496"/>
            <a:ext cx="2214578" cy="1643074"/>
          </a:xfrm>
          <a:prstGeom prst="wedgeRoundRectCallout">
            <a:avLst>
              <a:gd name="adj1" fmla="val 64998"/>
              <a:gd name="adj2" fmla="val 3524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Viditelnost souboru</a:t>
            </a:r>
            <a:endParaRPr lang="cs-CZ" b="1" dirty="0"/>
          </a:p>
        </p:txBody>
      </p:sp>
      <p:sp>
        <p:nvSpPr>
          <p:cNvPr id="13" name="Zaoblený obdélníkový popisek 12"/>
          <p:cNvSpPr/>
          <p:nvPr/>
        </p:nvSpPr>
        <p:spPr>
          <a:xfrm>
            <a:off x="6929422" y="3429000"/>
            <a:ext cx="2214578" cy="1643074"/>
          </a:xfrm>
          <a:prstGeom prst="wedgeRoundRectCallout">
            <a:avLst>
              <a:gd name="adj1" fmla="val -174485"/>
              <a:gd name="adj2" fmla="val 1391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Logování stažení </a:t>
            </a:r>
            <a:endParaRPr lang="cs-CZ" b="1" dirty="0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0" y="4643446"/>
            <a:ext cx="2214578" cy="1643074"/>
          </a:xfrm>
          <a:prstGeom prst="wedgeRoundRectCallout">
            <a:avLst>
              <a:gd name="adj1" fmla="val 61557"/>
              <a:gd name="adj2" fmla="val 1298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Platnost souboru</a:t>
            </a:r>
            <a:endParaRPr lang="cs-CZ" b="1" dirty="0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6929454" y="3429000"/>
            <a:ext cx="2214578" cy="1643074"/>
          </a:xfrm>
          <a:prstGeom prst="wedgeRoundRectCallout">
            <a:avLst>
              <a:gd name="adj1" fmla="val -131131"/>
              <a:gd name="adj2" fmla="val 4823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Logování stažení 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/>
              <a:t>1</a:t>
            </a:r>
            <a:r>
              <a:rPr lang="cs-CZ" dirty="0" smtClean="0"/>
              <a:t>. Vyhledávání  na serveru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/>
              <a:t>2</a:t>
            </a:r>
            <a:r>
              <a:rPr lang="cs-CZ" dirty="0" smtClean="0"/>
              <a:t>. Změny ovládání  redakčního systému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 smtClean="0"/>
              <a:t>3. Modul Správce souborů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57224" y="4429132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Modul Správce souborů</a:t>
            </a:r>
            <a:endParaRPr lang="cs-CZ" sz="4000" dirty="0"/>
          </a:p>
        </p:txBody>
      </p:sp>
      <p:sp>
        <p:nvSpPr>
          <p:cNvPr id="5" name="Obdélník 4"/>
          <p:cNvSpPr/>
          <p:nvPr/>
        </p:nvSpPr>
        <p:spPr>
          <a:xfrm>
            <a:off x="857224" y="5214950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2"/>
              </a:rPr>
              <a:t>Manuál modulu_</a:t>
            </a:r>
            <a:r>
              <a:rPr lang="cs-CZ" sz="1600" dirty="0" err="1" smtClean="0">
                <a:hlinkClick r:id="rId2"/>
              </a:rPr>
              <a:t>download</a:t>
            </a:r>
            <a:r>
              <a:rPr lang="cs-CZ" sz="1600" dirty="0" smtClean="0">
                <a:hlinkClick r:id="rId2"/>
              </a:rPr>
              <a:t>_v2.pdf</a:t>
            </a:r>
            <a:r>
              <a:rPr lang="cs-CZ" sz="1600" dirty="0" smtClean="0"/>
              <a:t> (376,33 KB) </a:t>
            </a:r>
            <a:endParaRPr lang="cs-CZ" sz="1600" dirty="0"/>
          </a:p>
          <a:p>
            <a:r>
              <a:rPr lang="cs-CZ" sz="1600" dirty="0" smtClean="0"/>
              <a:t>Odkaz na manuál je též  umístěn v sekci  webu pro redaktory.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857224" y="1571612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V</a:t>
            </a:r>
            <a:r>
              <a:rPr lang="cs-CZ" sz="4000" dirty="0" smtClean="0"/>
              <a:t>yhledávání na serveru</a:t>
            </a:r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857224" y="2721114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Update redakčního systému</a:t>
            </a:r>
            <a:endParaRPr lang="cs-CZ" sz="4000" dirty="0"/>
          </a:p>
        </p:txBody>
      </p:sp>
      <p:sp>
        <p:nvSpPr>
          <p:cNvPr id="9" name="Obdélník 8"/>
          <p:cNvSpPr/>
          <p:nvPr/>
        </p:nvSpPr>
        <p:spPr>
          <a:xfrm>
            <a:off x="857224" y="3500438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3"/>
              </a:rPr>
              <a:t>Manuál </a:t>
            </a:r>
            <a:r>
              <a:rPr lang="cs-CZ" sz="1600" dirty="0" err="1" smtClean="0">
                <a:hlinkClick r:id="rId3"/>
              </a:rPr>
              <a:t>Marwel</a:t>
            </a:r>
            <a:r>
              <a:rPr lang="cs-CZ" sz="1600" dirty="0" smtClean="0">
                <a:hlinkClick r:id="rId3"/>
              </a:rPr>
              <a:t> 2.7.pdf</a:t>
            </a:r>
            <a:r>
              <a:rPr lang="cs-CZ" sz="1600" dirty="0" smtClean="0"/>
              <a:t> (1,79 MB)</a:t>
            </a:r>
            <a:endParaRPr lang="cs-CZ" sz="1600" dirty="0"/>
          </a:p>
          <a:p>
            <a:r>
              <a:rPr lang="cs-CZ" sz="1600" dirty="0" smtClean="0"/>
              <a:t>Odkaz na manuál je též  umístěn v sekci  webu pro redaktory.</a:t>
            </a:r>
            <a:endParaRPr lang="cs-CZ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1143000"/>
          </a:xfrm>
        </p:spPr>
        <p:txBody>
          <a:bodyPr/>
          <a:lstStyle/>
          <a:p>
            <a:r>
              <a:rPr lang="cs-CZ" dirty="0" smtClean="0"/>
              <a:t>Dotazy, diskuze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Vyhledávání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076" y="1600200"/>
            <a:ext cx="59338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ový popisek 4"/>
          <p:cNvSpPr/>
          <p:nvPr/>
        </p:nvSpPr>
        <p:spPr>
          <a:xfrm>
            <a:off x="0" y="2000240"/>
            <a:ext cx="2143108" cy="1428760"/>
          </a:xfrm>
          <a:prstGeom prst="wedgeRoundRectCallout">
            <a:avLst>
              <a:gd name="adj1" fmla="val 128543"/>
              <a:gd name="adj2" fmla="val 6503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Změna výchozího způsobu vyhledávání a</a:t>
            </a:r>
          </a:p>
          <a:p>
            <a:pPr algn="ctr"/>
            <a:r>
              <a:rPr lang="cs-CZ" b="1" dirty="0" smtClean="0"/>
              <a:t> řazení výsledků</a:t>
            </a:r>
            <a:endParaRPr lang="cs-CZ" b="1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7215174" y="5000636"/>
            <a:ext cx="1928826" cy="1428760"/>
          </a:xfrm>
          <a:prstGeom prst="wedgeRoundRectCallout">
            <a:avLst>
              <a:gd name="adj1" fmla="val -43196"/>
              <a:gd name="adj2" fmla="val -15836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Rozšířené možnosti</a:t>
            </a:r>
          </a:p>
          <a:p>
            <a:pPr algn="ctr"/>
            <a:r>
              <a:rPr lang="cs-CZ" b="1" dirty="0" smtClean="0"/>
              <a:t>vyhledávání</a:t>
            </a:r>
            <a:endParaRPr lang="cs-CZ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Vyhledávání - výsledky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5634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élníkový popisek 11"/>
          <p:cNvSpPr/>
          <p:nvPr/>
        </p:nvSpPr>
        <p:spPr>
          <a:xfrm>
            <a:off x="6429388" y="1214422"/>
            <a:ext cx="2143108" cy="1428760"/>
          </a:xfrm>
          <a:prstGeom prst="wedgeRoundRectCallout">
            <a:avLst>
              <a:gd name="adj1" fmla="val -110553"/>
              <a:gd name="adj2" fmla="val 5054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výchozího řazení výsledků dle relevance</a:t>
            </a:r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Vyhledávání – parametry články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643050"/>
            <a:ext cx="25242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ový popisek 7"/>
          <p:cNvSpPr/>
          <p:nvPr/>
        </p:nvSpPr>
        <p:spPr>
          <a:xfrm>
            <a:off x="6500826" y="2428868"/>
            <a:ext cx="2214578" cy="1643074"/>
          </a:xfrm>
          <a:prstGeom prst="wedgeRoundRectCallout">
            <a:avLst>
              <a:gd name="adj1" fmla="val -102317"/>
              <a:gd name="adj2" fmla="val 5894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Časové rozmezí hledaného  výrazu</a:t>
            </a:r>
            <a:endParaRPr lang="cs-CZ" b="1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428596" y="3286124"/>
            <a:ext cx="2214578" cy="1643074"/>
          </a:xfrm>
          <a:prstGeom prst="wedgeRoundRectCallout">
            <a:avLst>
              <a:gd name="adj1" fmla="val 85436"/>
              <a:gd name="adj2" fmla="val 4949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Zúžení hledání jen na jednu sekci webu</a:t>
            </a:r>
            <a:endParaRPr lang="cs-CZ" b="1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6572264" y="4500570"/>
            <a:ext cx="2214578" cy="1643074"/>
          </a:xfrm>
          <a:prstGeom prst="wedgeRoundRectCallout">
            <a:avLst>
              <a:gd name="adj1" fmla="val -150618"/>
              <a:gd name="adj2" fmla="val 644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Změna parametru pro řazení výsledků</a:t>
            </a:r>
            <a:endParaRPr lang="cs-CZ" b="1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357158" y="1357298"/>
            <a:ext cx="2214578" cy="1643074"/>
          </a:xfrm>
          <a:prstGeom prst="wedgeRoundRectCallout">
            <a:avLst>
              <a:gd name="adj1" fmla="val 84656"/>
              <a:gd name="adj2" fmla="val -1666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Volba typu prohledávaných informací (zatím neuvedeny fotografie)</a:t>
            </a:r>
            <a:endParaRPr lang="cs-CZ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1. Vyhledávání – parametry dokumenty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5" y="2058194"/>
            <a:ext cx="26479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aoblený obdélníkový popisek 13"/>
          <p:cNvSpPr/>
          <p:nvPr/>
        </p:nvSpPr>
        <p:spPr>
          <a:xfrm>
            <a:off x="6500826" y="2428868"/>
            <a:ext cx="2214578" cy="1643074"/>
          </a:xfrm>
          <a:prstGeom prst="wedgeRoundRectCallout">
            <a:avLst>
              <a:gd name="adj1" fmla="val -102317"/>
              <a:gd name="adj2" fmla="val 5894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Časové rozmezí hledaného  výrazu</a:t>
            </a:r>
            <a:endParaRPr lang="cs-CZ" b="1" dirty="0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428596" y="3571876"/>
            <a:ext cx="2214578" cy="1643074"/>
          </a:xfrm>
          <a:prstGeom prst="wedgeRoundRectCallout">
            <a:avLst>
              <a:gd name="adj1" fmla="val 87370"/>
              <a:gd name="adj2" fmla="val -4585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Omezení vyhledávání na </a:t>
            </a:r>
            <a:br>
              <a:rPr lang="cs-CZ" b="1" dirty="0" smtClean="0"/>
            </a:br>
            <a:r>
              <a:rPr lang="cs-CZ" b="1" dirty="0" smtClean="0"/>
              <a:t>soubory určitého typu</a:t>
            </a:r>
            <a:endParaRPr lang="cs-CZ" b="1" dirty="0"/>
          </a:p>
        </p:txBody>
      </p:sp>
      <p:sp>
        <p:nvSpPr>
          <p:cNvPr id="16" name="Zaoblený obdélníkový popisek 15"/>
          <p:cNvSpPr/>
          <p:nvPr/>
        </p:nvSpPr>
        <p:spPr>
          <a:xfrm>
            <a:off x="6572264" y="4500570"/>
            <a:ext cx="2214578" cy="1643074"/>
          </a:xfrm>
          <a:prstGeom prst="wedgeRoundRectCallout">
            <a:avLst>
              <a:gd name="adj1" fmla="val -150618"/>
              <a:gd name="adj2" fmla="val 644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Změna parametru pro řazení výsledků</a:t>
            </a:r>
            <a:endParaRPr lang="cs-CZ" b="1" dirty="0"/>
          </a:p>
        </p:txBody>
      </p:sp>
      <p:sp>
        <p:nvSpPr>
          <p:cNvPr id="17" name="Zaoblený obdélníkový popisek 16"/>
          <p:cNvSpPr/>
          <p:nvPr/>
        </p:nvSpPr>
        <p:spPr>
          <a:xfrm>
            <a:off x="428596" y="1357298"/>
            <a:ext cx="2214578" cy="1643074"/>
          </a:xfrm>
          <a:prstGeom prst="wedgeRoundRectCallout">
            <a:avLst>
              <a:gd name="adj1" fmla="val 49599"/>
              <a:gd name="adj2" fmla="val 179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Prohledává se textový  obsah souborů</a:t>
            </a: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 smtClean="0"/>
              <a:t>Změny ovládání redakčního systému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51897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aoblený obdélníkový popisek 8"/>
          <p:cNvSpPr/>
          <p:nvPr/>
        </p:nvSpPr>
        <p:spPr>
          <a:xfrm>
            <a:off x="0" y="3500438"/>
            <a:ext cx="2214578" cy="1643074"/>
          </a:xfrm>
          <a:prstGeom prst="wedgeRoundRectCallout">
            <a:avLst>
              <a:gd name="adj1" fmla="val 66739"/>
              <a:gd name="adj2" fmla="val 5999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Nastavení bloků</a:t>
            </a:r>
            <a:endParaRPr lang="cs-CZ" b="1" dirty="0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6929422" y="1214422"/>
            <a:ext cx="2214578" cy="1643074"/>
          </a:xfrm>
          <a:prstGeom prst="wedgeRoundRectCallout">
            <a:avLst>
              <a:gd name="adj1" fmla="val -60248"/>
              <a:gd name="adj2" fmla="val 263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Nástěnka administrace</a:t>
            </a:r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 smtClean="0"/>
              <a:t>Změny ovládání redakčního systému</a:t>
            </a:r>
            <a:endParaRPr lang="cs-CZ" dirty="0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1142976" y="2786058"/>
            <a:ext cx="2214578" cy="1643074"/>
          </a:xfrm>
          <a:prstGeom prst="wedgeRoundRectCallout">
            <a:avLst>
              <a:gd name="adj1" fmla="val 37549"/>
              <a:gd name="adj2" fmla="val 700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Možnost přesouvat </a:t>
            </a:r>
            <a:r>
              <a:rPr lang="cs-CZ" b="1" dirty="0" err="1" smtClean="0"/>
              <a:t>toolbar</a:t>
            </a:r>
            <a:r>
              <a:rPr lang="cs-CZ" b="1" dirty="0" smtClean="0"/>
              <a:t> nad článkem</a:t>
            </a:r>
            <a:endParaRPr lang="cs-CZ" b="1" dirty="0"/>
          </a:p>
        </p:txBody>
      </p:sp>
      <p:sp>
        <p:nvSpPr>
          <p:cNvPr id="10" name="Obousměrná vodorovná šipka 9"/>
          <p:cNvSpPr/>
          <p:nvPr/>
        </p:nvSpPr>
        <p:spPr>
          <a:xfrm rot="19673740">
            <a:off x="2814491" y="4621934"/>
            <a:ext cx="1117719" cy="428628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Zástupný symbol pro obsah 8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00504"/>
            <a:ext cx="1876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aoblený obdélníkový popisek 16"/>
          <p:cNvSpPr/>
          <p:nvPr/>
        </p:nvSpPr>
        <p:spPr>
          <a:xfrm>
            <a:off x="6500826" y="3143248"/>
            <a:ext cx="2214578" cy="1643074"/>
          </a:xfrm>
          <a:prstGeom prst="wedgeRoundRectCallout">
            <a:avLst>
              <a:gd name="adj1" fmla="val -90749"/>
              <a:gd name="adj2" fmla="val 1169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Minimalizace </a:t>
            </a:r>
            <a:br>
              <a:rPr lang="cs-CZ" b="1" dirty="0" smtClean="0"/>
            </a:br>
            <a:r>
              <a:rPr lang="cs-CZ" b="1" dirty="0" smtClean="0"/>
              <a:t>nebo zavření </a:t>
            </a:r>
          </a:p>
          <a:p>
            <a:pPr algn="ctr"/>
            <a:r>
              <a:rPr lang="cs-CZ" b="1" dirty="0" err="1" smtClean="0"/>
              <a:t>toolbaru</a:t>
            </a:r>
            <a:endParaRPr lang="cs-CZ" b="1" dirty="0"/>
          </a:p>
        </p:txBody>
      </p:sp>
      <p:sp>
        <p:nvSpPr>
          <p:cNvPr id="18" name="Zaoblený obdélníkový popisek 17"/>
          <p:cNvSpPr/>
          <p:nvPr/>
        </p:nvSpPr>
        <p:spPr>
          <a:xfrm>
            <a:off x="6572264" y="5143512"/>
            <a:ext cx="2214578" cy="1643074"/>
          </a:xfrm>
          <a:prstGeom prst="wedgeRoundRectCallout">
            <a:avLst>
              <a:gd name="adj1" fmla="val -131142"/>
              <a:gd name="adj2" fmla="val -7756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Možnost vytvořit paralelní jazykovou mutaci článku</a:t>
            </a:r>
            <a:endParaRPr lang="cs-CZ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143512"/>
            <a:ext cx="1914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délník 20"/>
          <p:cNvSpPr/>
          <p:nvPr/>
        </p:nvSpPr>
        <p:spPr>
          <a:xfrm>
            <a:off x="3357554" y="1986969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5"/>
              </a:rPr>
              <a:t>Manuál </a:t>
            </a:r>
            <a:r>
              <a:rPr lang="cs-CZ" sz="1600" dirty="0" err="1" smtClean="0">
                <a:hlinkClick r:id="rId5"/>
              </a:rPr>
              <a:t>Marwel</a:t>
            </a:r>
            <a:r>
              <a:rPr lang="cs-CZ" sz="1600" dirty="0" smtClean="0">
                <a:hlinkClick r:id="rId5"/>
              </a:rPr>
              <a:t> 2.7.pdf</a:t>
            </a:r>
            <a:r>
              <a:rPr lang="cs-CZ" sz="1600" dirty="0" smtClean="0"/>
              <a:t> (1,79 MB)</a:t>
            </a:r>
            <a:endParaRPr lang="cs-CZ" sz="1600" dirty="0"/>
          </a:p>
          <a:p>
            <a:r>
              <a:rPr lang="cs-CZ" sz="1600" dirty="0" smtClean="0"/>
              <a:t>Odkaz na manuál je též  umístěn v sekci  webu pro redaktory.</a:t>
            </a:r>
            <a:endParaRPr lang="cs-CZ" sz="1600" dirty="0"/>
          </a:p>
        </p:txBody>
      </p:sp>
      <p:sp>
        <p:nvSpPr>
          <p:cNvPr id="22" name="Obdélník 21"/>
          <p:cNvSpPr/>
          <p:nvPr/>
        </p:nvSpPr>
        <p:spPr>
          <a:xfrm>
            <a:off x="3357554" y="1285860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Následující je pouze zkráceným představením ovládání, podrobný popis najdete v manuálu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 smtClean="0"/>
              <a:t>Změny ovládání redakčního systému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5000659" cy="648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aoblený obdélníkový popisek 17"/>
          <p:cNvSpPr/>
          <p:nvPr/>
        </p:nvSpPr>
        <p:spPr>
          <a:xfrm>
            <a:off x="214282" y="1357298"/>
            <a:ext cx="2214578" cy="1643074"/>
          </a:xfrm>
          <a:prstGeom prst="wedgeRoundRectCallout">
            <a:avLst>
              <a:gd name="adj1" fmla="val 71413"/>
              <a:gd name="adj2" fmla="val -2086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Vkládání </a:t>
            </a:r>
            <a:r>
              <a:rPr lang="cs-CZ" b="1" dirty="0" err="1" smtClean="0"/>
              <a:t>datumů</a:t>
            </a:r>
            <a:r>
              <a:rPr lang="cs-CZ" b="1" dirty="0" smtClean="0"/>
              <a:t> kalendářem</a:t>
            </a:r>
            <a:endParaRPr lang="cs-CZ" b="1" dirty="0"/>
          </a:p>
        </p:txBody>
      </p:sp>
      <p:sp>
        <p:nvSpPr>
          <p:cNvPr id="19" name="Zaoblený obdélníkový popisek 18"/>
          <p:cNvSpPr/>
          <p:nvPr/>
        </p:nvSpPr>
        <p:spPr>
          <a:xfrm>
            <a:off x="6429388" y="1714488"/>
            <a:ext cx="2214578" cy="1643074"/>
          </a:xfrm>
          <a:prstGeom prst="wedgeRoundRectCallout">
            <a:avLst>
              <a:gd name="adj1" fmla="val -185676"/>
              <a:gd name="adj2" fmla="val 1904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Přesun voleb kontrolovat  článek po datu a pole pro poznámky z druhé na první záložku</a:t>
            </a:r>
            <a:endParaRPr lang="cs-CZ" b="1" dirty="0"/>
          </a:p>
        </p:txBody>
      </p:sp>
      <p:sp>
        <p:nvSpPr>
          <p:cNvPr id="20" name="Zaoblený obdélníkový popisek 19"/>
          <p:cNvSpPr/>
          <p:nvPr/>
        </p:nvSpPr>
        <p:spPr>
          <a:xfrm>
            <a:off x="6429388" y="1714488"/>
            <a:ext cx="2214578" cy="1643074"/>
          </a:xfrm>
          <a:prstGeom prst="wedgeRoundRectCallout">
            <a:avLst>
              <a:gd name="adj1" fmla="val -87515"/>
              <a:gd name="adj2" fmla="val 230097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Přesun voleb „kontrolovat  článek po datu“ a pole pro „poznámky“ </a:t>
            </a:r>
            <a:br>
              <a:rPr lang="cs-CZ" b="1" dirty="0" smtClean="0"/>
            </a:br>
            <a:r>
              <a:rPr lang="cs-CZ" b="1" dirty="0" smtClean="0"/>
              <a:t>z druhé záložky</a:t>
            </a:r>
            <a:endParaRPr lang="cs-CZ" b="1" dirty="0"/>
          </a:p>
        </p:txBody>
      </p:sp>
      <p:sp>
        <p:nvSpPr>
          <p:cNvPr id="21" name="Zaoblený obdélníkový popisek 20"/>
          <p:cNvSpPr/>
          <p:nvPr/>
        </p:nvSpPr>
        <p:spPr>
          <a:xfrm>
            <a:off x="214282" y="3286124"/>
            <a:ext cx="2214578" cy="1643074"/>
          </a:xfrm>
          <a:prstGeom prst="wedgeRoundRectCallout">
            <a:avLst>
              <a:gd name="adj1" fmla="val 147761"/>
              <a:gd name="adj2" fmla="val 620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Nová volba „kategorie pro vyhledávání“</a:t>
            </a:r>
            <a:endParaRPr lang="cs-CZ" b="1" dirty="0"/>
          </a:p>
        </p:txBody>
      </p:sp>
      <p:pic>
        <p:nvPicPr>
          <p:cNvPr id="22" name="Obrázek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85736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502</Words>
  <Application>Microsoft Office PowerPoint</Application>
  <PresentationFormat>Předvádění na obrazovce (4:3)</PresentationFormat>
  <Paragraphs>114</Paragraphs>
  <Slides>21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Přehled změn na portálu www.msmt.cz</vt:lpstr>
      <vt:lpstr>Přehled změn</vt:lpstr>
      <vt:lpstr>1. Vyhledávání</vt:lpstr>
      <vt:lpstr>1. Vyhledávání - výsledky</vt:lpstr>
      <vt:lpstr>1. Vyhledávání – parametry články</vt:lpstr>
      <vt:lpstr>1. Vyhledávání – parametry dokumenty</vt:lpstr>
      <vt:lpstr>2. Změny ovládání redakčního systému</vt:lpstr>
      <vt:lpstr>2. Změny ovládání redakčního systému</vt:lpstr>
      <vt:lpstr>2. Změny ovládání redakčního systému</vt:lpstr>
      <vt:lpstr>2. Změny ovládání redakčního systému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Shrnutí</vt:lpstr>
      <vt:lpstr>Dotazy, diskuze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Stručný přehled změn na portálu www.msmt.cz</dc:title>
  <dc:creator>Petr Andrýsek</dc:creator>
  <cp:lastModifiedBy>Petr Andrýsek</cp:lastModifiedBy>
  <cp:revision>27</cp:revision>
  <dcterms:created xsi:type="dcterms:W3CDTF">2010-05-26T20:32:28Z</dcterms:created>
  <dcterms:modified xsi:type="dcterms:W3CDTF">2010-05-26T22:58:58Z</dcterms:modified>
</cp:coreProperties>
</file>