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C6183-745E-41BA-9A0F-8F58C9DCECB7}" type="datetimeFigureOut">
              <a:rPr lang="cs-CZ" smtClean="0"/>
              <a:pPr/>
              <a:t>11.10.2010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66BB8-113C-4BFC-AA49-9EB3AF86CD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6BB8-113C-4BFC-AA49-9EB3AF86CDD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6BB8-113C-4BFC-AA49-9EB3AF86CDD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6BB8-113C-4BFC-AA49-9EB3AF86CDD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6BB8-113C-4BFC-AA49-9EB3AF86CDD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9EC5-7461-4EFB-9A42-A60228BF28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9EC5-7461-4EFB-9A42-A60228BF285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6BB8-113C-4BFC-AA49-9EB3AF86CDD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Standard 9: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baseline="0" dirty="0" smtClean="0"/>
              <a:t> - </a:t>
            </a:r>
            <a:r>
              <a:rPr lang="en-US" dirty="0" smtClean="0"/>
              <a:t>The Characteristics, Distribution, and Migration of Human Population on Earth’s Surface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9EC5-7461-4EFB-9A42-A60228BF285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6BB8-113C-4BFC-AA49-9EB3AF86CDD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9EC5-7461-4EFB-9A42-A60228BF285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D6D6-B63D-4FAD-8AEE-0EA044859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Standardy vzdělávání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se zaměřením na geografické vzdělávání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600" dirty="0" smtClean="0"/>
              <a:t>Jaroslav Vávra</a:t>
            </a:r>
          </a:p>
          <a:p>
            <a:r>
              <a:rPr lang="cs-CZ" sz="3600" dirty="0" smtClean="0"/>
              <a:t>Technická univerzita v Liberci</a:t>
            </a:r>
          </a:p>
          <a:p>
            <a:r>
              <a:rPr lang="cs-CZ" sz="3600" dirty="0" smtClean="0"/>
              <a:t>Fakulta přírodovědně-humanitní a pedagogická</a:t>
            </a:r>
          </a:p>
          <a:p>
            <a:r>
              <a:rPr lang="cs-CZ" sz="3600" dirty="0" smtClean="0"/>
              <a:t>Katedra geografie</a:t>
            </a:r>
            <a:endParaRPr lang="cs-CZ" sz="3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Možné, použitelné zdroje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Geografické standardy </a:t>
            </a:r>
            <a:endParaRPr lang="cs-CZ" dirty="0"/>
          </a:p>
        </p:txBody>
      </p:sp>
      <p:pic>
        <p:nvPicPr>
          <p:cNvPr id="10" name="Zástupný symbol pro obsah 9" descr="Geo_for_Lif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43013" y="2201000"/>
            <a:ext cx="2636899" cy="3820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Taxonomie</a:t>
            </a:r>
            <a:endParaRPr lang="cs-CZ" dirty="0"/>
          </a:p>
        </p:txBody>
      </p:sp>
      <p:pic>
        <p:nvPicPr>
          <p:cNvPr id="11" name="Zástupný symbol pro obsah 10" descr="Anderson_2001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23242" y="2174875"/>
            <a:ext cx="3285341" cy="3951288"/>
          </a:xfr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a k čemu standardy?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/>
              <a:t>Vytvoření standardů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Plánování výuky/edukace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Hodnocení výuky/edukace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6724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27584" y="5373216"/>
            <a:ext cx="8010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Standard: </a:t>
            </a:r>
            <a:r>
              <a:rPr lang="cs-CZ" dirty="0" smtClean="0"/>
              <a:t>při opakovaných postupech se dosahuje přibližně (z více jak 90 %) </a:t>
            </a:r>
          </a:p>
          <a:p>
            <a:r>
              <a:rPr lang="cs-CZ" dirty="0" smtClean="0"/>
              <a:t>stejného/podobného</a:t>
            </a:r>
            <a:r>
              <a:rPr lang="cs-CZ" dirty="0"/>
              <a:t> </a:t>
            </a:r>
            <a:r>
              <a:rPr lang="cs-CZ" dirty="0" smtClean="0"/>
              <a:t>cíle/výsledku. </a:t>
            </a:r>
            <a:r>
              <a:rPr lang="cs-CZ" dirty="0" smtClean="0"/>
              <a:t>K dosažení výsledku je </a:t>
            </a:r>
            <a:r>
              <a:rPr lang="cs-CZ" dirty="0" smtClean="0"/>
              <a:t>možné používat různých </a:t>
            </a:r>
            <a:endParaRPr lang="cs-CZ" dirty="0" smtClean="0"/>
          </a:p>
          <a:p>
            <a:r>
              <a:rPr lang="cs-CZ" dirty="0" smtClean="0"/>
              <a:t>postupů/cest</a:t>
            </a:r>
            <a:r>
              <a:rPr lang="cs-CZ" dirty="0" smtClean="0"/>
              <a:t>. </a:t>
            </a:r>
            <a:r>
              <a:rPr lang="cs-CZ" dirty="0" smtClean="0"/>
              <a:t> Jedná </a:t>
            </a:r>
            <a:r>
              <a:rPr lang="cs-CZ" dirty="0" smtClean="0"/>
              <a:t>se především </a:t>
            </a:r>
            <a:r>
              <a:rPr lang="cs-CZ" b="1" dirty="0" smtClean="0"/>
              <a:t> </a:t>
            </a:r>
            <a:r>
              <a:rPr lang="cs-CZ" dirty="0" smtClean="0"/>
              <a:t>o</a:t>
            </a:r>
            <a:r>
              <a:rPr lang="cs-CZ" b="1" dirty="0" smtClean="0"/>
              <a:t> kvalitativní </a:t>
            </a:r>
            <a:r>
              <a:rPr lang="cs-CZ" dirty="0" smtClean="0"/>
              <a:t>přístup v plánování a hodnocení.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Standardy </a:t>
            </a:r>
            <a:br>
              <a:rPr lang="cs-CZ" dirty="0" smtClean="0"/>
            </a:br>
            <a:r>
              <a:rPr lang="cs-CZ" dirty="0" smtClean="0"/>
              <a:t>vytvoření a očekávané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Shoda výukových/vzdělávacích cílů, očekávaných výsledků se vzdělávacími standardy  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yvarování se pasti/výuky pro srovnávací testy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Shoda v rámci „mezinárodního vzdělávání“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Dosažené standardy umožní komunikaci se zahraničními partnery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Možnost uspět v mezinárodních edukačních srovnáváních (např. PISA, TIMSS)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Jednoduchá a srozumitelná formulace standardu 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Zajištění podpory od laické veřejnosti (rodičů)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Dosažitelnost standardu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Motivace pro žáky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Rozlišení kvality v dosažených výsledcích 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Motivace, sebehodnocení žáků, učitelů, škol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Široké přijetí a ztotožnění se s přijatými standardy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Nutná široká diskuse a přijetí konsensu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Pomůže s vyvarováním se propagandy, </a:t>
            </a:r>
            <a:r>
              <a:rPr lang="cs-CZ" dirty="0" err="1" smtClean="0"/>
              <a:t>ideologizace</a:t>
            </a:r>
            <a:endParaRPr lang="cs-CZ" dirty="0" smtClean="0"/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Podpora stability ustanovených a přijatých standardů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872" y="6632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Dvojdimenzionální revidovaná </a:t>
            </a:r>
            <a:br>
              <a:rPr lang="cs-CZ" dirty="0" smtClean="0"/>
            </a:br>
            <a:r>
              <a:rPr lang="cs-CZ" dirty="0" smtClean="0"/>
              <a:t>Bloomova taxonomie </a:t>
            </a:r>
            <a:r>
              <a:rPr lang="cs-CZ" sz="1800" dirty="0" smtClean="0"/>
              <a:t>(Anderson, Krathwohl 2001)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24" y="1124744"/>
            <a:ext cx="3275856" cy="72008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Znalosti  </a:t>
            </a:r>
          </a:p>
          <a:p>
            <a:r>
              <a:rPr lang="cs-CZ" sz="2000" dirty="0" smtClean="0"/>
              <a:t>(podstatné jméno)</a:t>
            </a:r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3995936" y="1159024"/>
            <a:ext cx="4536504" cy="6858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Kognitivní proces </a:t>
            </a:r>
          </a:p>
          <a:p>
            <a:r>
              <a:rPr lang="cs-CZ" dirty="0" smtClean="0"/>
              <a:t>(činné sloveso)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0" y="2420888"/>
            <a:ext cx="3347864" cy="3246512"/>
          </a:xfrm>
        </p:spPr>
        <p:txBody>
          <a:bodyPr>
            <a:normAutofit/>
          </a:bodyPr>
          <a:lstStyle/>
          <a:p>
            <a:r>
              <a:rPr lang="cs-CZ" dirty="0" smtClean="0"/>
              <a:t>Fakta </a:t>
            </a:r>
          </a:p>
          <a:p>
            <a:r>
              <a:rPr lang="cs-CZ" dirty="0" smtClean="0"/>
              <a:t>Pojmy (koncepty)</a:t>
            </a:r>
          </a:p>
          <a:p>
            <a:r>
              <a:rPr lang="cs-CZ" dirty="0" smtClean="0"/>
              <a:t>Procedury (postupy)</a:t>
            </a:r>
          </a:p>
          <a:p>
            <a:r>
              <a:rPr lang="cs-CZ" dirty="0" smtClean="0"/>
              <a:t>Metakognice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Spojení s afektivními cíli (</a:t>
            </a:r>
            <a:r>
              <a:rPr lang="cs-CZ" dirty="0" err="1" smtClean="0"/>
              <a:t>Krathwohl</a:t>
            </a:r>
            <a:r>
              <a:rPr lang="cs-CZ" dirty="0" smtClean="0"/>
              <a:t> 1964)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3419872" y="1857593"/>
            <a:ext cx="2808312" cy="460851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dirty="0" smtClean="0"/>
              <a:t>1.    Zapamatovat</a:t>
            </a:r>
          </a:p>
          <a:p>
            <a:pPr marL="1062990" lvl="2" indent="-514350"/>
            <a:r>
              <a:rPr lang="cs-CZ" dirty="0" smtClean="0"/>
              <a:t>Rozpoznávat</a:t>
            </a:r>
          </a:p>
          <a:p>
            <a:pPr marL="1062990" lvl="2" indent="-514350"/>
            <a:r>
              <a:rPr lang="cs-CZ" dirty="0" smtClean="0"/>
              <a:t>Vybavovat si</a:t>
            </a:r>
          </a:p>
          <a:p>
            <a:pPr marL="514350" indent="-514350">
              <a:buNone/>
            </a:pPr>
            <a:r>
              <a:rPr lang="cs-CZ" dirty="0" smtClean="0"/>
              <a:t>2.    Rozumět</a:t>
            </a:r>
          </a:p>
          <a:p>
            <a:pPr marL="1062990" lvl="2" indent="-514350"/>
            <a:r>
              <a:rPr lang="cs-CZ" dirty="0" smtClean="0"/>
              <a:t>Interpretovat</a:t>
            </a:r>
          </a:p>
          <a:p>
            <a:pPr marL="1062990" lvl="2" indent="-514350"/>
            <a:r>
              <a:rPr lang="cs-CZ" dirty="0" smtClean="0"/>
              <a:t>Dávat příklady</a:t>
            </a:r>
          </a:p>
          <a:p>
            <a:pPr marL="1062990" lvl="2" indent="-514350"/>
            <a:r>
              <a:rPr lang="cs-CZ" dirty="0" smtClean="0"/>
              <a:t>Klasifikovat</a:t>
            </a:r>
          </a:p>
          <a:p>
            <a:pPr marL="1062990" lvl="2" indent="-514350"/>
            <a:r>
              <a:rPr lang="cs-CZ" dirty="0" smtClean="0"/>
              <a:t>Sumarizovat</a:t>
            </a:r>
          </a:p>
          <a:p>
            <a:pPr marL="1062990" lvl="2" indent="-514350"/>
            <a:r>
              <a:rPr lang="cs-CZ" dirty="0" smtClean="0"/>
              <a:t>Odvozovat</a:t>
            </a:r>
          </a:p>
          <a:p>
            <a:pPr marL="1062990" lvl="2" indent="-514350"/>
            <a:r>
              <a:rPr lang="cs-CZ" dirty="0" smtClean="0"/>
              <a:t>Srovnávat</a:t>
            </a:r>
          </a:p>
          <a:p>
            <a:pPr marL="1062990" lvl="2" indent="-514350"/>
            <a:r>
              <a:rPr lang="cs-CZ" dirty="0" smtClean="0"/>
              <a:t>Vysvětlovat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1857593"/>
            <a:ext cx="25922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cs-CZ" sz="2600" dirty="0" smtClean="0"/>
              <a:t>3.    Aplikovat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Provádět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Realizovat</a:t>
            </a:r>
            <a:endParaRPr lang="cs-CZ" sz="26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cs-CZ" sz="2600" dirty="0" smtClean="0"/>
              <a:t>Analyzovat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Rozlišovat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Uspořádat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Přisuzovat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sz="2600" dirty="0" smtClean="0"/>
              <a:t>Hodnotit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Kontrolovat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Kritizovat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2600" dirty="0" smtClean="0"/>
              <a:t>Tvořit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Generovat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Plánovat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cs-CZ" dirty="0" smtClean="0"/>
              <a:t>Budovat</a:t>
            </a:r>
          </a:p>
          <a:p>
            <a:endParaRPr lang="cs-CZ" dirty="0"/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791580" y="3825044"/>
            <a:ext cx="51125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Šipka doprava 14"/>
          <p:cNvSpPr/>
          <p:nvPr/>
        </p:nvSpPr>
        <p:spPr>
          <a:xfrm rot="10800000">
            <a:off x="2915817" y="1268760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3419872" y="1268760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51520" y="4293096"/>
            <a:ext cx="2736304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18" name="Zástupný symbol pro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228600"/>
            <a:ext cx="8435280" cy="914400"/>
          </a:xfrm>
        </p:spPr>
        <p:txBody>
          <a:bodyPr>
            <a:noAutofit/>
          </a:bodyPr>
          <a:lstStyle/>
          <a:p>
            <a:r>
              <a:rPr lang="cs-CZ" sz="2800" dirty="0" smtClean="0"/>
              <a:t>Aplikace revidované </a:t>
            </a:r>
            <a:r>
              <a:rPr lang="cs-CZ" sz="2800" dirty="0" err="1" smtClean="0"/>
              <a:t>Bloomovy</a:t>
            </a:r>
            <a:r>
              <a:rPr lang="cs-CZ" sz="2800" dirty="0" smtClean="0"/>
              <a:t> taxonomie na očekávané výstupy v RVP ZV a GV (geografie)</a:t>
            </a:r>
            <a:endParaRPr lang="cs-CZ" sz="2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827584" y="1196752"/>
          <a:ext cx="6192688" cy="4680527"/>
        </p:xfrm>
        <a:graphic>
          <a:graphicData uri="http://schemas.openxmlformats.org/drawingml/2006/table">
            <a:tbl>
              <a:tblPr/>
              <a:tblGrid>
                <a:gridCol w="3466529"/>
                <a:gridCol w="1271825"/>
                <a:gridCol w="1454334"/>
              </a:tblGrid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Základní vzdělávání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Gymnaziální vzdělávání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Dimenze znalostí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A.  </a:t>
                      </a:r>
                      <a:r>
                        <a:rPr lang="cs-CZ" sz="16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fakty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B.  pojmy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C.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postupy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D. metakognice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Celkem očekávaných výstupů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Dimenze kognitivních procesů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zapamatovat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porozumět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 aplikovat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analyzovat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hodnotit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 tvořit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Celkem očekávaných výstupů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308246" y="5951021"/>
            <a:ext cx="6928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Poznámka: Do gymnaziálního vzdělávání je zahrnuta i vzdělávací oblasti Geologie s 11 očekávanými výsledky, </a:t>
            </a:r>
            <a:endParaRPr lang="cs-CZ" sz="1200" dirty="0" smtClean="0"/>
          </a:p>
          <a:p>
            <a:r>
              <a:rPr lang="cs-CZ" sz="1200" dirty="0"/>
              <a:t> </a:t>
            </a:r>
            <a:r>
              <a:rPr lang="cs-CZ" sz="1200" dirty="0" smtClean="0"/>
              <a:t>               které </a:t>
            </a:r>
            <a:r>
              <a:rPr lang="cs-CZ" sz="1200" dirty="0"/>
              <a:t>v 6 případech mají kvalitu B5 a C5</a:t>
            </a:r>
          </a:p>
          <a:p>
            <a:endParaRPr lang="cs-CZ" sz="1200" dirty="0"/>
          </a:p>
        </p:txBody>
      </p:sp>
      <p:sp>
        <p:nvSpPr>
          <p:cNvPr id="14" name="Elipsa 13"/>
          <p:cNvSpPr/>
          <p:nvPr/>
        </p:nvSpPr>
        <p:spPr>
          <a:xfrm>
            <a:off x="6660232" y="2420888"/>
            <a:ext cx="50405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7092280" y="6165304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5688124" y="4257092"/>
            <a:ext cx="3816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Šipka doprava 19"/>
          <p:cNvSpPr/>
          <p:nvPr/>
        </p:nvSpPr>
        <p:spPr>
          <a:xfrm rot="10800000">
            <a:off x="7308304" y="2060848"/>
            <a:ext cx="288032" cy="1224136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22"/>
          <p:cNvCxnSpPr/>
          <p:nvPr/>
        </p:nvCxnSpPr>
        <p:spPr>
          <a:xfrm>
            <a:off x="7092280" y="6165304"/>
            <a:ext cx="7200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6660232" y="2708920"/>
            <a:ext cx="50405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6660232" y="5013176"/>
            <a:ext cx="50405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6660232" y="4149080"/>
            <a:ext cx="50405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Šipka doprava 26"/>
          <p:cNvSpPr/>
          <p:nvPr/>
        </p:nvSpPr>
        <p:spPr>
          <a:xfrm rot="10800000">
            <a:off x="7308304" y="3861048"/>
            <a:ext cx="288032" cy="792088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/>
          <p:cNvSpPr/>
          <p:nvPr/>
        </p:nvSpPr>
        <p:spPr>
          <a:xfrm rot="10800000">
            <a:off x="7308304" y="4797152"/>
            <a:ext cx="288032" cy="792088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cs-CZ" dirty="0" smtClean="0"/>
              <a:t>Formulování standardu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Využití revidované Bloomovy taxonomie (Anderson a dal. 2001)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Stanovení úrovně znalosti: fakta, pojmy, postupy, metakognice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Stanovení úrovně kognitivního procesu: zapamatovat, porozumět, aplikovat, analyzovat, hodnotit, tvořit</a:t>
            </a:r>
          </a:p>
          <a:p>
            <a:pPr marL="514350" indent="-514350">
              <a:buNone/>
            </a:pPr>
            <a:r>
              <a:rPr lang="cs-CZ" dirty="0" smtClean="0"/>
              <a:t>Zahrnout cíle afektivní a psychomotorické</a:t>
            </a:r>
          </a:p>
          <a:p>
            <a:pPr marL="514350" indent="-514350">
              <a:buNone/>
            </a:pPr>
            <a:r>
              <a:rPr lang="cs-CZ" dirty="0" smtClean="0"/>
              <a:t>Formulace: činné sloveso + výsledek</a:t>
            </a:r>
          </a:p>
          <a:p>
            <a:pPr marL="514350" indent="-514350">
              <a:buNone/>
            </a:pPr>
            <a:r>
              <a:rPr lang="cs-CZ" dirty="0" smtClean="0"/>
              <a:t>Příklady: </a:t>
            </a:r>
          </a:p>
          <a:p>
            <a:pPr marL="514350" indent="-514350"/>
            <a:r>
              <a:rPr lang="cs-CZ" dirty="0" smtClean="0"/>
              <a:t>žák vysvětlí druhé osobě (cizinci v cizím jazyku)  cestu z bodu A do bodu B tak, že druhá osoba se podle této instrukce dostane z bodu A do bodu B</a:t>
            </a:r>
          </a:p>
          <a:p>
            <a:pPr marL="514350" indent="-514350"/>
            <a:r>
              <a:rPr lang="cs-CZ" dirty="0" smtClean="0"/>
              <a:t>Žák  kamarádovi ze zahraničí prezentuje (i v cizím jazyku) svá nejzajímavější místa ve svém bydlišti/v místě školy  (kognitivní/afektivní cíl, individualizace)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6512" y="228600"/>
            <a:ext cx="9144000" cy="91440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Rozdíly v jazyku Standardů mezi 1. vydáním (1994) a návrhem 2. vydání (2009), charakteristiky standardu 9</a:t>
            </a:r>
            <a:endParaRPr lang="cs-CZ" sz="2400" b="1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r>
              <a:rPr lang="cs-CZ" dirty="0" smtClean="0"/>
              <a:t>1. Vydání 1994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half" idx="3"/>
          </p:nvPr>
        </p:nvSpPr>
        <p:spPr>
          <a:xfrm>
            <a:off x="5436096" y="1268760"/>
            <a:ext cx="3707904" cy="685800"/>
          </a:xfrm>
        </p:spPr>
        <p:txBody>
          <a:bodyPr/>
          <a:lstStyle/>
          <a:p>
            <a:r>
              <a:rPr lang="cs-CZ" dirty="0" smtClean="0"/>
              <a:t>Revize návrh 2009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3322712" cy="40386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Charakteristiky obyvatelstva v různých měřítcích (od lokálního po globální</a:t>
            </a:r>
            <a:r>
              <a:rPr lang="cs-CZ" sz="2000" dirty="0" smtClean="0"/>
              <a:t>)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Příčiny prostorových obměn (variací) v rozmístění </a:t>
            </a:r>
            <a:r>
              <a:rPr lang="cs-CZ" sz="2000" dirty="0" smtClean="0"/>
              <a:t>obyvatelstva</a:t>
            </a:r>
          </a:p>
          <a:p>
            <a:endParaRPr lang="cs-CZ" sz="2000" dirty="0" smtClean="0"/>
          </a:p>
          <a:p>
            <a:r>
              <a:rPr lang="cs-CZ" sz="2000" dirty="0" smtClean="0"/>
              <a:t>Trendy ve vývoji počtu obyvatel a v opakovatelnosti (</a:t>
            </a:r>
            <a:r>
              <a:rPr lang="cs-CZ" sz="2000" i="1" dirty="0" err="1" smtClean="0"/>
              <a:t>pattern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5292080" y="2133600"/>
            <a:ext cx="3394720" cy="4038600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Na některých místech žije hodně lidí a na jiných málo. Výsledkem je rozdílné prostorové rozmístění </a:t>
            </a:r>
            <a:r>
              <a:rPr lang="cs-CZ" sz="2000" dirty="0" smtClean="0"/>
              <a:t>lidí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Městské regiony, pobřežní oblasti a říční údolí, kde žije většina </a:t>
            </a:r>
            <a:r>
              <a:rPr lang="cs-CZ" sz="2000" dirty="0" smtClean="0"/>
              <a:t>lidí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Rozmístění obyvatelstva a hustota zalidnění ukazuje na roli lidí v měnící se tváři Země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851920" y="1668864"/>
            <a:ext cx="11522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Na konci</a:t>
            </a:r>
          </a:p>
          <a:p>
            <a:endParaRPr lang="cs-CZ" dirty="0" smtClean="0"/>
          </a:p>
          <a:p>
            <a:r>
              <a:rPr lang="cs-CZ" dirty="0" smtClean="0"/>
              <a:t>4. ročník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8. ročník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12. ročník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18" name="Obdélník 17"/>
          <p:cNvSpPr/>
          <p:nvPr/>
        </p:nvSpPr>
        <p:spPr>
          <a:xfrm>
            <a:off x="3851920" y="1628800"/>
            <a:ext cx="1152128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3707904" y="2564904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3716288" y="4149080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3716288" y="5373216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nevhodně formulovaného očekávaného cíle/standardu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analyzuje hlavní rasová, etnická, jazyková, náboženská, kulturní a politická specifika s ohledem </a:t>
            </a:r>
            <a:r>
              <a:rPr lang="cs-CZ" dirty="0" smtClean="0"/>
              <a:t>na způsob </a:t>
            </a:r>
            <a:r>
              <a:rPr lang="cs-CZ" dirty="0"/>
              <a:t>života a životní úroveň v kulturních regionech </a:t>
            </a:r>
            <a:r>
              <a:rPr lang="cs-CZ" dirty="0" smtClean="0"/>
              <a:t>světa</a:t>
            </a:r>
          </a:p>
          <a:p>
            <a:pPr>
              <a:buNone/>
            </a:pPr>
            <a:r>
              <a:rPr lang="cs-CZ" sz="2400" dirty="0" smtClean="0"/>
              <a:t>(Zdroj: RVP pro gymnázia, Geografie, Sociální prostředí, 2007, str. 35)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Možné problémy:</a:t>
            </a:r>
          </a:p>
          <a:p>
            <a:r>
              <a:rPr lang="cs-CZ" sz="2400" dirty="0" smtClean="0"/>
              <a:t>Široce pojaté</a:t>
            </a:r>
          </a:p>
          <a:p>
            <a:r>
              <a:rPr lang="cs-CZ" sz="2400" dirty="0" smtClean="0"/>
              <a:t>Malá srozumitelnost</a:t>
            </a:r>
          </a:p>
          <a:p>
            <a:r>
              <a:rPr lang="cs-CZ" sz="2400" dirty="0" smtClean="0"/>
              <a:t>Nejednoznačnost</a:t>
            </a:r>
          </a:p>
          <a:p>
            <a:r>
              <a:rPr lang="cs-CZ" sz="2400" dirty="0" smtClean="0"/>
              <a:t>Sporná dosažitelnost</a:t>
            </a:r>
          </a:p>
          <a:p>
            <a:r>
              <a:rPr lang="cs-CZ" sz="2400" dirty="0" smtClean="0"/>
              <a:t>…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Revize českého geografického kurikula a standardy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MŠMT, Pha, 15.10. 2010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 smtClean="0"/>
              <a:t>Vzdělávací oblasti                                                                                Témata</a:t>
            </a:r>
          </a:p>
          <a:p>
            <a:r>
              <a:rPr lang="cs-CZ" sz="1800" dirty="0" smtClean="0"/>
              <a:t>Očekávané výstupy                                                                            </a:t>
            </a:r>
            <a:r>
              <a:rPr lang="cs-CZ" sz="2800" dirty="0" smtClean="0"/>
              <a:t>standardy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pPr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                                                podle revidované 						                  Bloomovy taxonomie</a:t>
            </a:r>
          </a:p>
          <a:p>
            <a:pPr>
              <a:buNone/>
            </a:pPr>
            <a:r>
              <a:rPr lang="cs-CZ" sz="1800" dirty="0" smtClean="0"/>
              <a:t>                                                                                                            zahrnovat kognitivní,						            afektivní i psychomotorické 					                               cíle</a:t>
            </a:r>
          </a:p>
          <a:p>
            <a:pPr>
              <a:buNone/>
            </a:pPr>
            <a:r>
              <a:rPr lang="cs-CZ" sz="1800" dirty="0" smtClean="0"/>
              <a:t>                                                                                                             sladit ZV a GV                        					                   (spirálové kurikulum ?) </a:t>
            </a:r>
          </a:p>
          <a:p>
            <a:pPr>
              <a:buNone/>
            </a:pPr>
            <a:r>
              <a:rPr lang="cs-CZ" sz="1800" dirty="0" smtClean="0"/>
              <a:t>                                                                                                             jednoduchá a 							srozumitelná formulace  </a:t>
            </a:r>
          </a:p>
          <a:p>
            <a:pPr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                                                   dosažitelnost standardu</a:t>
            </a:r>
          </a:p>
          <a:p>
            <a:pPr>
              <a:buNone/>
            </a:pPr>
            <a:r>
              <a:rPr lang="cs-CZ" sz="1800" dirty="0" smtClean="0"/>
              <a:t>                                                                                                              zohlednit mezinárodní       						vzdělávací rámec  </a:t>
            </a:r>
            <a:endParaRPr lang="cs-CZ" sz="1800" dirty="0"/>
          </a:p>
        </p:txBody>
      </p:sp>
      <p:sp>
        <p:nvSpPr>
          <p:cNvPr id="8" name="Šipka doprava 7"/>
          <p:cNvSpPr/>
          <p:nvPr/>
        </p:nvSpPr>
        <p:spPr>
          <a:xfrm>
            <a:off x="3707904" y="1196752"/>
            <a:ext cx="1152128" cy="165618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707904" y="3140968"/>
            <a:ext cx="1152128" cy="302433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11560" y="1628800"/>
            <a:ext cx="266429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11560" y="2996952"/>
            <a:ext cx="2808312" cy="2736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5652120" y="28529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5724128" y="335699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5724128" y="400506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/>
        </p:nvSpPr>
        <p:spPr>
          <a:xfrm>
            <a:off x="5724128" y="450912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ěticípá hvězda 16"/>
          <p:cNvSpPr/>
          <p:nvPr/>
        </p:nvSpPr>
        <p:spPr>
          <a:xfrm>
            <a:off x="6084168" y="170080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ěticípá hvězda 17"/>
          <p:cNvSpPr/>
          <p:nvPr/>
        </p:nvSpPr>
        <p:spPr>
          <a:xfrm>
            <a:off x="6084168" y="206084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3568" y="4077072"/>
            <a:ext cx="266429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Standardy</a:t>
            </a:r>
            <a:endParaRPr lang="cs-CZ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Pěticípá hvězda 24"/>
          <p:cNvSpPr/>
          <p:nvPr/>
        </p:nvSpPr>
        <p:spPr>
          <a:xfrm>
            <a:off x="5724128" y="494116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Pěticípá hvězda 19"/>
          <p:cNvSpPr/>
          <p:nvPr/>
        </p:nvSpPr>
        <p:spPr>
          <a:xfrm>
            <a:off x="5724128" y="522920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Jaroslav Vávra, TU LBC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D6-B63D-4FAD-8AEE-0EA044859DD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771</Words>
  <Application>Microsoft Office PowerPoint</Application>
  <PresentationFormat>Předvádění na obrazovce (4:3)</PresentationFormat>
  <Paragraphs>212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Standardy vzdělávání se zaměřením na geografické vzdělávání</vt:lpstr>
      <vt:lpstr>Proč a k čemu standardy?</vt:lpstr>
      <vt:lpstr>Standardy  vytvoření a očekávané výsledky</vt:lpstr>
      <vt:lpstr>Dvojdimenzionální revidovaná  Bloomova taxonomie (Anderson, Krathwohl 2001)</vt:lpstr>
      <vt:lpstr>Aplikace revidované Bloomovy taxonomie na očekávané výstupy v RVP ZV a GV (geografie)</vt:lpstr>
      <vt:lpstr>Formulování standardu</vt:lpstr>
      <vt:lpstr>Rozdíly v jazyku Standardů mezi 1. vydáním (1994) a návrhem 2. vydání (2009), charakteristiky standardu 9</vt:lpstr>
      <vt:lpstr>Příklad nevhodně formulovaného očekávaného cíle/standardu</vt:lpstr>
      <vt:lpstr>Revize českého geografického kurikula a standardy</vt:lpstr>
      <vt:lpstr>Možné, použitelné 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vzdělávání se zaměřením na geografické vzdělávání</dc:title>
  <dc:creator>Jaroslav Vávra</dc:creator>
  <cp:lastModifiedBy>Jaroslav Vávra</cp:lastModifiedBy>
  <cp:revision>4</cp:revision>
  <dcterms:created xsi:type="dcterms:W3CDTF">2010-10-09T05:12:10Z</dcterms:created>
  <dcterms:modified xsi:type="dcterms:W3CDTF">2010-10-11T06:28:34Z</dcterms:modified>
</cp:coreProperties>
</file>