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27E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08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97F07-7426-4E97-BF7B-54DC98317FA7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687D9-AD0C-4B0C-935C-618D2E6FF4E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687D9-AD0C-4B0C-935C-618D2E6FF4E4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687D9-AD0C-4B0C-935C-618D2E6FF4E4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687D9-AD0C-4B0C-935C-618D2E6FF4E4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687D9-AD0C-4B0C-935C-618D2E6FF4E4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687D9-AD0C-4B0C-935C-618D2E6FF4E4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687D9-AD0C-4B0C-935C-618D2E6FF4E4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687D9-AD0C-4B0C-935C-618D2E6FF4E4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687D9-AD0C-4B0C-935C-618D2E6FF4E4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687D9-AD0C-4B0C-935C-618D2E6FF4E4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687D9-AD0C-4B0C-935C-618D2E6FF4E4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687D9-AD0C-4B0C-935C-618D2E6FF4E4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F4F40-55F3-4228-9559-F207E2292860}" type="datetimeFigureOut">
              <a:rPr lang="cs-CZ" smtClean="0"/>
              <a:pPr/>
              <a:t>13.10.2010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1F82C-4C60-4565-981A-EA02D92B0C5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rgbClr val="3527EB"/>
                </a:solidFill>
              </a:rPr>
              <a:t>Sigmundova střední škola strojírenská, Lutín</a:t>
            </a:r>
            <a:endParaRPr lang="cs-CZ" dirty="0">
              <a:solidFill>
                <a:srgbClr val="3527EB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5301208"/>
            <a:ext cx="6400800" cy="625624"/>
          </a:xfrm>
        </p:spPr>
        <p:txBody>
          <a:bodyPr/>
          <a:lstStyle/>
          <a:p>
            <a:r>
              <a:rPr lang="cs-CZ" dirty="0" smtClean="0">
                <a:solidFill>
                  <a:srgbClr val="3527EB"/>
                </a:solidFill>
              </a:rPr>
              <a:t>Mgr. Pavel Michalík</a:t>
            </a:r>
            <a:endParaRPr lang="cs-CZ" dirty="0">
              <a:solidFill>
                <a:srgbClr val="3527EB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492896"/>
            <a:ext cx="8290892" cy="1931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bude ověřovat?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 smtClean="0"/>
              <a:t>Učitelé školy podle jasné metodiky.</a:t>
            </a:r>
          </a:p>
          <a:p>
            <a:pPr algn="ctr">
              <a:buNone/>
            </a:pPr>
            <a:r>
              <a:rPr lang="cs-CZ" dirty="0" smtClean="0"/>
              <a:t>Ředitel školy a „předseda komise“ uvolněný a placený pedagog, kterého vybere a jmenuje krajský úřad (ne výměnný obchod mezi školami), odpovídají za objektivitu zkoušek.</a:t>
            </a:r>
          </a:p>
          <a:p>
            <a:pPr algn="ctr">
              <a:buNone/>
            </a:pPr>
            <a:r>
              <a:rPr lang="cs-CZ" b="1" dirty="0" smtClean="0"/>
              <a:t>Školám je třeba důvěřovat!</a:t>
            </a:r>
          </a:p>
          <a:p>
            <a:pPr algn="ctr">
              <a:buNone/>
            </a:pPr>
            <a:r>
              <a:rPr lang="cs-CZ" dirty="0" smtClean="0"/>
              <a:t>ČŠI provádí namátkovou kontrolu.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6000" dirty="0" smtClean="0"/>
              <a:t>Děkuji za pozornost.</a:t>
            </a:r>
            <a:endParaRPr lang="cs-CZ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cs-CZ" b="1" dirty="0"/>
              <a:t>Co by měl standard pro ZŠ přinést aneb co nás nyní na SŠ pálí!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917032"/>
          </a:xfrm>
        </p:spPr>
        <p:txBody>
          <a:bodyPr/>
          <a:lstStyle/>
          <a:p>
            <a:r>
              <a:rPr lang="cs-CZ" sz="4000" dirty="0" smtClean="0"/>
              <a:t>Jak NE!</a:t>
            </a:r>
          </a:p>
          <a:p>
            <a:r>
              <a:rPr lang="cs-CZ" sz="4000" dirty="0" smtClean="0"/>
              <a:t>Co musí být nutnou prioritou</a:t>
            </a:r>
          </a:p>
          <a:p>
            <a:pPr lvl="1"/>
            <a:r>
              <a:rPr lang="cs-CZ" sz="4000" dirty="0" smtClean="0"/>
              <a:t>I. stupeň ZŠ</a:t>
            </a:r>
          </a:p>
          <a:p>
            <a:pPr lvl="1"/>
            <a:r>
              <a:rPr lang="cs-CZ" sz="4000" dirty="0" smtClean="0"/>
              <a:t>II. Stupeň ZŠ</a:t>
            </a:r>
          </a:p>
          <a:p>
            <a:r>
              <a:rPr lang="cs-CZ" sz="4000" dirty="0" smtClean="0"/>
              <a:t>Jak NA TO?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>
            <a:normAutofit/>
          </a:bodyPr>
          <a:lstStyle/>
          <a:p>
            <a:r>
              <a:rPr lang="cs-CZ" sz="6000" dirty="0" smtClean="0"/>
              <a:t>Jak NE!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3052936"/>
          </a:xfrm>
        </p:spPr>
        <p:txBody>
          <a:bodyPr/>
          <a:lstStyle/>
          <a:p>
            <a:r>
              <a:rPr lang="cs-CZ" sz="4000" dirty="0" smtClean="0"/>
              <a:t>Méně někdy znamená VÍCE</a:t>
            </a:r>
          </a:p>
          <a:p>
            <a:r>
              <a:rPr lang="cs-CZ" sz="4000" dirty="0" smtClean="0"/>
              <a:t>Zdravý SELSKÝ ROZUM</a:t>
            </a:r>
          </a:p>
          <a:p>
            <a:r>
              <a:rPr lang="cs-CZ" sz="4000" dirty="0" smtClean="0"/>
              <a:t>Přiměřenost látky věku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3527EB"/>
                </a:solidFill>
              </a:rPr>
              <a:t>I. stupeň ZŠ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>
                <a:solidFill>
                  <a:srgbClr val="FF0000"/>
                </a:solidFill>
              </a:rPr>
              <a:t>číst, psát a počítat 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Jde o </a:t>
            </a:r>
            <a:r>
              <a:rPr lang="cs-CZ" b="1" dirty="0" smtClean="0"/>
              <a:t>základní pracovní nástroje </a:t>
            </a:r>
            <a:r>
              <a:rPr lang="cs-CZ" dirty="0" smtClean="0"/>
              <a:t>dalšího vzdělávání:</a:t>
            </a:r>
          </a:p>
          <a:p>
            <a:r>
              <a:rPr lang="cs-CZ" dirty="0" smtClean="0"/>
              <a:t>Čtení </a:t>
            </a:r>
            <a:r>
              <a:rPr lang="cs-CZ" b="1" dirty="0" smtClean="0"/>
              <a:t>s pochopením</a:t>
            </a:r>
          </a:p>
          <a:p>
            <a:r>
              <a:rPr lang="cs-CZ" b="1" dirty="0" smtClean="0"/>
              <a:t>Čitelné</a:t>
            </a:r>
            <a:r>
              <a:rPr lang="cs-CZ" dirty="0" smtClean="0"/>
              <a:t> písmo</a:t>
            </a:r>
          </a:p>
          <a:p>
            <a:r>
              <a:rPr lang="cs-CZ" dirty="0" smtClean="0"/>
              <a:t>Násobilka a další numerické výpočty jsou </a:t>
            </a:r>
            <a:r>
              <a:rPr lang="cs-CZ" b="1" dirty="0" smtClean="0"/>
              <a:t>základem pro jakoukoli práci s výrazy a rovnicemi - základ matematiky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3527EB"/>
                </a:solidFill>
              </a:rPr>
              <a:t>I. stupeň ZŠ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>
                <a:solidFill>
                  <a:srgbClr val="FF0000"/>
                </a:solidFill>
              </a:rPr>
              <a:t>číst, psát a počítat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cs-CZ" sz="3600" dirty="0" smtClean="0"/>
              <a:t>Neustálé opakování a procvičování</a:t>
            </a:r>
            <a:br>
              <a:rPr lang="cs-CZ" sz="3600" dirty="0" smtClean="0"/>
            </a:br>
            <a:r>
              <a:rPr lang="cs-CZ" sz="3600" b="1" dirty="0" smtClean="0"/>
              <a:t>NENÍ ŠIKANA!</a:t>
            </a:r>
          </a:p>
          <a:p>
            <a:pPr algn="ctr">
              <a:buNone/>
            </a:pPr>
            <a:r>
              <a:rPr lang="cs-CZ" sz="3600" dirty="0" smtClean="0"/>
              <a:t>O násobilce, vyjmenovaných slovech, …</a:t>
            </a:r>
          </a:p>
          <a:p>
            <a:pPr algn="ctr">
              <a:buNone/>
            </a:pPr>
            <a:r>
              <a:rPr lang="cs-CZ" sz="4000" b="1" dirty="0" smtClean="0"/>
              <a:t>NESMÍ ŽÁK PŘEMÝŠLET, MUSÍ JÍT</a:t>
            </a:r>
            <a:br>
              <a:rPr lang="cs-CZ" sz="4000" b="1" dirty="0" smtClean="0"/>
            </a:br>
            <a:r>
              <a:rPr lang="cs-CZ" sz="4000" b="1" dirty="0" smtClean="0"/>
              <a:t>O NAPROSTO ZAUTOMATIZOVANÉ SCHOPNOSTI!!!</a:t>
            </a:r>
            <a:endParaRPr lang="cs-CZ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cs-CZ" b="1" dirty="0" smtClean="0">
                <a:solidFill>
                  <a:srgbClr val="3527EB"/>
                </a:solidFill>
              </a:rPr>
              <a:t>II. stupeň ZŠ</a:t>
            </a:r>
            <a:endParaRPr lang="cs-CZ" b="1" dirty="0">
              <a:solidFill>
                <a:srgbClr val="3527EB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b="1" dirty="0" smtClean="0"/>
              <a:t>Znalosti</a:t>
            </a:r>
          </a:p>
          <a:p>
            <a:r>
              <a:rPr lang="cs-CZ" dirty="0" smtClean="0"/>
              <a:t>Základy vědních disciplín přiměřené a srozumitelné danému věku</a:t>
            </a:r>
          </a:p>
          <a:p>
            <a:r>
              <a:rPr lang="cs-CZ" dirty="0" smtClean="0"/>
              <a:t>Manuální technická příprava - dílny</a:t>
            </a:r>
          </a:p>
          <a:p>
            <a:pPr algn="ctr">
              <a:buNone/>
            </a:pPr>
            <a:r>
              <a:rPr lang="cs-CZ" b="1" dirty="0" smtClean="0"/>
              <a:t>Pracovní návyky</a:t>
            </a:r>
          </a:p>
          <a:p>
            <a:r>
              <a:rPr lang="cs-CZ" dirty="0" smtClean="0"/>
              <a:t>Umět se učit</a:t>
            </a:r>
          </a:p>
          <a:p>
            <a:r>
              <a:rPr lang="cs-CZ" dirty="0" smtClean="0"/>
              <a:t>Stanovit si rozvrh příprav do školy</a:t>
            </a:r>
          </a:p>
          <a:p>
            <a:r>
              <a:rPr lang="cs-CZ" dirty="0" smtClean="0"/>
              <a:t>Pracovat soustavně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NA TO: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Standard musí být jednoznačně a jasně </a:t>
            </a:r>
            <a:r>
              <a:rPr lang="cs-CZ" b="1" dirty="0" smtClean="0"/>
              <a:t>DEFINOVÁN</a:t>
            </a:r>
            <a:r>
              <a:rPr lang="cs-CZ" dirty="0" smtClean="0"/>
              <a:t> pro </a:t>
            </a:r>
            <a:r>
              <a:rPr lang="cs-CZ" b="1" dirty="0" smtClean="0"/>
              <a:t>výborného</a:t>
            </a:r>
            <a:r>
              <a:rPr lang="cs-CZ" dirty="0" smtClean="0"/>
              <a:t> i </a:t>
            </a:r>
            <a:r>
              <a:rPr lang="cs-CZ" b="1" dirty="0" smtClean="0"/>
              <a:t>dostatečného</a:t>
            </a:r>
            <a:r>
              <a:rPr lang="cs-CZ" dirty="0" smtClean="0"/>
              <a:t> žáka (definice není „</a:t>
            </a:r>
            <a:r>
              <a:rPr lang="cs-CZ" dirty="0" err="1" smtClean="0"/>
              <a:t>okecávání</a:t>
            </a:r>
            <a:r>
              <a:rPr lang="cs-CZ" dirty="0" smtClean="0"/>
              <a:t>“ viz. RVP)</a:t>
            </a:r>
          </a:p>
          <a:p>
            <a:r>
              <a:rPr lang="cs-CZ" dirty="0" smtClean="0"/>
              <a:t>Obsah standardu musí tvořit jasnou část výuky, např. 80 </a:t>
            </a:r>
            <a:r>
              <a:rPr lang="cs-CZ" smtClean="0"/>
              <a:t>% </a:t>
            </a:r>
            <a:r>
              <a:rPr lang="cs-CZ" smtClean="0"/>
              <a:t>standard </a:t>
            </a:r>
            <a:r>
              <a:rPr lang="cs-CZ" dirty="0" smtClean="0"/>
              <a:t>a 20 % specifikace školy.</a:t>
            </a:r>
          </a:p>
          <a:p>
            <a:r>
              <a:rPr lang="cs-CZ" dirty="0" smtClean="0"/>
              <a:t>Výuka standardu by měla být stejná na všech školách.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to zpracuje?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Tvůrci musí být </a:t>
            </a:r>
            <a:r>
              <a:rPr lang="cs-CZ" b="1" dirty="0" smtClean="0"/>
              <a:t>z praxe, </a:t>
            </a:r>
            <a:r>
              <a:rPr lang="cs-CZ" dirty="0" smtClean="0"/>
              <a:t>např.</a:t>
            </a:r>
            <a:r>
              <a:rPr lang="cs-CZ" b="1" dirty="0" smtClean="0"/>
              <a:t> </a:t>
            </a:r>
            <a:r>
              <a:rPr lang="cs-CZ" dirty="0" smtClean="0"/>
              <a:t>½ úvazku výuka a ½ úvazku práce na standardu.</a:t>
            </a:r>
          </a:p>
          <a:p>
            <a:r>
              <a:rPr lang="cs-CZ" dirty="0" smtClean="0"/>
              <a:t>Koordinátor je uvolněný pracovník.</a:t>
            </a:r>
          </a:p>
          <a:p>
            <a:r>
              <a:rPr lang="cs-CZ" dirty="0" smtClean="0"/>
              <a:t>Součástí tvorby standardu musí být i učební osnova a materiály na podporu výuky.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Forma ověření: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 smtClean="0"/>
              <a:t>Nesmí být jednostranně zaměřené a musí obsahovat více forem:</a:t>
            </a:r>
          </a:p>
          <a:p>
            <a:pPr algn="ctr">
              <a:buNone/>
            </a:pPr>
            <a:endParaRPr lang="cs-CZ" dirty="0" smtClean="0"/>
          </a:p>
          <a:p>
            <a:r>
              <a:rPr lang="cs-CZ" dirty="0" smtClean="0"/>
              <a:t>Ústní zkouška</a:t>
            </a:r>
          </a:p>
          <a:p>
            <a:r>
              <a:rPr lang="cs-CZ" dirty="0" smtClean="0"/>
              <a:t>Didaktický test</a:t>
            </a:r>
          </a:p>
          <a:p>
            <a:r>
              <a:rPr lang="cs-CZ" dirty="0" smtClean="0"/>
              <a:t>Samostatná práce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311</Words>
  <Application>Microsoft Office PowerPoint</Application>
  <PresentationFormat>Předvádění na obrazovce (4:3)</PresentationFormat>
  <Paragraphs>60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Sigmundova střední škola strojírenská, Lutín</vt:lpstr>
      <vt:lpstr>Co by měl standard pro ZŠ přinést aneb co nás nyní na SŠ pálí!</vt:lpstr>
      <vt:lpstr>Jak NE!</vt:lpstr>
      <vt:lpstr>I. stupeň ZŠ číst, psát a počítat </vt:lpstr>
      <vt:lpstr>I. stupeň ZŠ číst, psát a počítat </vt:lpstr>
      <vt:lpstr>II. stupeň ZŠ</vt:lpstr>
      <vt:lpstr>Jak NA TO:</vt:lpstr>
      <vt:lpstr>Kdo to zpracuje?</vt:lpstr>
      <vt:lpstr>Forma ověření:</vt:lpstr>
      <vt:lpstr>Kdo bude ověřovat?</vt:lpstr>
      <vt:lpstr>Snímek 11</vt:lpstr>
    </vt:vector>
  </TitlesOfParts>
  <Company>Sigmundova střední škola strojírenská, Lutín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Sigmundova střední škola strojírenská, Lutín</dc:title>
  <dc:creator>Pavel Michalik</dc:creator>
  <cp:lastModifiedBy>Pavel Michalik</cp:lastModifiedBy>
  <cp:revision>19</cp:revision>
  <dcterms:created xsi:type="dcterms:W3CDTF">2010-10-13T06:57:48Z</dcterms:created>
  <dcterms:modified xsi:type="dcterms:W3CDTF">2010-10-13T10:12:15Z</dcterms:modified>
</cp:coreProperties>
</file>