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0" r:id="rId3"/>
    <p:sldId id="258" r:id="rId4"/>
    <p:sldId id="259" r:id="rId5"/>
    <p:sldId id="271" r:id="rId6"/>
    <p:sldId id="260" r:id="rId7"/>
    <p:sldId id="272" r:id="rId8"/>
    <p:sldId id="261" r:id="rId9"/>
    <p:sldId id="273" r:id="rId10"/>
    <p:sldId id="263" r:id="rId11"/>
    <p:sldId id="265" r:id="rId12"/>
  </p:sldIdLst>
  <p:sldSz cx="9144000" cy="6858000" type="screen4x3"/>
  <p:notesSz cx="6761163" cy="9929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7" autoAdjust="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F4874-B1FC-416A-A3EF-25A5ECDD0CA4}" type="datetimeFigureOut">
              <a:rPr lang="pl-PL" smtClean="0"/>
              <a:pPr/>
              <a:t>2010-10-13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0" y="94313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696DD-084A-4EEB-85CB-17EC55F6AFB0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DB23F-A626-4918-8577-24F2ACAF193E}" type="datetimeFigureOut">
              <a:rPr lang="pl-PL" smtClean="0"/>
              <a:pPr/>
              <a:t>2010-10-13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6117" y="4716661"/>
            <a:ext cx="540893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2983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29761" y="9431599"/>
            <a:ext cx="292983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E129C-A922-46A1-886C-54C57C508930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E129C-A922-46A1-886C-54C57C508930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5400"/>
            </a:lvl1pPr>
          </a:lstStyle>
          <a:p>
            <a:r>
              <a:rPr lang="pl-PL" dirty="0" smtClean="0"/>
              <a:t>Tytuł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11443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8FC3-1421-40ED-BA70-48B04335AC8B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7" name="Obraz 6" descr="gif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3428992" cy="1989238"/>
          </a:xfrm>
          <a:prstGeom prst="rect">
            <a:avLst/>
          </a:prstGeom>
        </p:spPr>
      </p:pic>
      <p:sp>
        <p:nvSpPr>
          <p:cNvPr id="8" name="pole tekstowe 7"/>
          <p:cNvSpPr txBox="1"/>
          <p:nvPr userDrawn="1"/>
        </p:nvSpPr>
        <p:spPr>
          <a:xfrm>
            <a:off x="2285984" y="5357826"/>
            <a:ext cx="4572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Tomasz Kurkiewicz</a:t>
            </a:r>
          </a:p>
          <a:p>
            <a:pPr algn="ctr"/>
            <a:r>
              <a:rPr lang="pl-PL" dirty="0" err="1" smtClean="0"/>
              <a:t>Praha</a:t>
            </a:r>
            <a:r>
              <a:rPr lang="pl-PL" dirty="0" smtClean="0"/>
              <a:t>, 15 </a:t>
            </a:r>
            <a:r>
              <a:rPr lang="cs-CZ" dirty="0" smtClean="0"/>
              <a:t>října</a:t>
            </a:r>
            <a:r>
              <a:rPr lang="pl-PL" dirty="0" smtClean="0"/>
              <a:t> 2010 r.</a:t>
            </a:r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8FC3-1421-40ED-BA70-48B04335AC8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8FC3-1421-40ED-BA70-48B04335AC8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325-0DAB-4183-BD17-F91892046C1A}" type="datetimeFigureOut">
              <a:rPr lang="pl-PL" smtClean="0"/>
              <a:pPr/>
              <a:t>2010-10-13</a:t>
            </a:fld>
            <a:r>
              <a:rPr lang="pl-PL" dirty="0" smtClean="0"/>
              <a:t>,  </a:t>
            </a:r>
            <a:fld id="{A0908FC3-1421-40ED-BA70-48B04335AC8B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9" name="Obraz 8" descr="gif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58893" y="6069639"/>
            <a:ext cx="1112711" cy="6455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8FC3-1421-40ED-BA70-48B04335AC8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8FC3-1421-40ED-BA70-48B04335AC8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8FC3-1421-40ED-BA70-48B04335AC8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8FC3-1421-40ED-BA70-48B04335AC8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8FC3-1421-40ED-BA70-48B04335AC8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8FC3-1421-40ED-BA70-48B04335AC8B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08FC3-1421-40ED-BA70-48B04335AC8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dirty="0" smtClean="0"/>
              <a:t>http://www.rw-online.pl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33325-0DAB-4183-BD17-F91892046C1A}" type="datetimeFigureOut">
              <a:rPr lang="pl-PL" smtClean="0"/>
              <a:pPr/>
              <a:t>2010-10-13</a:t>
            </a:fld>
            <a:r>
              <a:rPr lang="pl-PL" dirty="0" smtClean="0"/>
              <a:t>, </a:t>
            </a:r>
            <a:fld id="{A0908FC3-1421-40ED-BA70-48B04335AC8B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/>
              <a:t>Využití výsledků státních zkoušek </a:t>
            </a:r>
            <a:br>
              <a:rPr lang="cs-CZ" sz="3200" b="1" dirty="0" smtClean="0"/>
            </a:br>
            <a:r>
              <a:rPr lang="cs-CZ" sz="3200" b="1" dirty="0" smtClean="0"/>
              <a:t>v 6. třídě základní školy a 3. třídě gymnázium v Polsku 2002-2010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b="1" dirty="0" smtClean="0"/>
              <a:t>STANDARDY PRO </a:t>
            </a:r>
            <a:r>
              <a:rPr lang="pl-PL" b="1" dirty="0" err="1" smtClean="0"/>
              <a:t>ZÁKLADNÍ</a:t>
            </a:r>
            <a:r>
              <a:rPr lang="pl-PL" b="1" dirty="0" smtClean="0"/>
              <a:t> </a:t>
            </a:r>
            <a:r>
              <a:rPr lang="pl-PL" b="1" dirty="0" err="1" smtClean="0"/>
              <a:t>VZDĚLÁVÁNÍ</a:t>
            </a:r>
            <a:r>
              <a:rPr lang="pl-PL" b="1" dirty="0" smtClean="0"/>
              <a:t>, </a:t>
            </a:r>
            <a:r>
              <a:rPr lang="pl-PL" b="1" dirty="0" err="1" smtClean="0"/>
              <a:t>HODNOCENÍ</a:t>
            </a:r>
            <a:r>
              <a:rPr lang="pl-PL" b="1" dirty="0" smtClean="0"/>
              <a:t> </a:t>
            </a:r>
            <a:r>
              <a:rPr lang="pl-PL" b="1" dirty="0" err="1" smtClean="0"/>
              <a:t>VÝSLEDKŮ</a:t>
            </a:r>
            <a:r>
              <a:rPr lang="pl-PL" b="1" dirty="0" smtClean="0"/>
              <a:t> </a:t>
            </a:r>
            <a:r>
              <a:rPr lang="pl-PL" b="1" dirty="0" err="1" smtClean="0"/>
              <a:t>VZDĚLÁVÁNÍ</a:t>
            </a:r>
            <a:r>
              <a:rPr lang="pl-PL" b="1" dirty="0" smtClean="0"/>
              <a:t>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l-PL" dirty="0" err="1" smtClean="0"/>
              <a:t>Výsledky</a:t>
            </a:r>
            <a:r>
              <a:rPr lang="pl-PL" dirty="0" smtClean="0"/>
              <a:t> – pro </a:t>
            </a:r>
            <a:r>
              <a:rPr lang="pl-PL" dirty="0" err="1" smtClean="0"/>
              <a:t>provozovatele</a:t>
            </a:r>
            <a:r>
              <a:rPr lang="pl-PL" dirty="0" smtClean="0"/>
              <a:t> </a:t>
            </a:r>
            <a:r>
              <a:rPr lang="pl-PL" dirty="0" err="1" smtClean="0"/>
              <a:t>škol</a:t>
            </a:r>
            <a:endParaRPr lang="pl-PL" dirty="0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„Chtěl bych vědět, jestli škola se zlepšuje nebo ne“</a:t>
            </a:r>
            <a:endParaRPr lang="pl-PL" sz="2400" dirty="0" smtClean="0"/>
          </a:p>
          <a:p>
            <a:r>
              <a:rPr lang="cs-CZ" sz="2400" dirty="0" smtClean="0"/>
              <a:t>Jednoduchý ranking není dobrý nápad</a:t>
            </a:r>
          </a:p>
          <a:p>
            <a:endParaRPr lang="pl-PL" sz="280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2010-10-15,  </a:t>
            </a:r>
            <a:fld id="{A0908FC3-1421-40ED-BA70-48B04335AC8B}" type="slidenum">
              <a:rPr lang="pl-PL" smtClean="0"/>
              <a:pPr/>
              <a:t>10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 dirty="0"/>
          </a:p>
        </p:txBody>
      </p:sp>
      <p:pic>
        <p:nvPicPr>
          <p:cNvPr id="8" name="Obraz 7" descr="obieg_organ_statysty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636912"/>
            <a:ext cx="7920000" cy="23459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pl-PL" dirty="0" err="1" smtClean="0"/>
              <a:t>Otázky</a:t>
            </a:r>
            <a:r>
              <a:rPr lang="pl-PL" dirty="0" smtClean="0"/>
              <a:t>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20000" b="1" dirty="0" smtClean="0"/>
              <a:t>?</a:t>
            </a:r>
            <a:endParaRPr lang="pl-PL" sz="20000" b="1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2010-10-15,  </a:t>
            </a:r>
            <a:fld id="{A0908FC3-1421-40ED-BA70-48B04335AC8B}" type="slidenum">
              <a:rPr lang="pl-PL" smtClean="0"/>
              <a:pPr/>
              <a:t>11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Agenda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err="1" smtClean="0"/>
              <a:t>Vzdělávací</a:t>
            </a:r>
            <a:r>
              <a:rPr lang="pl-PL" sz="2400" dirty="0" smtClean="0"/>
              <a:t> </a:t>
            </a:r>
            <a:r>
              <a:rPr lang="pl-PL" sz="2400" dirty="0" err="1" smtClean="0"/>
              <a:t>systém</a:t>
            </a:r>
            <a:r>
              <a:rPr lang="pl-PL" sz="2400" dirty="0" smtClean="0"/>
              <a:t> v Polsku</a:t>
            </a:r>
          </a:p>
          <a:p>
            <a:r>
              <a:rPr lang="cs-CZ" sz="2400" dirty="0" smtClean="0"/>
              <a:t>Organizace zkoušek</a:t>
            </a:r>
          </a:p>
          <a:p>
            <a:r>
              <a:rPr lang="pl-PL" sz="2400" dirty="0" err="1" smtClean="0"/>
              <a:t>Výsledky</a:t>
            </a:r>
            <a:r>
              <a:rPr lang="pl-PL" sz="2400" dirty="0" smtClean="0"/>
              <a:t> – pro </a:t>
            </a:r>
            <a:r>
              <a:rPr lang="pl-PL" sz="2400" dirty="0" err="1" smtClean="0"/>
              <a:t>žáky</a:t>
            </a:r>
            <a:r>
              <a:rPr lang="pl-PL" sz="2400" dirty="0" smtClean="0"/>
              <a:t> a </a:t>
            </a:r>
            <a:r>
              <a:rPr lang="pl-PL" sz="2400" dirty="0" err="1" smtClean="0"/>
              <a:t>rodiče</a:t>
            </a:r>
            <a:endParaRPr lang="pl-PL" sz="2400" dirty="0" smtClean="0"/>
          </a:p>
          <a:p>
            <a:r>
              <a:rPr lang="pl-PL" sz="2400" dirty="0" err="1" smtClean="0"/>
              <a:t>Výsledky</a:t>
            </a:r>
            <a:r>
              <a:rPr lang="pl-PL" sz="2400" dirty="0" smtClean="0"/>
              <a:t> – pro </a:t>
            </a:r>
            <a:r>
              <a:rPr lang="pl-PL" sz="2400" dirty="0" err="1" smtClean="0"/>
              <a:t>učitele</a:t>
            </a:r>
            <a:endParaRPr lang="pl-PL" sz="2400" dirty="0" smtClean="0"/>
          </a:p>
          <a:p>
            <a:r>
              <a:rPr lang="pl-PL" sz="2400" dirty="0" err="1" smtClean="0"/>
              <a:t>Výsledky</a:t>
            </a:r>
            <a:r>
              <a:rPr lang="pl-PL" sz="2400" dirty="0" smtClean="0"/>
              <a:t> – pro </a:t>
            </a:r>
            <a:r>
              <a:rPr lang="pl-PL" sz="2400" dirty="0" err="1" smtClean="0"/>
              <a:t>provozovatele</a:t>
            </a:r>
            <a:r>
              <a:rPr lang="pl-PL" sz="2400" dirty="0" smtClean="0"/>
              <a:t> </a:t>
            </a:r>
            <a:r>
              <a:rPr lang="pl-PL" sz="2400" dirty="0" err="1" smtClean="0"/>
              <a:t>škol</a:t>
            </a:r>
            <a:endParaRPr lang="pl-PL" sz="2400" dirty="0" smtClean="0"/>
          </a:p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2010-10-15,  </a:t>
            </a:r>
            <a:fld id="{A0908FC3-1421-40ED-BA70-48B04335AC8B}" type="slidenum">
              <a:rPr lang="pl-PL" smtClean="0"/>
              <a:pPr/>
              <a:t>2</a:t>
            </a:fld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Vzdělávací</a:t>
            </a:r>
            <a:r>
              <a:rPr lang="pl-PL" dirty="0" smtClean="0"/>
              <a:t> </a:t>
            </a:r>
            <a:r>
              <a:rPr lang="pl-PL" dirty="0" err="1" smtClean="0"/>
              <a:t>systém</a:t>
            </a:r>
            <a:r>
              <a:rPr lang="pl-PL" dirty="0" smtClean="0"/>
              <a:t> v Polsku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sz="2400" dirty="0" smtClean="0"/>
              <a:t>Základní škola (6 let) + povinná závěrečná zkouška (Sprawdzian)</a:t>
            </a:r>
          </a:p>
          <a:p>
            <a:pPr marL="514350" indent="-514350">
              <a:buAutoNum type="arabicPeriod"/>
            </a:pPr>
            <a:r>
              <a:rPr lang="cs-CZ" sz="2400" dirty="0" smtClean="0"/>
              <a:t>Gymnázium (3 roky) + povinná záverečná zkouška</a:t>
            </a:r>
            <a:br>
              <a:rPr lang="cs-CZ" sz="2400" dirty="0" smtClean="0"/>
            </a:br>
            <a:r>
              <a:rPr lang="cs-CZ" sz="2400" dirty="0" smtClean="0"/>
              <a:t>(Egzamin gimnazjalny)</a:t>
            </a:r>
          </a:p>
          <a:p>
            <a:pPr marL="514350" indent="-514350">
              <a:buAutoNum type="arabicPeriod"/>
            </a:pPr>
            <a:r>
              <a:rPr lang="cs-CZ" sz="2400" dirty="0" smtClean="0"/>
              <a:t>Střední školy (2-4 let) + záverečná zkouška </a:t>
            </a:r>
            <a:br>
              <a:rPr lang="cs-CZ" sz="2400" dirty="0" smtClean="0"/>
            </a:br>
            <a:r>
              <a:rPr lang="cs-CZ" sz="2400" dirty="0" smtClean="0"/>
              <a:t>(Matura / Egzamin zawodowy)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2010-10-15,  </a:t>
            </a:r>
            <a:fld id="{A0908FC3-1421-40ED-BA70-48B04335AC8B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http://www.rw-online.pl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Organizace zkoušek</a:t>
            </a:r>
            <a:endParaRPr lang="pl-PL" dirty="0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CKE (Centralna Komisja Egzaminacyjna)</a:t>
            </a:r>
          </a:p>
          <a:p>
            <a:pPr lvl="1"/>
            <a:r>
              <a:rPr lang="cs-CZ" sz="2000" dirty="0" smtClean="0"/>
              <a:t>připrava testů</a:t>
            </a:r>
          </a:p>
          <a:p>
            <a:pPr lvl="1"/>
            <a:r>
              <a:rPr lang="cs-CZ" sz="2000" dirty="0" smtClean="0"/>
              <a:t>projekty EU</a:t>
            </a:r>
          </a:p>
          <a:p>
            <a:pPr lvl="1"/>
            <a:r>
              <a:rPr lang="cs-CZ" sz="2000" dirty="0" smtClean="0"/>
              <a:t>výzkum</a:t>
            </a:r>
          </a:p>
          <a:p>
            <a:r>
              <a:rPr lang="cs-CZ" sz="2400" dirty="0" smtClean="0"/>
              <a:t>OKE (Okr</a:t>
            </a:r>
            <a:r>
              <a:rPr lang="pl-PL" sz="2400" dirty="0" err="1" smtClean="0"/>
              <a:t>ęgowa</a:t>
            </a:r>
            <a:r>
              <a:rPr lang="pl-PL" sz="2400" dirty="0" smtClean="0"/>
              <a:t> Komisja Egzaminacyjna)</a:t>
            </a:r>
            <a:endParaRPr lang="pl-PL" sz="2400" dirty="0"/>
          </a:p>
          <a:p>
            <a:pPr lvl="1"/>
            <a:r>
              <a:rPr lang="cs-CZ" sz="2000" dirty="0" smtClean="0"/>
              <a:t>digitalizace a logistika zkoušek</a:t>
            </a:r>
          </a:p>
          <a:p>
            <a:pPr lvl="1"/>
            <a:r>
              <a:rPr lang="cs-CZ" sz="2000" dirty="0" smtClean="0"/>
              <a:t>zveřej</a:t>
            </a:r>
            <a:r>
              <a:rPr lang="pl-PL" sz="2000" dirty="0" err="1" smtClean="0"/>
              <a:t>ňování</a:t>
            </a:r>
            <a:r>
              <a:rPr lang="pl-PL" sz="2000" dirty="0" smtClean="0"/>
              <a:t> </a:t>
            </a:r>
            <a:r>
              <a:rPr lang="pl-PL" sz="2000" dirty="0" err="1" smtClean="0"/>
              <a:t>výsledků</a:t>
            </a:r>
            <a:endParaRPr lang="pl-PL" sz="2000" dirty="0" smtClean="0"/>
          </a:p>
          <a:p>
            <a:pPr lvl="1"/>
            <a:r>
              <a:rPr lang="cs-CZ" sz="2000" dirty="0" smtClean="0"/>
              <a:t>spolupráce: učitele, školy, provozovatele škol atd.</a:t>
            </a:r>
            <a:endParaRPr lang="pl-PL" sz="2000" dirty="0" smtClean="0"/>
          </a:p>
          <a:p>
            <a:pPr lvl="1"/>
            <a:r>
              <a:rPr lang="cs-CZ" sz="2000" dirty="0" smtClean="0"/>
              <a:t>internetový systém OBIEG</a:t>
            </a:r>
            <a:endParaRPr lang="pl-PL" sz="200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2010-10-15,  </a:t>
            </a:r>
            <a:fld id="{A0908FC3-1421-40ED-BA70-48B04335AC8B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OKE Krak</a:t>
            </a:r>
            <a:r>
              <a:rPr lang="pl-PL" dirty="0" smtClean="0"/>
              <a:t>ów</a:t>
            </a:r>
            <a:endParaRPr lang="pl-PL" dirty="0"/>
          </a:p>
        </p:txBody>
      </p:sp>
      <p:pic>
        <p:nvPicPr>
          <p:cNvPr id="6" name="Symbol zastępczy zawartości 5" descr="Wojewodztw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42525" y="2155671"/>
            <a:ext cx="3658950" cy="3415020"/>
          </a:xfrm>
        </p:spPr>
      </p:pic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2010-10-15,  </a:t>
            </a:r>
            <a:fld id="{A0908FC3-1421-40ED-BA70-48B04335AC8B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467544" y="1412776"/>
            <a:ext cx="3744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84 000 </a:t>
            </a:r>
            <a:r>
              <a:rPr lang="pl-PL" sz="2400" dirty="0" err="1" smtClean="0"/>
              <a:t>žáků</a:t>
            </a:r>
            <a:r>
              <a:rPr lang="pl-PL" sz="2400" dirty="0" smtClean="0"/>
              <a:t> </a:t>
            </a:r>
            <a:r>
              <a:rPr lang="pl-PL" sz="2400" dirty="0" err="1" smtClean="0"/>
              <a:t>základních</a:t>
            </a:r>
            <a:r>
              <a:rPr lang="pl-PL" sz="2400" dirty="0" smtClean="0"/>
              <a:t> </a:t>
            </a:r>
            <a:r>
              <a:rPr lang="pl-PL" sz="2400" dirty="0" err="1" smtClean="0"/>
              <a:t>škol</a:t>
            </a:r>
            <a:endParaRPr lang="pl-PL" sz="2400" dirty="0" smtClean="0"/>
          </a:p>
          <a:p>
            <a:r>
              <a:rPr lang="pl-PL" sz="2400" dirty="0" smtClean="0"/>
              <a:t>95 000 </a:t>
            </a:r>
            <a:r>
              <a:rPr lang="cs-CZ" sz="2400" dirty="0" smtClean="0"/>
              <a:t>žáků</a:t>
            </a:r>
            <a:r>
              <a:rPr lang="pl-PL" sz="2400" dirty="0" smtClean="0"/>
              <a:t> </a:t>
            </a:r>
            <a:r>
              <a:rPr lang="pl-PL" sz="2400" dirty="0" err="1" smtClean="0"/>
              <a:t>gýmnázií</a:t>
            </a:r>
            <a:endParaRPr lang="pl-PL" sz="2400" dirty="0" smtClean="0"/>
          </a:p>
          <a:p>
            <a:r>
              <a:rPr lang="cs-CZ" sz="2400" dirty="0" smtClean="0"/>
              <a:t>93 000 maturantů</a:t>
            </a:r>
          </a:p>
          <a:p>
            <a:r>
              <a:rPr lang="cs-CZ" sz="2400" b="1" dirty="0" smtClean="0"/>
              <a:t>System OBIEG</a:t>
            </a:r>
            <a:endParaRPr lang="pl-PL" sz="2400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l-PL" dirty="0" err="1" smtClean="0"/>
              <a:t>Výsledky</a:t>
            </a:r>
            <a:r>
              <a:rPr lang="pl-PL" dirty="0" smtClean="0"/>
              <a:t> – pro </a:t>
            </a:r>
            <a:r>
              <a:rPr lang="pl-PL" dirty="0" err="1" smtClean="0"/>
              <a:t>žáky</a:t>
            </a:r>
            <a:r>
              <a:rPr lang="pl-PL" dirty="0" smtClean="0"/>
              <a:t> a </a:t>
            </a:r>
            <a:r>
              <a:rPr lang="pl-PL" dirty="0" err="1" smtClean="0"/>
              <a:t>rodiče</a:t>
            </a:r>
            <a:endParaRPr lang="pl-PL" dirty="0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Přesné informace o testu – úlohy, odpovědi žáka a počet bodů</a:t>
            </a:r>
          </a:p>
          <a:p>
            <a:pPr>
              <a:buNone/>
            </a:pPr>
            <a:endParaRPr lang="cs-CZ" sz="2800" dirty="0" smtClean="0"/>
          </a:p>
          <a:p>
            <a:endParaRPr lang="pl-PL" sz="280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2010-10-15,  </a:t>
            </a:r>
            <a:fld id="{A0908FC3-1421-40ED-BA70-48B04335AC8B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 dirty="0"/>
          </a:p>
        </p:txBody>
      </p:sp>
      <p:pic>
        <p:nvPicPr>
          <p:cNvPr id="7" name="Obraz 6" descr="obieg_szczegolowe_wyniki_egzamin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3" y="2348880"/>
            <a:ext cx="4246619" cy="3060000"/>
          </a:xfrm>
          <a:prstGeom prst="rect">
            <a:avLst/>
          </a:prstGeom>
        </p:spPr>
      </p:pic>
      <p:pic>
        <p:nvPicPr>
          <p:cNvPr id="8" name="Obraz 7" descr="obieg_tresc_zad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492896"/>
            <a:ext cx="4320480" cy="28142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Výsledky</a:t>
            </a:r>
            <a:r>
              <a:rPr lang="pl-PL" dirty="0" smtClean="0"/>
              <a:t> – pro </a:t>
            </a:r>
            <a:r>
              <a:rPr lang="pl-PL" dirty="0" err="1" smtClean="0"/>
              <a:t>žáky</a:t>
            </a:r>
            <a:r>
              <a:rPr lang="pl-PL" dirty="0" smtClean="0"/>
              <a:t> a </a:t>
            </a:r>
            <a:r>
              <a:rPr lang="pl-PL" dirty="0" err="1" smtClean="0"/>
              <a:t>rodiče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„Jaké mam šance dostat se na vytouženou školu?“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2010-10-15,  </a:t>
            </a:r>
            <a:fld id="{A0908FC3-1421-40ED-BA70-48B04335AC8B}" type="slidenum">
              <a:rPr lang="pl-PL" smtClean="0"/>
              <a:pPr/>
              <a:t>7</a:t>
            </a:fld>
            <a:endParaRPr lang="pl-PL" dirty="0"/>
          </a:p>
        </p:txBody>
      </p:sp>
      <p:pic>
        <p:nvPicPr>
          <p:cNvPr id="6" name="Obraz 5" descr="obieg_rozklad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132856"/>
            <a:ext cx="4860536" cy="381188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l-PL" dirty="0" err="1" smtClean="0"/>
              <a:t>Výsledky</a:t>
            </a:r>
            <a:r>
              <a:rPr lang="pl-PL" dirty="0" smtClean="0"/>
              <a:t> – pro </a:t>
            </a:r>
            <a:r>
              <a:rPr lang="pl-PL" dirty="0" err="1" smtClean="0"/>
              <a:t>učitele</a:t>
            </a:r>
            <a:endParaRPr lang="pl-PL" dirty="0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Statistiky (rozdíl mezi třídami, výsledky podle standardů</a:t>
            </a:r>
            <a:br>
              <a:rPr lang="cs-CZ" sz="2400" dirty="0" smtClean="0"/>
            </a:br>
            <a:r>
              <a:rPr lang="cs-CZ" sz="2400" dirty="0" smtClean="0"/>
              <a:t>a úloh)</a:t>
            </a:r>
          </a:p>
          <a:p>
            <a:endParaRPr lang="pl-PL" sz="280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2010-10-15,  </a:t>
            </a:r>
            <a:fld id="{A0908FC3-1421-40ED-BA70-48B04335AC8B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http://www.rw-online.pl</a:t>
            </a:r>
            <a:endParaRPr lang="pl-PL" dirty="0"/>
          </a:p>
        </p:txBody>
      </p:sp>
      <p:pic>
        <p:nvPicPr>
          <p:cNvPr id="7" name="Obraz 6" descr="obieg_szkola_tabela_standard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492896"/>
            <a:ext cx="7920000" cy="2064484"/>
          </a:xfrm>
          <a:prstGeom prst="rect">
            <a:avLst/>
          </a:prstGeom>
        </p:spPr>
      </p:pic>
      <p:pic>
        <p:nvPicPr>
          <p:cNvPr id="8" name="Obraz 7" descr="obieg_szkola_tabela_zadan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4583341"/>
            <a:ext cx="7920000" cy="13659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Výsledky</a:t>
            </a:r>
            <a:r>
              <a:rPr lang="pl-PL" dirty="0" smtClean="0"/>
              <a:t> – pro </a:t>
            </a:r>
            <a:r>
              <a:rPr lang="pl-PL" dirty="0" err="1" smtClean="0"/>
              <a:t>učitele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Podpora pro další pomůcky – daty ve formátu MS Excel</a:t>
            </a:r>
          </a:p>
          <a:p>
            <a:r>
              <a:rPr lang="pl-PL" sz="2400" dirty="0" err="1" smtClean="0"/>
              <a:t>Školení</a:t>
            </a:r>
            <a:r>
              <a:rPr lang="pl-PL" sz="2400" dirty="0" smtClean="0"/>
              <a:t> – jak </a:t>
            </a:r>
            <a:r>
              <a:rPr lang="pl-PL" sz="2400" dirty="0" err="1" smtClean="0"/>
              <a:t>využívat</a:t>
            </a:r>
            <a:r>
              <a:rPr lang="pl-PL" sz="2400" dirty="0" smtClean="0"/>
              <a:t> </a:t>
            </a:r>
            <a:r>
              <a:rPr lang="pl-PL" sz="2400" dirty="0" err="1" smtClean="0"/>
              <a:t>informace</a:t>
            </a:r>
            <a:endParaRPr lang="pl-PL" sz="2400" dirty="0" smtClean="0"/>
          </a:p>
          <a:p>
            <a:r>
              <a:rPr lang="cs-CZ" sz="2400" dirty="0" smtClean="0"/>
              <a:t>Edukační přidaná hodnota – průměrný výsledek není všechno!</a:t>
            </a:r>
            <a:endParaRPr lang="pl-PL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http://www.rw-online.pl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2010-10-15,  </a:t>
            </a:r>
            <a:fld id="{A0908FC3-1421-40ED-BA70-48B04335AC8B}" type="slidenum">
              <a:rPr lang="pl-PL" smtClean="0"/>
              <a:pPr/>
              <a:t>9</a:t>
            </a:fld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W Onlin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RW Online</Template>
  <TotalTime>812</TotalTime>
  <Words>278</Words>
  <Application>Microsoft Office PowerPoint</Application>
  <PresentationFormat>Pokaz na ekranie (4:3)</PresentationFormat>
  <Paragraphs>63</Paragraphs>
  <Slides>11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RW Online</vt:lpstr>
      <vt:lpstr>Využití výsledků státních zkoušek  v 6. třídě základní školy a 3. třídě gymnázium v Polsku 2002-2010</vt:lpstr>
      <vt:lpstr>Agenda</vt:lpstr>
      <vt:lpstr>Vzdělávací systém v Polsku</vt:lpstr>
      <vt:lpstr>Organizace zkoušek</vt:lpstr>
      <vt:lpstr>OKE Kraków</vt:lpstr>
      <vt:lpstr>Výsledky – pro žáky a rodiče</vt:lpstr>
      <vt:lpstr>Výsledky – pro žáky a rodiče</vt:lpstr>
      <vt:lpstr>Výsledky – pro učitele</vt:lpstr>
      <vt:lpstr>Výsledky – pro učitele</vt:lpstr>
      <vt:lpstr>Výsledky – pro provozovatele škol</vt:lpstr>
      <vt:lpstr>Otázky?</vt:lpstr>
    </vt:vector>
  </TitlesOfParts>
  <Company>RW Online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 pomysłu do sukcesu</dc:title>
  <dc:creator>Tomasz Kurkiewicz</dc:creator>
  <cp:lastModifiedBy>Tomasz Kurkiewicz</cp:lastModifiedBy>
  <cp:revision>93</cp:revision>
  <dcterms:created xsi:type="dcterms:W3CDTF">2007-09-04T19:38:33Z</dcterms:created>
  <dcterms:modified xsi:type="dcterms:W3CDTF">2010-10-13T16:59:58Z</dcterms:modified>
</cp:coreProperties>
</file>