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6A1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608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5729E8-200E-4083-803F-90C77AD18ADE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4DCD6B-8FFF-4599-8DC7-31639AE1371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16633"/>
            <a:ext cx="8229600" cy="576064"/>
          </a:xfrm>
        </p:spPr>
        <p:txBody>
          <a:bodyPr>
            <a:normAutofit/>
          </a:bodyPr>
          <a:lstStyle/>
          <a:p>
            <a:r>
              <a:rPr lang="cs-CZ" sz="2800" dirty="0" smtClean="0"/>
              <a:t>Standard základního vzdělávání  = kvalita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Systémové evaluační nástroje školy v probíhající </a:t>
            </a:r>
            <a:r>
              <a:rPr lang="cs-CZ" sz="2800" dirty="0" err="1" smtClean="0"/>
              <a:t>kurikulární</a:t>
            </a:r>
            <a:r>
              <a:rPr lang="cs-CZ" sz="2800" dirty="0" smtClean="0"/>
              <a:t> reformě z pohledu ředitele ZŠ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683568" y="764704"/>
            <a:ext cx="2592288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Kvalitní</a:t>
            </a:r>
            <a:r>
              <a:rPr kumimoji="0" lang="cs-CZ" sz="2800" b="0" i="0" u="none" strike="noStrike" kern="1200" cap="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školy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683568" y="1268760"/>
            <a:ext cx="2952328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Kvalitní učitelé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683568" y="1772816"/>
            <a:ext cx="8229600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Kvalitní způsob vzdělávání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83568" y="2276872"/>
            <a:ext cx="4680520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Kvalitní příprava</a:t>
            </a:r>
            <a:r>
              <a:rPr kumimoji="0" lang="cs-CZ" sz="2800" b="0" i="0" u="none" strike="noStrike" kern="1200" cap="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učitelů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>
            <a:off x="683568" y="2852936"/>
            <a:ext cx="3024336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Kvalitní ředitelé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 rot="1119054">
            <a:off x="4768582" y="1788951"/>
            <a:ext cx="4248472" cy="576064"/>
          </a:xfrm>
          <a:prstGeom prst="rect">
            <a:avLst/>
          </a:prstGeom>
        </p:spPr>
        <p:txBody>
          <a:bodyPr vert="horz" anchor="b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Státem Nepojmenováno !!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Nadpis 1"/>
          <p:cNvSpPr txBox="1">
            <a:spLocks/>
          </p:cNvSpPr>
          <p:nvPr/>
        </p:nvSpPr>
        <p:spPr>
          <a:xfrm>
            <a:off x="467544" y="4653136"/>
            <a:ext cx="7992888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cs-CZ" sz="2800" b="0" i="0" u="none" strike="noStrike" kern="1200" cap="all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fáze = pojmenování kvality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0" y="6093296"/>
            <a:ext cx="2223864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cs-CZ" sz="2800" b="0" i="0" u="none" strike="noStrike" kern="1200" cap="all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fáze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275856" y="5373216"/>
            <a:ext cx="5544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cap="all" dirty="0">
                <a:solidFill>
                  <a:srgbClr val="FFFF00"/>
                </a:solidFill>
              </a:rPr>
              <a:t>stanovení indikátorů kvality</a:t>
            </a:r>
            <a:endParaRPr lang="cs-CZ" sz="2800" dirty="0"/>
          </a:p>
        </p:txBody>
      </p:sp>
      <p:sp>
        <p:nvSpPr>
          <p:cNvPr id="16" name="Nadpis 1"/>
          <p:cNvSpPr txBox="1">
            <a:spLocks/>
          </p:cNvSpPr>
          <p:nvPr/>
        </p:nvSpPr>
        <p:spPr>
          <a:xfrm>
            <a:off x="755576" y="3933056"/>
            <a:ext cx="4536504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Kvalitní </a:t>
            </a: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vzdělání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8" name="Přímá spojovací šipka 17"/>
          <p:cNvCxnSpPr/>
          <p:nvPr/>
        </p:nvCxnSpPr>
        <p:spPr>
          <a:xfrm rot="16200000" flipH="1">
            <a:off x="1655676" y="3537012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Nadpis 1"/>
          <p:cNvSpPr txBox="1">
            <a:spLocks/>
          </p:cNvSpPr>
          <p:nvPr/>
        </p:nvSpPr>
        <p:spPr>
          <a:xfrm rot="1119054">
            <a:off x="4914970" y="3949191"/>
            <a:ext cx="4248472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státem</a:t>
            </a:r>
            <a:r>
              <a:rPr kumimoji="0" lang="cs-CZ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pojmenováno ?</a:t>
            </a:r>
            <a:r>
              <a:rPr kumimoji="0" lang="cs-CZ" sz="2800" b="0" i="0" u="none" strike="noStrike" kern="1200" cap="all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Systémové evaluační nástroje školy v probíhající </a:t>
            </a:r>
            <a:r>
              <a:rPr lang="cs-CZ" sz="2800" dirty="0" err="1" smtClean="0"/>
              <a:t>kurikulární</a:t>
            </a:r>
            <a:r>
              <a:rPr lang="cs-CZ" sz="2800" dirty="0" smtClean="0"/>
              <a:t> reformě z pohledu ředitele ZŠ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07504" y="1052736"/>
            <a:ext cx="3672408" cy="79208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klíčové kompetence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Nadpis 1"/>
          <p:cNvSpPr txBox="1">
            <a:spLocks/>
          </p:cNvSpPr>
          <p:nvPr/>
        </p:nvSpPr>
        <p:spPr>
          <a:xfrm>
            <a:off x="1979712" y="2708920"/>
            <a:ext cx="3888432" cy="504056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EVALUACE ?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0" y="6093296"/>
            <a:ext cx="2223864" cy="576064"/>
          </a:xfrm>
          <a:prstGeom prst="rect">
            <a:avLst/>
          </a:prstGeom>
        </p:spPr>
        <p:txBody>
          <a:bodyPr vert="horz" anchor="b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latin typeface="+mj-lt"/>
                <a:ea typeface="+mj-ea"/>
                <a:cs typeface="+mj-cs"/>
              </a:rPr>
              <a:t>KVALITNÍ VZDĚLÁNÍ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95536" y="260648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cap="all" dirty="0">
                <a:solidFill>
                  <a:schemeClr val="tx2"/>
                </a:solidFill>
              </a:rPr>
              <a:t>Kvalitní </a:t>
            </a:r>
            <a:r>
              <a:rPr lang="cs-CZ" sz="3200" cap="all" dirty="0" smtClean="0">
                <a:solidFill>
                  <a:schemeClr val="tx2"/>
                </a:solidFill>
              </a:rPr>
              <a:t>vzdělání – POJMENOVÁNO? </a:t>
            </a:r>
            <a:endParaRPr lang="cs-CZ" sz="3200" dirty="0"/>
          </a:p>
        </p:txBody>
      </p:sp>
      <p:sp>
        <p:nvSpPr>
          <p:cNvPr id="10" name="Obdélník 9"/>
          <p:cNvSpPr/>
          <p:nvPr/>
        </p:nvSpPr>
        <p:spPr>
          <a:xfrm>
            <a:off x="3851920" y="1772816"/>
            <a:ext cx="4126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cap="all" dirty="0" smtClean="0">
                <a:solidFill>
                  <a:schemeClr val="tx2"/>
                </a:solidFill>
              </a:rPr>
              <a:t>oborových výstupy v 5. a 9. třídě</a:t>
            </a:r>
            <a:endParaRPr lang="cs-CZ" dirty="0"/>
          </a:p>
        </p:txBody>
      </p:sp>
      <p:cxnSp>
        <p:nvCxnSpPr>
          <p:cNvPr id="15" name="Přímá spojovací šipka 14"/>
          <p:cNvCxnSpPr/>
          <p:nvPr/>
        </p:nvCxnSpPr>
        <p:spPr>
          <a:xfrm rot="5400000">
            <a:off x="3023828" y="872716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 rot="16200000" flipH="1">
            <a:off x="4860032" y="908720"/>
            <a:ext cx="72008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/>
          <p:nvPr/>
        </p:nvCxnSpPr>
        <p:spPr>
          <a:xfrm rot="5400000" flipH="1" flipV="1">
            <a:off x="4896036" y="2312876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/>
          <p:nvPr/>
        </p:nvCxnSpPr>
        <p:spPr>
          <a:xfrm rot="16200000" flipV="1">
            <a:off x="1691680" y="1844824"/>
            <a:ext cx="57606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Nadpis 1"/>
          <p:cNvSpPr txBox="1">
            <a:spLocks/>
          </p:cNvSpPr>
          <p:nvPr/>
        </p:nvSpPr>
        <p:spPr>
          <a:xfrm>
            <a:off x="1907704" y="4797152"/>
            <a:ext cx="3888432" cy="504056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8" name="Přímá spojovací šipka 27"/>
          <p:cNvCxnSpPr/>
          <p:nvPr/>
        </p:nvCxnSpPr>
        <p:spPr>
          <a:xfrm rot="5400000">
            <a:off x="3780706" y="3500214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Nadpis 1"/>
          <p:cNvSpPr txBox="1">
            <a:spLocks/>
          </p:cNvSpPr>
          <p:nvPr/>
        </p:nvSpPr>
        <p:spPr>
          <a:xfrm>
            <a:off x="251520" y="3861048"/>
            <a:ext cx="8568952" cy="79208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Nutno propojit a vytvořit </a:t>
            </a:r>
            <a:r>
              <a:rPr lang="cs-CZ" sz="2800" cap="all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měřitelné</a:t>
            </a: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oborové kompetence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Nadpis 1"/>
          <p:cNvSpPr txBox="1">
            <a:spLocks/>
          </p:cNvSpPr>
          <p:nvPr/>
        </p:nvSpPr>
        <p:spPr>
          <a:xfrm>
            <a:off x="1979712" y="4869160"/>
            <a:ext cx="6624736" cy="504056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NUTNO určit, CO JE kvalitní vzdělání !! 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8229600" cy="576064"/>
          </a:xfrm>
        </p:spPr>
        <p:txBody>
          <a:bodyPr>
            <a:normAutofit/>
          </a:bodyPr>
          <a:lstStyle/>
          <a:p>
            <a:r>
              <a:rPr lang="cs-CZ" sz="2800" dirty="0" smtClean="0"/>
              <a:t>Vyhodnocení kvality ve školách - evaluace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Systémové evaluační nástroje školy v probíhající </a:t>
            </a:r>
            <a:r>
              <a:rPr lang="cs-CZ" sz="2800" dirty="0" err="1" smtClean="0"/>
              <a:t>kurikulární</a:t>
            </a:r>
            <a:r>
              <a:rPr lang="cs-CZ" sz="2800" dirty="0" smtClean="0"/>
              <a:t> reformě z pohledu ředitele ZŠ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55576" y="2780928"/>
            <a:ext cx="7272808" cy="100811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Pojmenování současného stavu školy v daném indikátoru kvality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0" y="6093296"/>
            <a:ext cx="2223864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latin typeface="+mj-lt"/>
                <a:ea typeface="+mj-ea"/>
                <a:cs typeface="+mj-cs"/>
              </a:rPr>
              <a:t>2. fáze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827584" y="4293096"/>
            <a:ext cx="7272808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Vytvoření plánu k dosažení kvality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755576" y="1772816"/>
            <a:ext cx="7272808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volba </a:t>
            </a: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VHODNÝCH EVALUAČNÍCH NÁSTROJŮ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0" name="Přímá spojovací šipka 9"/>
          <p:cNvCxnSpPr/>
          <p:nvPr/>
        </p:nvCxnSpPr>
        <p:spPr>
          <a:xfrm rot="5400000">
            <a:off x="4032734" y="1592002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/>
          <p:nvPr/>
        </p:nvCxnSpPr>
        <p:spPr>
          <a:xfrm rot="5400000">
            <a:off x="4067944" y="249289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5400000">
            <a:off x="3815916" y="4041068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Systémové evaluační nástroje školy v probíhající </a:t>
            </a:r>
            <a:r>
              <a:rPr lang="cs-CZ" sz="2800" dirty="0" err="1" smtClean="0"/>
              <a:t>kurikulární</a:t>
            </a:r>
            <a:r>
              <a:rPr lang="cs-CZ" sz="2800" dirty="0" smtClean="0"/>
              <a:t> reformě z pohledu ředitele ZŠ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51520" y="332656"/>
            <a:ext cx="7272808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cap="all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VUŽIJTE MATERIÁLŮ, KTERÉ JIŽ VZNIKLY !</a:t>
            </a:r>
            <a:endParaRPr kumimoji="0" lang="cs-CZ" sz="2800" b="1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0" y="6093296"/>
            <a:ext cx="2223864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539552" y="1196752"/>
            <a:ext cx="7272808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Apu</a:t>
            </a: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– asociace profese učitelství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395536" y="2780928"/>
            <a:ext cx="6480720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PAU – přátelé angažovaného učení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1" name="Přímá spojovací šipka 10"/>
          <p:cNvCxnSpPr/>
          <p:nvPr/>
        </p:nvCxnSpPr>
        <p:spPr>
          <a:xfrm>
            <a:off x="2771800" y="1700808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Nadpis 1"/>
          <p:cNvSpPr txBox="1">
            <a:spLocks/>
          </p:cNvSpPr>
          <p:nvPr/>
        </p:nvSpPr>
        <p:spPr>
          <a:xfrm>
            <a:off x="2771800" y="2132856"/>
            <a:ext cx="5976664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Standard kvality profese učitele 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2771800" y="3645024"/>
            <a:ext cx="5976664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Kritéria kvalitní školy - </a:t>
            </a:r>
            <a:r>
              <a:rPr lang="cs-CZ" sz="2800" cap="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PAUškoly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2" name="Přímá spojovací šipka 21"/>
          <p:cNvCxnSpPr/>
          <p:nvPr/>
        </p:nvCxnSpPr>
        <p:spPr>
          <a:xfrm>
            <a:off x="3635896" y="3356992"/>
            <a:ext cx="4320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Nadpis 1"/>
          <p:cNvSpPr txBox="1">
            <a:spLocks/>
          </p:cNvSpPr>
          <p:nvPr/>
        </p:nvSpPr>
        <p:spPr>
          <a:xfrm>
            <a:off x="323528" y="4437112"/>
            <a:ext cx="5976664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cap="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Za pozornost děkuje</a:t>
            </a:r>
            <a:endParaRPr kumimoji="0" lang="cs-CZ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5254537" y="4797152"/>
            <a:ext cx="388946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cs-CZ" i="1" cap="all" dirty="0">
                <a:solidFill>
                  <a:schemeClr val="tx2"/>
                </a:solidFill>
              </a:rPr>
              <a:t>Mgr. Jan </a:t>
            </a:r>
            <a:r>
              <a:rPr lang="cs-CZ" i="1" cap="all" dirty="0" smtClean="0">
                <a:solidFill>
                  <a:schemeClr val="tx2"/>
                </a:solidFill>
              </a:rPr>
              <a:t>Korda</a:t>
            </a:r>
            <a:endParaRPr lang="cs-CZ" i="1" cap="all" dirty="0">
              <a:solidFill>
                <a:schemeClr val="tx2"/>
              </a:solidFill>
            </a:endParaRPr>
          </a:p>
          <a:p>
            <a:pPr lvl="0">
              <a:spcBef>
                <a:spcPct val="0"/>
              </a:spcBef>
              <a:defRPr/>
            </a:pPr>
            <a:r>
              <a:rPr lang="cs-CZ" i="1" cap="all" dirty="0" smtClean="0">
                <a:solidFill>
                  <a:schemeClr val="tx2"/>
                </a:solidFill>
              </a:rPr>
              <a:t>Ředitel smysluplné školy v </a:t>
            </a:r>
            <a:r>
              <a:rPr lang="cs-CZ" i="1" cap="all" dirty="0" err="1" smtClean="0">
                <a:solidFill>
                  <a:schemeClr val="tx2"/>
                </a:solidFill>
              </a:rPr>
              <a:t>Karlíně</a:t>
            </a:r>
            <a:endParaRPr lang="cs-CZ" i="1" cap="all" dirty="0" smtClean="0">
              <a:solidFill>
                <a:schemeClr val="tx2"/>
              </a:solidFill>
            </a:endParaRPr>
          </a:p>
          <a:p>
            <a:pPr lvl="0">
              <a:spcBef>
                <a:spcPct val="0"/>
              </a:spcBef>
              <a:defRPr/>
            </a:pPr>
            <a:r>
              <a:rPr lang="cs-CZ" i="1" cap="all" dirty="0" smtClean="0">
                <a:solidFill>
                  <a:schemeClr val="tx2"/>
                </a:solidFill>
              </a:rPr>
              <a:t>Prezident APU</a:t>
            </a:r>
          </a:p>
          <a:p>
            <a:pPr lvl="0">
              <a:spcBef>
                <a:spcPct val="0"/>
              </a:spcBef>
              <a:defRPr/>
            </a:pPr>
            <a:r>
              <a:rPr lang="cs-CZ" i="1" cap="all" dirty="0" smtClean="0">
                <a:solidFill>
                  <a:schemeClr val="tx2"/>
                </a:solidFill>
              </a:rPr>
              <a:t>Předseda PAU</a:t>
            </a:r>
            <a:endParaRPr lang="cs-CZ" i="1" cap="all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96</TotalTime>
  <Words>192</Words>
  <Application>Microsoft Office PowerPoint</Application>
  <PresentationFormat>Předvádění na obrazovce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Medián</vt:lpstr>
      <vt:lpstr>Standard základního vzdělávání  = kvalita</vt:lpstr>
      <vt:lpstr>Snímek 2</vt:lpstr>
      <vt:lpstr>Vyhodnocení kvality ve školách - evaluace</vt:lpstr>
      <vt:lpstr>Snímek 4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základního vzdělávání  = kvalita</dc:title>
  <dc:creator>Your User Name</dc:creator>
  <cp:lastModifiedBy>Your User Name</cp:lastModifiedBy>
  <cp:revision>6</cp:revision>
  <dcterms:created xsi:type="dcterms:W3CDTF">2010-10-12T14:03:06Z</dcterms:created>
  <dcterms:modified xsi:type="dcterms:W3CDTF">2010-10-12T15:40:55Z</dcterms:modified>
</cp:coreProperties>
</file>