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6A1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608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F5729E8-200E-4083-803F-90C77AD18ADE}" type="datetimeFigureOut">
              <a:rPr lang="cs-CZ" smtClean="0"/>
              <a:pPr/>
              <a:t>12.10.2010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4DCD6B-8FFF-4599-8DC7-31639AE137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29E8-200E-4083-803F-90C77AD18ADE}" type="datetimeFigureOut">
              <a:rPr lang="cs-CZ" smtClean="0"/>
              <a:pPr/>
              <a:t>12.10.2010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CD6B-8FFF-4599-8DC7-31639AE137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F5729E8-200E-4083-803F-90C77AD18ADE}" type="datetimeFigureOut">
              <a:rPr lang="cs-CZ" smtClean="0"/>
              <a:pPr/>
              <a:t>12.10.2010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34DCD6B-8FFF-4599-8DC7-31639AE137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29E8-200E-4083-803F-90C77AD18ADE}" type="datetimeFigureOut">
              <a:rPr lang="cs-CZ" smtClean="0"/>
              <a:pPr/>
              <a:t>12.10.2010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4DCD6B-8FFF-4599-8DC7-31639AE1371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29E8-200E-4083-803F-90C77AD18ADE}" type="datetimeFigureOut">
              <a:rPr lang="cs-CZ" smtClean="0"/>
              <a:pPr/>
              <a:t>12.10.2010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34DCD6B-8FFF-4599-8DC7-31639AE1371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F5729E8-200E-4083-803F-90C77AD18ADE}" type="datetimeFigureOut">
              <a:rPr lang="cs-CZ" smtClean="0"/>
              <a:pPr/>
              <a:t>12.10.2010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34DCD6B-8FFF-4599-8DC7-31639AE1371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F5729E8-200E-4083-803F-90C77AD18ADE}" type="datetimeFigureOut">
              <a:rPr lang="cs-CZ" smtClean="0"/>
              <a:pPr/>
              <a:t>12.10.2010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34DCD6B-8FFF-4599-8DC7-31639AE1371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29E8-200E-4083-803F-90C77AD18ADE}" type="datetimeFigureOut">
              <a:rPr lang="cs-CZ" smtClean="0"/>
              <a:pPr/>
              <a:t>12.10.2010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4DCD6B-8FFF-4599-8DC7-31639AE137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29E8-200E-4083-803F-90C77AD18ADE}" type="datetimeFigureOut">
              <a:rPr lang="cs-CZ" smtClean="0"/>
              <a:pPr/>
              <a:t>12.10.2010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4DCD6B-8FFF-4599-8DC7-31639AE137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29E8-200E-4083-803F-90C77AD18ADE}" type="datetimeFigureOut">
              <a:rPr lang="cs-CZ" smtClean="0"/>
              <a:pPr/>
              <a:t>12.10.2010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4DCD6B-8FFF-4599-8DC7-31639AE1371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F5729E8-200E-4083-803F-90C77AD18ADE}" type="datetimeFigureOut">
              <a:rPr lang="cs-CZ" smtClean="0"/>
              <a:pPr/>
              <a:t>12.10.2010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34DCD6B-8FFF-4599-8DC7-31639AE1371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F5729E8-200E-4083-803F-90C77AD18ADE}" type="datetimeFigureOut">
              <a:rPr lang="cs-CZ" smtClean="0"/>
              <a:pPr/>
              <a:t>12.10.2010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4DCD6B-8FFF-4599-8DC7-31639AE1371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16633"/>
            <a:ext cx="8229600" cy="576064"/>
          </a:xfrm>
        </p:spPr>
        <p:txBody>
          <a:bodyPr>
            <a:normAutofit/>
          </a:bodyPr>
          <a:lstStyle/>
          <a:p>
            <a:r>
              <a:rPr lang="cs-CZ" sz="2800" dirty="0" smtClean="0"/>
              <a:t>Standard základního vzdělávání  = kvalita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800" dirty="0" smtClean="0"/>
              <a:t>Systémové evaluační nástroje školy v probíhající </a:t>
            </a:r>
            <a:r>
              <a:rPr lang="cs-CZ" sz="2800" dirty="0" err="1" smtClean="0"/>
              <a:t>kurikulární</a:t>
            </a:r>
            <a:r>
              <a:rPr lang="cs-CZ" sz="2800" dirty="0" smtClean="0"/>
              <a:t> reformě z pohledu ředitele ZŠ</a:t>
            </a:r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683568" y="764704"/>
            <a:ext cx="2592288" cy="57606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Kvalitní</a:t>
            </a:r>
            <a:r>
              <a:rPr kumimoji="0" lang="cs-CZ" sz="2800" b="0" i="0" u="none" strike="noStrike" kern="1200" cap="all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školy</a:t>
            </a:r>
            <a:endParaRPr kumimoji="0" lang="cs-CZ" sz="28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683568" y="1268760"/>
            <a:ext cx="2952328" cy="57606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Kvalitní učitelé</a:t>
            </a:r>
            <a:endParaRPr kumimoji="0" lang="cs-CZ" sz="28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683568" y="1772816"/>
            <a:ext cx="8229600" cy="57606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Kvalitní způsob vzdělávání</a:t>
            </a:r>
            <a:endParaRPr kumimoji="0" lang="cs-CZ" sz="28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683568" y="2276872"/>
            <a:ext cx="4680520" cy="57606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Kvalitní příprava</a:t>
            </a:r>
            <a:r>
              <a:rPr kumimoji="0" lang="cs-CZ" sz="2800" b="0" i="0" u="none" strike="noStrike" kern="1200" cap="all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učitelů</a:t>
            </a:r>
            <a:endParaRPr kumimoji="0" lang="cs-CZ" sz="28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683568" y="2852936"/>
            <a:ext cx="3024336" cy="57606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Kvalitní ředitelé</a:t>
            </a:r>
            <a:endParaRPr kumimoji="0" lang="cs-CZ" sz="28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 rot="1119054">
            <a:off x="4768582" y="1788951"/>
            <a:ext cx="4248472" cy="576064"/>
          </a:xfrm>
          <a:prstGeom prst="rect">
            <a:avLst/>
          </a:prstGeom>
        </p:spPr>
        <p:txBody>
          <a:bodyPr vert="horz" anchor="b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Státem Nepojmenováno !!</a:t>
            </a:r>
            <a:endParaRPr kumimoji="0" lang="cs-CZ" sz="2800" b="0" i="0" u="none" strike="noStrike" kern="1200" cap="all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Nadpis 1"/>
          <p:cNvSpPr txBox="1">
            <a:spLocks/>
          </p:cNvSpPr>
          <p:nvPr/>
        </p:nvSpPr>
        <p:spPr>
          <a:xfrm>
            <a:off x="467544" y="4653136"/>
            <a:ext cx="7992888" cy="57606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</a:t>
            </a:r>
            <a:r>
              <a:rPr kumimoji="0" lang="cs-CZ" sz="2800" b="0" i="0" u="none" strike="noStrike" kern="1200" cap="all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fáze = pojmenování kvality </a:t>
            </a:r>
            <a:endParaRPr kumimoji="0" lang="cs-CZ" sz="2800" b="0" i="0" u="none" strike="noStrike" kern="1200" cap="all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0" y="6093296"/>
            <a:ext cx="2223864" cy="57606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all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1.</a:t>
            </a:r>
            <a:r>
              <a:rPr kumimoji="0" lang="cs-CZ" sz="2800" b="0" i="0" u="none" strike="noStrike" kern="1200" cap="all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fáze </a:t>
            </a:r>
            <a:endParaRPr kumimoji="0" lang="cs-CZ" sz="2800" b="0" i="0" u="none" strike="noStrike" kern="1200" cap="all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3275856" y="5373216"/>
            <a:ext cx="55446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cap="all" dirty="0">
                <a:solidFill>
                  <a:srgbClr val="FFFF00"/>
                </a:solidFill>
              </a:rPr>
              <a:t>stanovení indikátorů kvality</a:t>
            </a:r>
            <a:endParaRPr lang="cs-CZ" sz="2800" dirty="0"/>
          </a:p>
        </p:txBody>
      </p:sp>
      <p:sp>
        <p:nvSpPr>
          <p:cNvPr id="16" name="Nadpis 1"/>
          <p:cNvSpPr txBox="1">
            <a:spLocks/>
          </p:cNvSpPr>
          <p:nvPr/>
        </p:nvSpPr>
        <p:spPr>
          <a:xfrm>
            <a:off x="755576" y="3933056"/>
            <a:ext cx="4536504" cy="57606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Kvalitní </a:t>
            </a:r>
            <a:r>
              <a:rPr lang="cs-CZ" sz="2800" cap="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vzdělání</a:t>
            </a:r>
            <a:endParaRPr kumimoji="0" lang="cs-CZ" sz="28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8" name="Přímá spojovací šipka 17"/>
          <p:cNvCxnSpPr/>
          <p:nvPr/>
        </p:nvCxnSpPr>
        <p:spPr>
          <a:xfrm rot="16200000" flipH="1">
            <a:off x="1655676" y="3537012"/>
            <a:ext cx="50405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Nadpis 1"/>
          <p:cNvSpPr txBox="1">
            <a:spLocks/>
          </p:cNvSpPr>
          <p:nvPr/>
        </p:nvSpPr>
        <p:spPr>
          <a:xfrm rot="1119054">
            <a:off x="4914970" y="3949191"/>
            <a:ext cx="4248472" cy="57606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cap="all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státem</a:t>
            </a:r>
            <a:r>
              <a:rPr kumimoji="0" lang="cs-CZ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pojmenováno ?</a:t>
            </a:r>
            <a:r>
              <a:rPr kumimoji="0" lang="cs-CZ" sz="2800" b="0" i="0" u="none" strike="noStrike" kern="1200" cap="all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cs-CZ" sz="2800" b="0" i="0" u="none" strike="noStrike" kern="1200" cap="all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800" dirty="0" smtClean="0"/>
              <a:t>Systémové evaluační nástroje školy v probíhající </a:t>
            </a:r>
            <a:r>
              <a:rPr lang="cs-CZ" sz="2800" dirty="0" err="1" smtClean="0"/>
              <a:t>kurikulární</a:t>
            </a:r>
            <a:r>
              <a:rPr lang="cs-CZ" sz="2800" dirty="0" smtClean="0"/>
              <a:t> reformě z pohledu ředitele ZŠ</a:t>
            </a:r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07504" y="1052736"/>
            <a:ext cx="3672408" cy="792088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cap="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klíčové kompetence</a:t>
            </a:r>
            <a:endParaRPr kumimoji="0" lang="cs-CZ" sz="28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Nadpis 1"/>
          <p:cNvSpPr txBox="1">
            <a:spLocks/>
          </p:cNvSpPr>
          <p:nvPr/>
        </p:nvSpPr>
        <p:spPr>
          <a:xfrm>
            <a:off x="1979712" y="2708920"/>
            <a:ext cx="3888432" cy="504056"/>
          </a:xfrm>
          <a:prstGeom prst="rect">
            <a:avLst/>
          </a:prstGeom>
        </p:spPr>
        <p:txBody>
          <a:bodyPr vert="horz" anchor="b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cap="all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EVALUACE ?</a:t>
            </a:r>
            <a:endParaRPr kumimoji="0" lang="cs-CZ" sz="2800" b="0" i="0" u="none" strike="noStrike" kern="1200" cap="all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0" y="6093296"/>
            <a:ext cx="2223864" cy="576064"/>
          </a:xfrm>
          <a:prstGeom prst="rect">
            <a:avLst/>
          </a:prstGeom>
        </p:spPr>
        <p:txBody>
          <a:bodyPr vert="horz" anchor="b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cap="all" dirty="0" smtClean="0">
                <a:latin typeface="+mj-lt"/>
                <a:ea typeface="+mj-ea"/>
                <a:cs typeface="+mj-cs"/>
              </a:rPr>
              <a:t>KVALITNÍ VZDĚLÁNÍ</a:t>
            </a:r>
            <a:endParaRPr kumimoji="0" lang="cs-CZ" sz="2800" b="0" i="0" u="none" strike="noStrike" kern="1200" cap="all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95536" y="260648"/>
            <a:ext cx="69127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cap="all" dirty="0">
                <a:solidFill>
                  <a:schemeClr val="tx2"/>
                </a:solidFill>
              </a:rPr>
              <a:t>Kvalitní </a:t>
            </a:r>
            <a:r>
              <a:rPr lang="cs-CZ" sz="3200" cap="all" dirty="0" smtClean="0">
                <a:solidFill>
                  <a:schemeClr val="tx2"/>
                </a:solidFill>
              </a:rPr>
              <a:t>vzdělání – POJMENOVÁNO? </a:t>
            </a:r>
            <a:endParaRPr lang="cs-CZ" sz="3200" dirty="0"/>
          </a:p>
        </p:txBody>
      </p:sp>
      <p:sp>
        <p:nvSpPr>
          <p:cNvPr id="10" name="Obdélník 9"/>
          <p:cNvSpPr/>
          <p:nvPr/>
        </p:nvSpPr>
        <p:spPr>
          <a:xfrm>
            <a:off x="3851920" y="1772816"/>
            <a:ext cx="4126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cap="all" dirty="0" smtClean="0">
                <a:solidFill>
                  <a:schemeClr val="tx2"/>
                </a:solidFill>
              </a:rPr>
              <a:t>oborových výstupy v 5. a 9. třídě</a:t>
            </a:r>
            <a:endParaRPr lang="cs-CZ" dirty="0"/>
          </a:p>
        </p:txBody>
      </p:sp>
      <p:cxnSp>
        <p:nvCxnSpPr>
          <p:cNvPr id="15" name="Přímá spojovací šipka 14"/>
          <p:cNvCxnSpPr/>
          <p:nvPr/>
        </p:nvCxnSpPr>
        <p:spPr>
          <a:xfrm rot="5400000">
            <a:off x="3023828" y="872716"/>
            <a:ext cx="28803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 rot="16200000" flipH="1">
            <a:off x="4860032" y="908720"/>
            <a:ext cx="72008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/>
          <p:nvPr/>
        </p:nvCxnSpPr>
        <p:spPr>
          <a:xfrm rot="5400000" flipH="1" flipV="1">
            <a:off x="4896036" y="2312876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/>
          <p:nvPr/>
        </p:nvCxnSpPr>
        <p:spPr>
          <a:xfrm rot="16200000" flipV="1">
            <a:off x="1691680" y="1844824"/>
            <a:ext cx="57606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Nadpis 1"/>
          <p:cNvSpPr txBox="1">
            <a:spLocks/>
          </p:cNvSpPr>
          <p:nvPr/>
        </p:nvSpPr>
        <p:spPr>
          <a:xfrm>
            <a:off x="1907704" y="4797152"/>
            <a:ext cx="3888432" cy="504056"/>
          </a:xfrm>
          <a:prstGeom prst="rect">
            <a:avLst/>
          </a:prstGeom>
        </p:spPr>
        <p:txBody>
          <a:bodyPr vert="horz" anchor="b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cap="all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</a:t>
            </a:r>
            <a:endParaRPr kumimoji="0" lang="cs-CZ" sz="2800" b="0" i="0" u="none" strike="noStrike" kern="1200" cap="all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8" name="Přímá spojovací šipka 27"/>
          <p:cNvCxnSpPr/>
          <p:nvPr/>
        </p:nvCxnSpPr>
        <p:spPr>
          <a:xfrm rot="5400000">
            <a:off x="3780706" y="3500214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Nadpis 1"/>
          <p:cNvSpPr txBox="1">
            <a:spLocks/>
          </p:cNvSpPr>
          <p:nvPr/>
        </p:nvSpPr>
        <p:spPr>
          <a:xfrm>
            <a:off x="251520" y="3861048"/>
            <a:ext cx="8568952" cy="792088"/>
          </a:xfrm>
          <a:prstGeom prst="rect">
            <a:avLst/>
          </a:prstGeom>
        </p:spPr>
        <p:txBody>
          <a:bodyPr vert="horz" anchor="b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cap="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Nutno propojit a vytvořit </a:t>
            </a:r>
            <a:r>
              <a:rPr lang="cs-CZ" sz="2800" cap="all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měřitelné</a:t>
            </a:r>
            <a:r>
              <a:rPr lang="cs-CZ" sz="2800" cap="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oborové kompetence </a:t>
            </a:r>
            <a:endParaRPr kumimoji="0" lang="cs-CZ" sz="28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1" name="Nadpis 1"/>
          <p:cNvSpPr txBox="1">
            <a:spLocks/>
          </p:cNvSpPr>
          <p:nvPr/>
        </p:nvSpPr>
        <p:spPr>
          <a:xfrm>
            <a:off x="1979712" y="4869160"/>
            <a:ext cx="6624736" cy="504056"/>
          </a:xfrm>
          <a:prstGeom prst="rect">
            <a:avLst/>
          </a:prstGeom>
        </p:spPr>
        <p:txBody>
          <a:bodyPr vert="horz" anchor="b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cap="all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NUTNO určit, CO JE kvalitní vzdělání !!  </a:t>
            </a:r>
            <a:endParaRPr kumimoji="0" lang="cs-CZ" sz="2800" b="0" i="0" u="none" strike="noStrike" kern="1200" cap="all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836712"/>
            <a:ext cx="8229600" cy="576064"/>
          </a:xfrm>
        </p:spPr>
        <p:txBody>
          <a:bodyPr>
            <a:normAutofit/>
          </a:bodyPr>
          <a:lstStyle/>
          <a:p>
            <a:r>
              <a:rPr lang="cs-CZ" sz="2800" dirty="0" smtClean="0"/>
              <a:t>Vyhodnocení kvality ve školách - evaluace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800" dirty="0" smtClean="0"/>
              <a:t>Systémové evaluační nástroje školy v probíhající </a:t>
            </a:r>
            <a:r>
              <a:rPr lang="cs-CZ" sz="2800" dirty="0" err="1" smtClean="0"/>
              <a:t>kurikulární</a:t>
            </a:r>
            <a:r>
              <a:rPr lang="cs-CZ" sz="2800" dirty="0" smtClean="0"/>
              <a:t> reformě z pohledu ředitele ZŠ</a:t>
            </a:r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755576" y="2780928"/>
            <a:ext cx="7272808" cy="100811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cap="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Pojmenování současného stavu školy v daném indikátoru kvality</a:t>
            </a:r>
            <a:endParaRPr kumimoji="0" lang="cs-CZ" sz="28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0" y="6093296"/>
            <a:ext cx="2223864" cy="57606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cap="all" dirty="0" smtClean="0">
                <a:latin typeface="+mj-lt"/>
                <a:ea typeface="+mj-ea"/>
                <a:cs typeface="+mj-cs"/>
              </a:rPr>
              <a:t>2. fáze</a:t>
            </a:r>
            <a:endParaRPr kumimoji="0" lang="cs-CZ" sz="2800" b="0" i="0" u="none" strike="noStrike" kern="1200" cap="all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827584" y="4293096"/>
            <a:ext cx="7272808" cy="57606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cap="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Vytvoření plánu k dosažení kvality</a:t>
            </a:r>
            <a:endParaRPr kumimoji="0" lang="cs-CZ" sz="28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Nadpis 1"/>
          <p:cNvSpPr txBox="1">
            <a:spLocks/>
          </p:cNvSpPr>
          <p:nvPr/>
        </p:nvSpPr>
        <p:spPr>
          <a:xfrm>
            <a:off x="755576" y="1772816"/>
            <a:ext cx="7272808" cy="57606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cap="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</a:t>
            </a:r>
            <a:r>
              <a:rPr lang="cs-CZ" sz="2800" cap="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volba </a:t>
            </a:r>
            <a:r>
              <a:rPr lang="cs-CZ" sz="2800" cap="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VHODNÝCH EVALUAČNÍCH NÁSTROJŮ</a:t>
            </a:r>
            <a:endParaRPr kumimoji="0" lang="cs-CZ" sz="28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0" name="Přímá spojovací šipka 9"/>
          <p:cNvCxnSpPr/>
          <p:nvPr/>
        </p:nvCxnSpPr>
        <p:spPr>
          <a:xfrm rot="5400000">
            <a:off x="4032734" y="1592002"/>
            <a:ext cx="5040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 rot="5400000">
            <a:off x="4067944" y="2492896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/>
          <p:nvPr/>
        </p:nvCxnSpPr>
        <p:spPr>
          <a:xfrm rot="5400000">
            <a:off x="3815916" y="4041068"/>
            <a:ext cx="5040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800" dirty="0" smtClean="0"/>
              <a:t>Systémové evaluační nástroje školy v probíhající </a:t>
            </a:r>
            <a:r>
              <a:rPr lang="cs-CZ" sz="2800" dirty="0" err="1" smtClean="0"/>
              <a:t>kurikulární</a:t>
            </a:r>
            <a:r>
              <a:rPr lang="cs-CZ" sz="2800" dirty="0" smtClean="0"/>
              <a:t> reformě z pohledu ředitele ZŠ</a:t>
            </a:r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51520" y="332656"/>
            <a:ext cx="7272808" cy="57606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cap="all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VUŽIJTE MATERIÁLŮ, KTERÉ JIŽ VZNIKLY !</a:t>
            </a:r>
            <a:endParaRPr kumimoji="0" lang="cs-CZ" sz="2800" b="1" i="0" u="none" strike="noStrike" kern="1200" cap="all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0" y="6093296"/>
            <a:ext cx="2223864" cy="57606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0" i="0" u="none" strike="noStrike" kern="1200" cap="all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539552" y="1196752"/>
            <a:ext cx="7272808" cy="57606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cap="all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Apu</a:t>
            </a:r>
            <a:r>
              <a:rPr lang="cs-CZ" sz="2800" cap="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– asociace profese učitelství </a:t>
            </a:r>
            <a:endParaRPr kumimoji="0" lang="cs-CZ" sz="28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Nadpis 1"/>
          <p:cNvSpPr txBox="1">
            <a:spLocks/>
          </p:cNvSpPr>
          <p:nvPr/>
        </p:nvSpPr>
        <p:spPr>
          <a:xfrm>
            <a:off x="395536" y="2780928"/>
            <a:ext cx="6480720" cy="57606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cap="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PAU – přátelé angažovaného učení</a:t>
            </a:r>
            <a:endParaRPr kumimoji="0" lang="cs-CZ" sz="28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1" name="Přímá spojovací šipka 10"/>
          <p:cNvCxnSpPr/>
          <p:nvPr/>
        </p:nvCxnSpPr>
        <p:spPr>
          <a:xfrm>
            <a:off x="2771800" y="1700808"/>
            <a:ext cx="72008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Nadpis 1"/>
          <p:cNvSpPr txBox="1">
            <a:spLocks/>
          </p:cNvSpPr>
          <p:nvPr/>
        </p:nvSpPr>
        <p:spPr>
          <a:xfrm>
            <a:off x="2771800" y="2132856"/>
            <a:ext cx="5976664" cy="57606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cap="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Standard kvality profese učitele </a:t>
            </a:r>
            <a:endParaRPr kumimoji="0" lang="cs-CZ" sz="28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Nadpis 1"/>
          <p:cNvSpPr txBox="1">
            <a:spLocks/>
          </p:cNvSpPr>
          <p:nvPr/>
        </p:nvSpPr>
        <p:spPr>
          <a:xfrm>
            <a:off x="2771800" y="3645024"/>
            <a:ext cx="5976664" cy="57606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cap="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Kritéria kvalitní školy - </a:t>
            </a:r>
            <a:r>
              <a:rPr lang="cs-CZ" sz="2800" cap="all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PAUškoly</a:t>
            </a:r>
            <a:endParaRPr kumimoji="0" lang="cs-CZ" sz="28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2" name="Přímá spojovací šipka 21"/>
          <p:cNvCxnSpPr/>
          <p:nvPr/>
        </p:nvCxnSpPr>
        <p:spPr>
          <a:xfrm>
            <a:off x="3635896" y="3356992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Nadpis 1"/>
          <p:cNvSpPr txBox="1">
            <a:spLocks/>
          </p:cNvSpPr>
          <p:nvPr/>
        </p:nvSpPr>
        <p:spPr>
          <a:xfrm>
            <a:off x="323528" y="4437112"/>
            <a:ext cx="5976664" cy="57606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cap="all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 pozornost děkuje</a:t>
            </a:r>
            <a:endParaRPr kumimoji="0" lang="cs-CZ" sz="28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5254537" y="4797152"/>
            <a:ext cx="388946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cs-CZ" i="1" cap="all" dirty="0">
                <a:solidFill>
                  <a:schemeClr val="tx2"/>
                </a:solidFill>
              </a:rPr>
              <a:t>Mgr. Jan </a:t>
            </a:r>
            <a:r>
              <a:rPr lang="cs-CZ" i="1" cap="all" dirty="0" smtClean="0">
                <a:solidFill>
                  <a:schemeClr val="tx2"/>
                </a:solidFill>
              </a:rPr>
              <a:t>Korda</a:t>
            </a:r>
            <a:endParaRPr lang="cs-CZ" i="1" cap="all" dirty="0">
              <a:solidFill>
                <a:schemeClr val="tx2"/>
              </a:solidFill>
            </a:endParaRPr>
          </a:p>
          <a:p>
            <a:pPr lvl="0">
              <a:spcBef>
                <a:spcPct val="0"/>
              </a:spcBef>
              <a:defRPr/>
            </a:pPr>
            <a:r>
              <a:rPr lang="cs-CZ" i="1" cap="all" dirty="0" smtClean="0">
                <a:solidFill>
                  <a:schemeClr val="tx2"/>
                </a:solidFill>
              </a:rPr>
              <a:t>Ředitel smysluplné školy v </a:t>
            </a:r>
            <a:r>
              <a:rPr lang="cs-CZ" i="1" cap="all" dirty="0" err="1" smtClean="0">
                <a:solidFill>
                  <a:schemeClr val="tx2"/>
                </a:solidFill>
              </a:rPr>
              <a:t>Karlíně</a:t>
            </a:r>
            <a:endParaRPr lang="cs-CZ" i="1" cap="all" dirty="0" smtClean="0">
              <a:solidFill>
                <a:schemeClr val="tx2"/>
              </a:solidFill>
            </a:endParaRPr>
          </a:p>
          <a:p>
            <a:pPr lvl="0">
              <a:spcBef>
                <a:spcPct val="0"/>
              </a:spcBef>
              <a:defRPr/>
            </a:pPr>
            <a:r>
              <a:rPr lang="cs-CZ" i="1" cap="all" dirty="0" smtClean="0">
                <a:solidFill>
                  <a:schemeClr val="tx2"/>
                </a:solidFill>
              </a:rPr>
              <a:t>Prezident APU</a:t>
            </a:r>
          </a:p>
          <a:p>
            <a:pPr lvl="0">
              <a:spcBef>
                <a:spcPct val="0"/>
              </a:spcBef>
              <a:defRPr/>
            </a:pPr>
            <a:r>
              <a:rPr lang="cs-CZ" i="1" cap="all" dirty="0" smtClean="0">
                <a:solidFill>
                  <a:schemeClr val="tx2"/>
                </a:solidFill>
              </a:rPr>
              <a:t>Předseda PAU</a:t>
            </a:r>
            <a:endParaRPr lang="cs-CZ" i="1" cap="all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96</TotalTime>
  <Words>192</Words>
  <Application>Microsoft Office PowerPoint</Application>
  <PresentationFormat>Předvádění na obrazovce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Medián</vt:lpstr>
      <vt:lpstr>Standard základního vzdělávání  = kvalita</vt:lpstr>
      <vt:lpstr>Snímek 2</vt:lpstr>
      <vt:lpstr>Vyhodnocení kvality ve školách - evaluace</vt:lpstr>
      <vt:lpstr>Snímek 4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základního vzdělávání  = kvalita</dc:title>
  <dc:creator>Your User Name</dc:creator>
  <cp:lastModifiedBy>Your User Name</cp:lastModifiedBy>
  <cp:revision>6</cp:revision>
  <dcterms:created xsi:type="dcterms:W3CDTF">2010-10-12T14:03:06Z</dcterms:created>
  <dcterms:modified xsi:type="dcterms:W3CDTF">2010-10-12T15:40:55Z</dcterms:modified>
</cp:coreProperties>
</file>