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3.xml" ContentType="application/vnd.openxmlformats-officedocument.themeOverride+xml"/>
  <Default Extension="emf" ContentType="image/x-emf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1" r:id="rId4"/>
    <p:sldId id="263" r:id="rId5"/>
    <p:sldId id="281" r:id="rId6"/>
    <p:sldId id="269" r:id="rId7"/>
    <p:sldId id="282" r:id="rId8"/>
    <p:sldId id="291" r:id="rId9"/>
    <p:sldId id="266" r:id="rId10"/>
    <p:sldId id="267" r:id="rId11"/>
    <p:sldId id="279" r:id="rId12"/>
    <p:sldId id="289" r:id="rId13"/>
    <p:sldId id="278" r:id="rId14"/>
    <p:sldId id="275" r:id="rId15"/>
    <p:sldId id="287" r:id="rId16"/>
    <p:sldId id="276" r:id="rId17"/>
    <p:sldId id="272" r:id="rId18"/>
    <p:sldId id="273" r:id="rId19"/>
    <p:sldId id="290" r:id="rId20"/>
    <p:sldId id="260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5D07E-977D-4A75-9F72-DADFAC5EAE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AEE93-511E-4018-A9C6-2520ABC7C3BA}">
      <dgm:prSet phldrT="[Text]"/>
      <dgm:spPr/>
      <dgm:t>
        <a:bodyPr/>
        <a:lstStyle/>
        <a:p>
          <a:r>
            <a:rPr lang="cs-CZ" dirty="0" smtClean="0"/>
            <a:t>Obsahové</a:t>
          </a:r>
          <a:endParaRPr lang="en-US" dirty="0"/>
        </a:p>
      </dgm:t>
    </dgm:pt>
    <dgm:pt modelId="{3E131CAF-3D50-495C-A193-B7BD74BF5EDE}" type="parTrans" cxnId="{19DEF0FF-5A46-48A1-97C6-15D1DF3ACC21}">
      <dgm:prSet/>
      <dgm:spPr/>
      <dgm:t>
        <a:bodyPr/>
        <a:lstStyle/>
        <a:p>
          <a:endParaRPr lang="en-US"/>
        </a:p>
      </dgm:t>
    </dgm:pt>
    <dgm:pt modelId="{B855F3D7-2DFA-4215-AA2A-3AB1E002E469}" type="sibTrans" cxnId="{19DEF0FF-5A46-48A1-97C6-15D1DF3ACC21}">
      <dgm:prSet/>
      <dgm:spPr/>
      <dgm:t>
        <a:bodyPr/>
        <a:lstStyle/>
        <a:p>
          <a:endParaRPr lang="en-US"/>
        </a:p>
      </dgm:t>
    </dgm:pt>
    <dgm:pt modelId="{E1F70B13-1B6E-45C6-BED4-B69C5B75A6B4}">
      <dgm:prSet phldrT="[Text]"/>
      <dgm:spPr/>
      <dgm:t>
        <a:bodyPr/>
        <a:lstStyle/>
        <a:p>
          <a:r>
            <a:rPr lang="cs-CZ" dirty="0" smtClean="0"/>
            <a:t>Co má žák zvládnout</a:t>
          </a:r>
          <a:endParaRPr lang="en-US" dirty="0"/>
        </a:p>
      </dgm:t>
    </dgm:pt>
    <dgm:pt modelId="{9846522A-30BD-4135-9DB6-F9DA45F36D16}" type="parTrans" cxnId="{84482F54-0D77-49E6-8C4C-FB7DF664686B}">
      <dgm:prSet/>
      <dgm:spPr/>
      <dgm:t>
        <a:bodyPr/>
        <a:lstStyle/>
        <a:p>
          <a:endParaRPr lang="en-US"/>
        </a:p>
      </dgm:t>
    </dgm:pt>
    <dgm:pt modelId="{9E44B660-D92A-43C4-9136-3BBBB1DD7449}" type="sibTrans" cxnId="{84482F54-0D77-49E6-8C4C-FB7DF664686B}">
      <dgm:prSet/>
      <dgm:spPr/>
      <dgm:t>
        <a:bodyPr/>
        <a:lstStyle/>
        <a:p>
          <a:endParaRPr lang="en-US"/>
        </a:p>
      </dgm:t>
    </dgm:pt>
    <dgm:pt modelId="{02E99EAD-F637-4265-A208-764C9601B167}">
      <dgm:prSet phldrT="[Text]"/>
      <dgm:spPr/>
      <dgm:t>
        <a:bodyPr/>
        <a:lstStyle/>
        <a:p>
          <a:r>
            <a:rPr lang="cs-CZ" dirty="0" smtClean="0"/>
            <a:t>Evaluační</a:t>
          </a:r>
          <a:endParaRPr lang="en-US" dirty="0"/>
        </a:p>
      </dgm:t>
    </dgm:pt>
    <dgm:pt modelId="{8EDC9893-E399-43D4-A826-D7273A18B058}" type="parTrans" cxnId="{C0479D4C-106B-4747-BD0A-32DE6E1ECA5D}">
      <dgm:prSet/>
      <dgm:spPr/>
      <dgm:t>
        <a:bodyPr/>
        <a:lstStyle/>
        <a:p>
          <a:endParaRPr lang="en-US"/>
        </a:p>
      </dgm:t>
    </dgm:pt>
    <dgm:pt modelId="{3B21ED54-A822-490F-AE4D-A98E34659934}" type="sibTrans" cxnId="{C0479D4C-106B-4747-BD0A-32DE6E1ECA5D}">
      <dgm:prSet/>
      <dgm:spPr/>
      <dgm:t>
        <a:bodyPr/>
        <a:lstStyle/>
        <a:p>
          <a:endParaRPr lang="en-US"/>
        </a:p>
      </dgm:t>
    </dgm:pt>
    <dgm:pt modelId="{CBBABA6E-ADF9-4893-9E4D-7AD8B3839ED9}">
      <dgm:prSet phldrT="[Text]"/>
      <dgm:spPr/>
      <dgm:t>
        <a:bodyPr/>
        <a:lstStyle/>
        <a:p>
          <a:r>
            <a:rPr lang="cs-CZ" dirty="0" smtClean="0"/>
            <a:t>Jak dobře (nakolik) to má zvládnout</a:t>
          </a:r>
          <a:endParaRPr lang="en-US" dirty="0"/>
        </a:p>
      </dgm:t>
    </dgm:pt>
    <dgm:pt modelId="{8760CE17-E294-4CD5-A362-38E3A3A2ECD9}" type="parTrans" cxnId="{03C21492-319F-4790-A3F4-7C1AF5420974}">
      <dgm:prSet/>
      <dgm:spPr/>
      <dgm:t>
        <a:bodyPr/>
        <a:lstStyle/>
        <a:p>
          <a:endParaRPr lang="en-US"/>
        </a:p>
      </dgm:t>
    </dgm:pt>
    <dgm:pt modelId="{3758600F-9A5A-4B54-955F-7E08C10A83FA}" type="sibTrans" cxnId="{03C21492-319F-4790-A3F4-7C1AF5420974}">
      <dgm:prSet/>
      <dgm:spPr/>
      <dgm:t>
        <a:bodyPr/>
        <a:lstStyle/>
        <a:p>
          <a:endParaRPr lang="en-US"/>
        </a:p>
      </dgm:t>
    </dgm:pt>
    <dgm:pt modelId="{AA662A1F-8B0F-463C-968D-655604DBC8CB}">
      <dgm:prSet phldrT="[Text]"/>
      <dgm:spPr/>
      <dgm:t>
        <a:bodyPr/>
        <a:lstStyle/>
        <a:p>
          <a:r>
            <a:rPr lang="cs-CZ" dirty="0" smtClean="0"/>
            <a:t>Procesuální</a:t>
          </a:r>
          <a:endParaRPr lang="en-US" dirty="0"/>
        </a:p>
      </dgm:t>
    </dgm:pt>
    <dgm:pt modelId="{DC63C46C-2B84-4813-BC00-1AF459D0101E}" type="parTrans" cxnId="{11421112-A029-4DDC-AD02-81431BBA9BE9}">
      <dgm:prSet/>
      <dgm:spPr/>
      <dgm:t>
        <a:bodyPr/>
        <a:lstStyle/>
        <a:p>
          <a:endParaRPr lang="en-US"/>
        </a:p>
      </dgm:t>
    </dgm:pt>
    <dgm:pt modelId="{33B7E116-2EA9-4518-A55B-37E217854B7F}" type="sibTrans" cxnId="{11421112-A029-4DDC-AD02-81431BBA9BE9}">
      <dgm:prSet/>
      <dgm:spPr/>
      <dgm:t>
        <a:bodyPr/>
        <a:lstStyle/>
        <a:p>
          <a:endParaRPr lang="en-US"/>
        </a:p>
      </dgm:t>
    </dgm:pt>
    <dgm:pt modelId="{878399B3-5F27-46D1-8A6B-183E0B439C08}">
      <dgm:prSet phldrT="[Text]"/>
      <dgm:spPr/>
      <dgm:t>
        <a:bodyPr/>
        <a:lstStyle/>
        <a:p>
          <a:r>
            <a:rPr lang="cs-CZ" dirty="0" smtClean="0"/>
            <a:t>Jaké podmínky se žákovi </a:t>
          </a:r>
          <a:br>
            <a:rPr lang="cs-CZ" dirty="0" smtClean="0"/>
          </a:br>
          <a:r>
            <a:rPr lang="cs-CZ" dirty="0" smtClean="0"/>
            <a:t>pro učení mají vytvořit</a:t>
          </a:r>
          <a:endParaRPr lang="en-US" dirty="0"/>
        </a:p>
      </dgm:t>
    </dgm:pt>
    <dgm:pt modelId="{DD8CEA5E-4F38-40D1-B3A1-654FD5DF25F7}" type="parTrans" cxnId="{60F492E8-161A-4F8A-BC29-148678E480C4}">
      <dgm:prSet/>
      <dgm:spPr/>
      <dgm:t>
        <a:bodyPr/>
        <a:lstStyle/>
        <a:p>
          <a:endParaRPr lang="en-US"/>
        </a:p>
      </dgm:t>
    </dgm:pt>
    <dgm:pt modelId="{35726C3F-269D-4E53-A4E8-7634FC01B4CE}" type="sibTrans" cxnId="{60F492E8-161A-4F8A-BC29-148678E480C4}">
      <dgm:prSet/>
      <dgm:spPr/>
      <dgm:t>
        <a:bodyPr/>
        <a:lstStyle/>
        <a:p>
          <a:endParaRPr lang="en-US"/>
        </a:p>
      </dgm:t>
    </dgm:pt>
    <dgm:pt modelId="{11A1CC9E-E6F1-4B97-909D-FCADF26DCACA}" type="pres">
      <dgm:prSet presAssocID="{4F45D07E-977D-4A75-9F72-DADFAC5EAE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2D74E-7E28-4EBE-B7E2-AC2D79A1C3F9}" type="pres">
      <dgm:prSet presAssocID="{313AEE93-511E-4018-A9C6-2520ABC7C3BA}" presName="composite" presStyleCnt="0"/>
      <dgm:spPr/>
    </dgm:pt>
    <dgm:pt modelId="{19C26C56-0480-488C-97BC-30AB96B2F806}" type="pres">
      <dgm:prSet presAssocID="{313AEE93-511E-4018-A9C6-2520ABC7C3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6111B-6412-4BD4-B2CA-7612C7F123C3}" type="pres">
      <dgm:prSet presAssocID="{313AEE93-511E-4018-A9C6-2520ABC7C3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E9055-DF93-4CC5-9282-8958E889BECE}" type="pres">
      <dgm:prSet presAssocID="{B855F3D7-2DFA-4215-AA2A-3AB1E002E469}" presName="sp" presStyleCnt="0"/>
      <dgm:spPr/>
    </dgm:pt>
    <dgm:pt modelId="{9F56701F-4DC3-4AE3-AD0C-11C8D126C597}" type="pres">
      <dgm:prSet presAssocID="{02E99EAD-F637-4265-A208-764C9601B167}" presName="composite" presStyleCnt="0"/>
      <dgm:spPr/>
    </dgm:pt>
    <dgm:pt modelId="{596DF9AC-EA39-4E06-A5E5-8CCA30EE20FF}" type="pres">
      <dgm:prSet presAssocID="{02E99EAD-F637-4265-A208-764C9601B1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37C1A-CC7B-49D1-9C6D-B49E17774B8A}" type="pres">
      <dgm:prSet presAssocID="{02E99EAD-F637-4265-A208-764C9601B167}" presName="descendantText" presStyleLbl="alignAcc1" presStyleIdx="1" presStyleCnt="3" custLinFactNeighborX="-703" custLinFactNeighborY="-1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4EBA8-DBD6-4F0B-A93B-2C26BC94AE8B}" type="pres">
      <dgm:prSet presAssocID="{3B21ED54-A822-490F-AE4D-A98E34659934}" presName="sp" presStyleCnt="0"/>
      <dgm:spPr/>
    </dgm:pt>
    <dgm:pt modelId="{EE304D68-528F-4828-8292-1BC5407FB063}" type="pres">
      <dgm:prSet presAssocID="{AA662A1F-8B0F-463C-968D-655604DBC8CB}" presName="composite" presStyleCnt="0"/>
      <dgm:spPr/>
    </dgm:pt>
    <dgm:pt modelId="{0BD12FFD-D80D-41BD-ACE8-8921CE66CD01}" type="pres">
      <dgm:prSet presAssocID="{AA662A1F-8B0F-463C-968D-655604DBC8C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EC2CD-E7F8-45FE-8B8F-9CD68625A8D9}" type="pres">
      <dgm:prSet presAssocID="{AA662A1F-8B0F-463C-968D-655604DBC8CB}" presName="descendantText" presStyleLbl="alignAcc1" presStyleIdx="2" presStyleCnt="3" custLinFactNeighborY="-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6AD45C-4C3C-47AA-9ACF-DEBDDAADC321}" type="presOf" srcId="{CBBABA6E-ADF9-4893-9E4D-7AD8B3839ED9}" destId="{78A37C1A-CC7B-49D1-9C6D-B49E17774B8A}" srcOrd="0" destOrd="0" presId="urn:microsoft.com/office/officeart/2005/8/layout/chevron2"/>
    <dgm:cxn modelId="{60F492E8-161A-4F8A-BC29-148678E480C4}" srcId="{AA662A1F-8B0F-463C-968D-655604DBC8CB}" destId="{878399B3-5F27-46D1-8A6B-183E0B439C08}" srcOrd="0" destOrd="0" parTransId="{DD8CEA5E-4F38-40D1-B3A1-654FD5DF25F7}" sibTransId="{35726C3F-269D-4E53-A4E8-7634FC01B4CE}"/>
    <dgm:cxn modelId="{3B063B47-F985-4139-81E2-777F4BF0B3D7}" type="presOf" srcId="{4F45D07E-977D-4A75-9F72-DADFAC5EAE76}" destId="{11A1CC9E-E6F1-4B97-909D-FCADF26DCACA}" srcOrd="0" destOrd="0" presId="urn:microsoft.com/office/officeart/2005/8/layout/chevron2"/>
    <dgm:cxn modelId="{03C21492-319F-4790-A3F4-7C1AF5420974}" srcId="{02E99EAD-F637-4265-A208-764C9601B167}" destId="{CBBABA6E-ADF9-4893-9E4D-7AD8B3839ED9}" srcOrd="0" destOrd="0" parTransId="{8760CE17-E294-4CD5-A362-38E3A3A2ECD9}" sibTransId="{3758600F-9A5A-4B54-955F-7E08C10A83FA}"/>
    <dgm:cxn modelId="{1AB7A9BE-CA78-47A6-8757-66C753AC7BAD}" type="presOf" srcId="{E1F70B13-1B6E-45C6-BED4-B69C5B75A6B4}" destId="{E806111B-6412-4BD4-B2CA-7612C7F123C3}" srcOrd="0" destOrd="0" presId="urn:microsoft.com/office/officeart/2005/8/layout/chevron2"/>
    <dgm:cxn modelId="{79452E0B-5CE9-48BC-92D8-1D23B75F4FD5}" type="presOf" srcId="{313AEE93-511E-4018-A9C6-2520ABC7C3BA}" destId="{19C26C56-0480-488C-97BC-30AB96B2F806}" srcOrd="0" destOrd="0" presId="urn:microsoft.com/office/officeart/2005/8/layout/chevron2"/>
    <dgm:cxn modelId="{19DEF0FF-5A46-48A1-97C6-15D1DF3ACC21}" srcId="{4F45D07E-977D-4A75-9F72-DADFAC5EAE76}" destId="{313AEE93-511E-4018-A9C6-2520ABC7C3BA}" srcOrd="0" destOrd="0" parTransId="{3E131CAF-3D50-495C-A193-B7BD74BF5EDE}" sibTransId="{B855F3D7-2DFA-4215-AA2A-3AB1E002E469}"/>
    <dgm:cxn modelId="{11421112-A029-4DDC-AD02-81431BBA9BE9}" srcId="{4F45D07E-977D-4A75-9F72-DADFAC5EAE76}" destId="{AA662A1F-8B0F-463C-968D-655604DBC8CB}" srcOrd="2" destOrd="0" parTransId="{DC63C46C-2B84-4813-BC00-1AF459D0101E}" sibTransId="{33B7E116-2EA9-4518-A55B-37E217854B7F}"/>
    <dgm:cxn modelId="{7DB50EC1-CFA0-4495-87F8-CF4FA29857AF}" type="presOf" srcId="{878399B3-5F27-46D1-8A6B-183E0B439C08}" destId="{616EC2CD-E7F8-45FE-8B8F-9CD68625A8D9}" srcOrd="0" destOrd="0" presId="urn:microsoft.com/office/officeart/2005/8/layout/chevron2"/>
    <dgm:cxn modelId="{A96325FA-AF2B-407C-BD73-920E8636F2CA}" type="presOf" srcId="{AA662A1F-8B0F-463C-968D-655604DBC8CB}" destId="{0BD12FFD-D80D-41BD-ACE8-8921CE66CD01}" srcOrd="0" destOrd="0" presId="urn:microsoft.com/office/officeart/2005/8/layout/chevron2"/>
    <dgm:cxn modelId="{84482F54-0D77-49E6-8C4C-FB7DF664686B}" srcId="{313AEE93-511E-4018-A9C6-2520ABC7C3BA}" destId="{E1F70B13-1B6E-45C6-BED4-B69C5B75A6B4}" srcOrd="0" destOrd="0" parTransId="{9846522A-30BD-4135-9DB6-F9DA45F36D16}" sibTransId="{9E44B660-D92A-43C4-9136-3BBBB1DD7449}"/>
    <dgm:cxn modelId="{C0479D4C-106B-4747-BD0A-32DE6E1ECA5D}" srcId="{4F45D07E-977D-4A75-9F72-DADFAC5EAE76}" destId="{02E99EAD-F637-4265-A208-764C9601B167}" srcOrd="1" destOrd="0" parTransId="{8EDC9893-E399-43D4-A826-D7273A18B058}" sibTransId="{3B21ED54-A822-490F-AE4D-A98E34659934}"/>
    <dgm:cxn modelId="{7C1A3BF2-D7FF-443C-869D-24DD88C2B2DB}" type="presOf" srcId="{02E99EAD-F637-4265-A208-764C9601B167}" destId="{596DF9AC-EA39-4E06-A5E5-8CCA30EE20FF}" srcOrd="0" destOrd="0" presId="urn:microsoft.com/office/officeart/2005/8/layout/chevron2"/>
    <dgm:cxn modelId="{6878906D-CF30-4E3D-82DF-84F83DD13A6A}" type="presParOf" srcId="{11A1CC9E-E6F1-4B97-909D-FCADF26DCACA}" destId="{E7F2D74E-7E28-4EBE-B7E2-AC2D79A1C3F9}" srcOrd="0" destOrd="0" presId="urn:microsoft.com/office/officeart/2005/8/layout/chevron2"/>
    <dgm:cxn modelId="{B843CDF0-FD97-4774-BBF9-8AA8BBEFF7A6}" type="presParOf" srcId="{E7F2D74E-7E28-4EBE-B7E2-AC2D79A1C3F9}" destId="{19C26C56-0480-488C-97BC-30AB96B2F806}" srcOrd="0" destOrd="0" presId="urn:microsoft.com/office/officeart/2005/8/layout/chevron2"/>
    <dgm:cxn modelId="{52529361-1D80-45E0-8B1C-A87EE85FC5E6}" type="presParOf" srcId="{E7F2D74E-7E28-4EBE-B7E2-AC2D79A1C3F9}" destId="{E806111B-6412-4BD4-B2CA-7612C7F123C3}" srcOrd="1" destOrd="0" presId="urn:microsoft.com/office/officeart/2005/8/layout/chevron2"/>
    <dgm:cxn modelId="{DC5B75A3-3465-4C88-B3E2-9FA02D0F52E2}" type="presParOf" srcId="{11A1CC9E-E6F1-4B97-909D-FCADF26DCACA}" destId="{7B7E9055-DF93-4CC5-9282-8958E889BECE}" srcOrd="1" destOrd="0" presId="urn:microsoft.com/office/officeart/2005/8/layout/chevron2"/>
    <dgm:cxn modelId="{8D9595F1-71D8-4A36-95BF-D22713314683}" type="presParOf" srcId="{11A1CC9E-E6F1-4B97-909D-FCADF26DCACA}" destId="{9F56701F-4DC3-4AE3-AD0C-11C8D126C597}" srcOrd="2" destOrd="0" presId="urn:microsoft.com/office/officeart/2005/8/layout/chevron2"/>
    <dgm:cxn modelId="{D6E6E0E0-574E-4CF3-A8EE-5189ABA2A683}" type="presParOf" srcId="{9F56701F-4DC3-4AE3-AD0C-11C8D126C597}" destId="{596DF9AC-EA39-4E06-A5E5-8CCA30EE20FF}" srcOrd="0" destOrd="0" presId="urn:microsoft.com/office/officeart/2005/8/layout/chevron2"/>
    <dgm:cxn modelId="{5004F2E9-E7E5-4D03-A180-43EB44F38653}" type="presParOf" srcId="{9F56701F-4DC3-4AE3-AD0C-11C8D126C597}" destId="{78A37C1A-CC7B-49D1-9C6D-B49E17774B8A}" srcOrd="1" destOrd="0" presId="urn:microsoft.com/office/officeart/2005/8/layout/chevron2"/>
    <dgm:cxn modelId="{A209404F-CA44-4CF5-B896-F980846A2B7E}" type="presParOf" srcId="{11A1CC9E-E6F1-4B97-909D-FCADF26DCACA}" destId="{BC54EBA8-DBD6-4F0B-A93B-2C26BC94AE8B}" srcOrd="3" destOrd="0" presId="urn:microsoft.com/office/officeart/2005/8/layout/chevron2"/>
    <dgm:cxn modelId="{D25EFAFE-976D-462A-8284-EF1EDFF5D447}" type="presParOf" srcId="{11A1CC9E-E6F1-4B97-909D-FCADF26DCACA}" destId="{EE304D68-528F-4828-8292-1BC5407FB063}" srcOrd="4" destOrd="0" presId="urn:microsoft.com/office/officeart/2005/8/layout/chevron2"/>
    <dgm:cxn modelId="{E9250B29-7BB4-4B7A-9667-461F18FA60D6}" type="presParOf" srcId="{EE304D68-528F-4828-8292-1BC5407FB063}" destId="{0BD12FFD-D80D-41BD-ACE8-8921CE66CD01}" srcOrd="0" destOrd="0" presId="urn:microsoft.com/office/officeart/2005/8/layout/chevron2"/>
    <dgm:cxn modelId="{8C5270CA-1072-4F5B-9A9B-7918A704B6F9}" type="presParOf" srcId="{EE304D68-528F-4828-8292-1BC5407FB063}" destId="{616EC2CD-E7F8-45FE-8B8F-9CD68625A8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26C56-0480-488C-97BC-30AB96B2F806}">
      <dsp:nvSpPr>
        <dsp:cNvPr id="0" name=""/>
        <dsp:cNvSpPr/>
      </dsp:nvSpPr>
      <dsp:spPr>
        <a:xfrm rot="5400000">
          <a:off x="-272502" y="273910"/>
          <a:ext cx="1816681" cy="1271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Obsahové</a:t>
          </a:r>
          <a:endParaRPr lang="en-US" sz="2000" kern="1200" dirty="0"/>
        </a:p>
      </dsp:txBody>
      <dsp:txXfrm rot="5400000">
        <a:off x="-272502" y="273910"/>
        <a:ext cx="1816681" cy="1271677"/>
      </dsp:txXfrm>
    </dsp:sp>
    <dsp:sp modelId="{E806111B-6412-4BD4-B2CA-7612C7F123C3}">
      <dsp:nvSpPr>
        <dsp:cNvPr id="0" name=""/>
        <dsp:cNvSpPr/>
      </dsp:nvSpPr>
      <dsp:spPr>
        <a:xfrm rot="5400000">
          <a:off x="3326779" y="-2053693"/>
          <a:ext cx="1180843" cy="529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Co má žák zvládnout</a:t>
          </a:r>
          <a:endParaRPr lang="en-US" sz="3600" kern="1200" dirty="0"/>
        </a:p>
      </dsp:txBody>
      <dsp:txXfrm rot="5400000">
        <a:off x="3326779" y="-2053693"/>
        <a:ext cx="1180843" cy="5291047"/>
      </dsp:txXfrm>
    </dsp:sp>
    <dsp:sp modelId="{596DF9AC-EA39-4E06-A5E5-8CCA30EE20FF}">
      <dsp:nvSpPr>
        <dsp:cNvPr id="0" name=""/>
        <dsp:cNvSpPr/>
      </dsp:nvSpPr>
      <dsp:spPr>
        <a:xfrm rot="5400000">
          <a:off x="-272502" y="1898605"/>
          <a:ext cx="1816681" cy="1271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Evaluační</a:t>
          </a:r>
          <a:endParaRPr lang="en-US" sz="2000" kern="1200" dirty="0"/>
        </a:p>
      </dsp:txBody>
      <dsp:txXfrm rot="5400000">
        <a:off x="-272502" y="1898605"/>
        <a:ext cx="1816681" cy="1271677"/>
      </dsp:txXfrm>
    </dsp:sp>
    <dsp:sp modelId="{78A37C1A-CC7B-49D1-9C6D-B49E17774B8A}">
      <dsp:nvSpPr>
        <dsp:cNvPr id="0" name=""/>
        <dsp:cNvSpPr/>
      </dsp:nvSpPr>
      <dsp:spPr>
        <a:xfrm rot="5400000">
          <a:off x="3289583" y="-442330"/>
          <a:ext cx="1180843" cy="529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Jak dobře (nakolik) to má zvládnout</a:t>
          </a:r>
          <a:endParaRPr lang="en-US" sz="3600" kern="1200" dirty="0"/>
        </a:p>
      </dsp:txBody>
      <dsp:txXfrm rot="5400000">
        <a:off x="3289583" y="-442330"/>
        <a:ext cx="1180843" cy="5291047"/>
      </dsp:txXfrm>
    </dsp:sp>
    <dsp:sp modelId="{0BD12FFD-D80D-41BD-ACE8-8921CE66CD01}">
      <dsp:nvSpPr>
        <dsp:cNvPr id="0" name=""/>
        <dsp:cNvSpPr/>
      </dsp:nvSpPr>
      <dsp:spPr>
        <a:xfrm rot="5400000">
          <a:off x="-272502" y="3523300"/>
          <a:ext cx="1816681" cy="1271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Procesuální</a:t>
          </a:r>
          <a:endParaRPr lang="en-US" sz="2000" kern="1200" dirty="0"/>
        </a:p>
      </dsp:txBody>
      <dsp:txXfrm rot="5400000">
        <a:off x="-272502" y="3523300"/>
        <a:ext cx="1816681" cy="1271677"/>
      </dsp:txXfrm>
    </dsp:sp>
    <dsp:sp modelId="{616EC2CD-E7F8-45FE-8B8F-9CD68625A8D9}">
      <dsp:nvSpPr>
        <dsp:cNvPr id="0" name=""/>
        <dsp:cNvSpPr/>
      </dsp:nvSpPr>
      <dsp:spPr>
        <a:xfrm rot="5400000">
          <a:off x="3326779" y="1185138"/>
          <a:ext cx="1180843" cy="5291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Jaké podmínky se žákovi </a:t>
          </a:r>
          <a:br>
            <a:rPr lang="cs-CZ" sz="3600" kern="1200" dirty="0" smtClean="0"/>
          </a:br>
          <a:r>
            <a:rPr lang="cs-CZ" sz="3600" kern="1200" dirty="0" smtClean="0"/>
            <a:t>pro učení mají vytvořit</a:t>
          </a:r>
          <a:endParaRPr lang="en-US" sz="3600" kern="1200" dirty="0"/>
        </a:p>
      </dsp:txBody>
      <dsp:txXfrm rot="5400000">
        <a:off x="3326779" y="1185138"/>
        <a:ext cx="1180843" cy="529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FE791-FEAF-460B-9F30-1CF9E70C30B4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D214-EDBC-4C29-947A-03F3BF1C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6C64-DB7B-439B-9B05-88294E0168ED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C704-DE37-4F1A-837A-2EB0123270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537B-383C-4B94-8754-257AB6AC4B68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76C7-56C8-4A7C-BBBB-A67CECE44D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8806-1207-48E2-BA88-5E42E1034E22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FEAD-6628-4FCD-B54E-FEAFD94395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5AF470-AAFD-443B-A1F8-8749DAFE65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65DA92-23AD-41F4-ABB8-55B60E0177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5C560C-7BE6-418E-8258-3EFB766AA2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3E80-C6CB-4B03-9F41-6D36F17052B4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F6C6-791A-4968-916F-9AB30C740F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93D7-5616-44A9-ACD6-DFF8233F9A0E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C74C-171E-45FF-96BD-A0C36F9307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498B-33E4-4238-A5A2-8E44E8EC01A1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FB52-7A36-41CF-B926-72EEB3F5A9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ABA1-5129-4047-B787-CB57B0D91702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6F96-4494-4ED8-8385-F244F8F00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1941-F5FA-4ADB-A147-382E42B4D522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0C12-98A5-4F0A-B3AC-BA90634F08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C2D0-412C-45D7-B0C5-0B30575E5E0A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6FC9-D331-4D8B-B5AF-55ABB9962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84B7-FBC6-43AA-B189-7B6F93FD5612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D3CF-F1CF-41D5-9C48-C9FACBB3B3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990D-0DC7-46A5-99E1-DB72C94E560C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CFAB-1042-48C6-AD22-93830714E9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6992A0-BA6A-4C5B-898D-068A2DE1248E}" type="datetimeFigureOut">
              <a:rPr lang="cs-CZ"/>
              <a:pPr>
                <a:defRPr/>
              </a:pPr>
              <a:t>14.10.2010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5CF20-4D4A-4AA1-99D8-63DE0A59F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3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6189663" cy="2880320"/>
          </a:xfrm>
        </p:spPr>
        <p:txBody>
          <a:bodyPr/>
          <a:lstStyle/>
          <a:p>
            <a:r>
              <a:rPr lang="cs-CZ" b="1" cap="all" dirty="0" smtClean="0"/>
              <a:t>standardy </a:t>
            </a:r>
            <a:br>
              <a:rPr lang="cs-CZ" b="1" cap="all" dirty="0" smtClean="0"/>
            </a:br>
            <a:r>
              <a:rPr lang="cs-CZ" b="1" cap="all" dirty="0" smtClean="0"/>
              <a:t>pro </a:t>
            </a:r>
            <a:br>
              <a:rPr lang="cs-CZ" b="1" cap="all" dirty="0" smtClean="0"/>
            </a:br>
            <a:r>
              <a:rPr lang="cs-CZ" b="1" cap="all" dirty="0" smtClean="0"/>
              <a:t>základní vzdělávání</a:t>
            </a:r>
            <a:endParaRPr lang="en-US" dirty="0" smtClean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6119812" cy="136815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Dominik Dvořák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UK </a:t>
            </a:r>
            <a:r>
              <a:rPr lang="cs-CZ" dirty="0" err="1" smtClean="0">
                <a:solidFill>
                  <a:schemeClr val="tx1"/>
                </a:solidFill>
              </a:rPr>
              <a:t>PedF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15. 10. 2010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dirty="0" smtClean="0"/>
              <a:t>Alternativní standardy</a:t>
            </a: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r>
              <a:rPr lang="cs-CZ" b="1" dirty="0" smtClean="0"/>
              <a:t>Standardy pro žáky </a:t>
            </a:r>
            <a:br>
              <a:rPr lang="cs-CZ" b="1" dirty="0" smtClean="0"/>
            </a:br>
            <a:r>
              <a:rPr lang="cs-CZ" b="1" dirty="0" smtClean="0"/>
              <a:t>se závažnějšími poruchami</a:t>
            </a:r>
          </a:p>
          <a:p>
            <a:r>
              <a:rPr lang="cs-CZ" b="1" dirty="0" smtClean="0"/>
              <a:t>Je snaha, aby i pro tyto žáky byly stanoveny podnětné/náročné standardy</a:t>
            </a:r>
          </a:p>
          <a:p>
            <a:r>
              <a:rPr lang="cs-CZ" b="1" dirty="0" smtClean="0"/>
              <a:t>V USA je stanoveno, že tyto standardy smějí být užívány jen při hodnocení nejvýše 1 % žáků</a:t>
            </a:r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2664296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my jsme už měli Standard.</a:t>
            </a:r>
            <a: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Standard </a:t>
            </a: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základního vzdělávání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(1995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vznikl narychlo, z dokumentů nižší úrovně, </a:t>
            </a:r>
            <a:b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udržoval i šířil překonané pojetí dál.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437" name="Group 29"/>
          <p:cNvGraphicFramePr>
            <a:graphicFrameLocks noGrp="1"/>
          </p:cNvGraphicFramePr>
          <p:nvPr>
            <p:ph sz="half" idx="1"/>
          </p:nvPr>
        </p:nvGraphicFramePr>
        <p:xfrm>
          <a:off x="755576" y="3284984"/>
          <a:ext cx="7846640" cy="2453640"/>
        </p:xfrm>
        <a:graphic>
          <a:graphicData uri="http://schemas.openxmlformats.org/drawingml/2006/table">
            <a:tbl>
              <a:tblPr/>
              <a:tblGrid>
                <a:gridCol w="1367073"/>
                <a:gridCol w="6479567"/>
              </a:tblGrid>
              <a:tr h="5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Obecná (1993) / Občanská škola (1994)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 ročník: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základní principy konstituování státní moci – volby, zastupitelské orgány státu, prezident, soudy,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prokuratura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advokacie, notářství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ročník: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rozvržení moci: zákonodárné – parlamenty; výkonné –vláda; soudní –různé druhy soudů.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Standard (1995)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Stát, ústava, státní zřízení. Základní principy státní moci v demokratické společnosti, moc zákonodárná, výkonná, soudní. Volby, zastupitelské orgány, prezident, vláda, soudy,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prokuratura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advokacie, notářství.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Národní škola (1997)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 ročník: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státní moc zákonodárná výkonná a soudní, vzájemné vztahy a brzdy, základní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pravomoce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komor parlamentu, prezidenta, a vlády ČR, soudy,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prokuratura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advokacie, notářství, volební systém, průběh voleb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6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6021288"/>
            <a:ext cx="7772400" cy="576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Prokuratura </a:t>
            </a:r>
            <a:r>
              <a:rPr lang="cs-CZ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byla od 1. 1. 1994 nahrazena soustavou státních zastupitelství, přesto se objevuje ve Standardu (1995) a mimochodem i v řadě ŠVP dodnes.</a:t>
            </a: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43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cs-CZ" sz="18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standardů v reformě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7772400" cy="19812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Standardy </a:t>
            </a:r>
            <a:r>
              <a:rPr lang="cs-CZ" dirty="0" smtClean="0"/>
              <a:t>(spojené s testováním) mohou </a:t>
            </a:r>
            <a:r>
              <a:rPr lang="cs-CZ" dirty="0" smtClean="0"/>
              <a:t>výrazně prohloubit </a:t>
            </a:r>
            <a:r>
              <a:rPr lang="cs-CZ" dirty="0" smtClean="0"/>
              <a:t>reformu</a:t>
            </a:r>
            <a:r>
              <a:rPr lang="cs-CZ" dirty="0" smtClean="0"/>
              <a:t>, budou mít pravděpodobně větší dopad na </a:t>
            </a:r>
            <a:r>
              <a:rPr lang="cs-CZ" dirty="0" smtClean="0"/>
              <a:t>každodenní výuku </a:t>
            </a:r>
            <a:r>
              <a:rPr lang="cs-CZ" dirty="0" smtClean="0"/>
              <a:t>než předchozí kroky.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4114800"/>
            <a:ext cx="6984776" cy="19812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Jsou </a:t>
            </a:r>
            <a:r>
              <a:rPr lang="cs-CZ" dirty="0" smtClean="0"/>
              <a:t>natolik důležité, že bychom je</a:t>
            </a:r>
            <a:br>
              <a:rPr lang="cs-CZ" dirty="0" smtClean="0"/>
            </a:br>
            <a:r>
              <a:rPr lang="cs-CZ" dirty="0" smtClean="0"/>
              <a:t>neměli ohrozit tím, že do celoplošného nasazení půjde rychle udělaná  verze.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Potřebujeme </a:t>
            </a:r>
            <a:r>
              <a:rPr lang="cs-CZ" sz="4000" dirty="0" smtClean="0"/>
              <a:t>analýzu, </a:t>
            </a:r>
            <a:r>
              <a:rPr lang="cs-CZ" sz="4000" dirty="0"/>
              <a:t>a to uvnitř oborových komunit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V zahraničí průkopnickou práci na standardech vykonaly </a:t>
            </a:r>
            <a:r>
              <a:rPr lang="cs-CZ" sz="2800" dirty="0" smtClean="0"/>
              <a:t>odborné </a:t>
            </a:r>
            <a:r>
              <a:rPr lang="cs-CZ" sz="2800" dirty="0"/>
              <a:t>asociace učitelů.</a:t>
            </a:r>
          </a:p>
          <a:p>
            <a:pPr>
              <a:lnSpc>
                <a:spcPct val="90000"/>
              </a:lnSpc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V některých předmětech jsme tradičně </a:t>
            </a:r>
            <a:r>
              <a:rPr lang="cs-CZ" sz="2800" dirty="0" smtClean="0"/>
              <a:t>nadprůměrní, jinde podprůměrní, testy by neměly fixovat podobu vzdělávání tam, kde se dosud nepodařilo vytvořit perspektivní pojetí vzdělávacího oboru.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Úspěch projektu záleží na pojetí, obsahové  a operační úrovni i detailech ve formulaci standardů a testových úloh.</a:t>
            </a:r>
            <a:endParaRPr lang="cs-CZ" sz="2800" dirty="0"/>
          </a:p>
          <a:p>
            <a:pPr>
              <a:lnSpc>
                <a:spcPct val="90000"/>
              </a:lnSpc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609600"/>
            <a:ext cx="7054552" cy="1379240"/>
          </a:xfrm>
        </p:spPr>
        <p:txBody>
          <a:bodyPr/>
          <a:lstStyle/>
          <a:p>
            <a:r>
              <a:rPr lang="cs-CZ" sz="4000" dirty="0"/>
              <a:t>Co </a:t>
            </a:r>
            <a:r>
              <a:rPr lang="cs-CZ" sz="4000" dirty="0" smtClean="0"/>
              <a:t>čeští </a:t>
            </a:r>
            <a:r>
              <a:rPr lang="cs-CZ" sz="4000" dirty="0"/>
              <a:t>žáci umějí</a:t>
            </a:r>
            <a:r>
              <a:rPr lang="cs-CZ" sz="4000" dirty="0" smtClean="0"/>
              <a:t>?</a:t>
            </a:r>
            <a:br>
              <a:rPr lang="cs-CZ" sz="4000" dirty="0" smtClean="0"/>
            </a:br>
            <a:r>
              <a:rPr lang="cs-CZ" sz="2400" dirty="0" smtClean="0"/>
              <a:t>(Data ÚIV)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3200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75656" y="2852936"/>
            <a:ext cx="3744416" cy="172819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000" dirty="0"/>
              <a:t>Který model znázorňuje </a:t>
            </a:r>
            <a:endParaRPr lang="cs-CZ" sz="2000" dirty="0" smtClean="0"/>
          </a:p>
          <a:p>
            <a:pPr marL="0" indent="0">
              <a:buFontTx/>
              <a:buNone/>
            </a:pPr>
            <a:r>
              <a:rPr lang="cs-CZ" sz="2000" dirty="0" smtClean="0"/>
              <a:t>správné </a:t>
            </a:r>
            <a:r>
              <a:rPr lang="cs-CZ" sz="2000" dirty="0"/>
              <a:t>rozmístění protonů (p+), elektronů (e–) a neutronů (n)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atomu?</a:t>
            </a:r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708920"/>
            <a:ext cx="3810000" cy="2268538"/>
          </a:xfrm>
          <a:noFill/>
          <a:ln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089448" y="5478760"/>
            <a:ext cx="7054552" cy="13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Úlohu správně řešilo 63 % českých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osmáků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zatímco v ostatních zemích jen 39 %. 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054552" cy="1512168"/>
          </a:xfrm>
        </p:spPr>
        <p:txBody>
          <a:bodyPr/>
          <a:lstStyle/>
          <a:p>
            <a:r>
              <a:rPr lang="cs-CZ" sz="4000" dirty="0"/>
              <a:t>Co </a:t>
            </a:r>
            <a:r>
              <a:rPr lang="cs-CZ" sz="4000" dirty="0" smtClean="0"/>
              <a:t>čeští </a:t>
            </a:r>
            <a:r>
              <a:rPr lang="cs-CZ" sz="4000" dirty="0"/>
              <a:t>žáci </a:t>
            </a:r>
            <a:r>
              <a:rPr lang="cs-CZ" sz="4000" dirty="0" smtClean="0"/>
              <a:t>neumějí?</a:t>
            </a:r>
            <a:br>
              <a:rPr lang="cs-CZ" sz="4000" dirty="0" smtClean="0"/>
            </a:br>
            <a:r>
              <a:rPr lang="cs-CZ" sz="2400" dirty="0" smtClean="0"/>
              <a:t> (Data ÚIV) 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3200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75656" y="1844824"/>
            <a:ext cx="3744416" cy="273630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400" dirty="0" smtClean="0"/>
              <a:t>V domácnostech jsou spotřebiče do elektrických obvodů zapojovány vedle sebe (paralelně), nikoli za sebou (sériově).</a:t>
            </a:r>
          </a:p>
          <a:p>
            <a:pPr marL="0" indent="0">
              <a:buFontTx/>
              <a:buNone/>
            </a:pPr>
            <a:r>
              <a:rPr lang="cs-CZ" sz="2400" dirty="0" smtClean="0"/>
              <a:t>Jakou </a:t>
            </a:r>
            <a:r>
              <a:rPr lang="cs-CZ" sz="2400" b="1" dirty="0" smtClean="0"/>
              <a:t>výhodu</a:t>
            </a:r>
            <a:r>
              <a:rPr lang="cs-CZ" sz="2400" dirty="0" smtClean="0"/>
              <a:t> má zapojení vedle sebe</a:t>
            </a:r>
            <a:r>
              <a:rPr lang="cs-CZ" sz="2000" dirty="0" smtClean="0"/>
              <a:t>?</a:t>
            </a:r>
          </a:p>
          <a:p>
            <a:pPr marL="0" indent="0">
              <a:buFontTx/>
              <a:buNone/>
            </a:pPr>
            <a:endParaRPr lang="cs-CZ" sz="20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089448" y="5478760"/>
            <a:ext cx="7054552" cy="13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Úlohu správně řešilo 16 % českých </a:t>
            </a: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osmáků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přitom </a:t>
            </a:r>
            <a:r>
              <a:rPr lang="cs-CZ" sz="2400" dirty="0" smtClean="0"/>
              <a:t>třetina našich žáků se ji vůbec nepokusila řešit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5"/>
          <p:cNvSpPr>
            <a:spLocks noGrp="1"/>
          </p:cNvSpPr>
          <p:nvPr>
            <p:ph sz="half" idx="2"/>
          </p:nvPr>
        </p:nvSpPr>
        <p:spPr>
          <a:xfrm>
            <a:off x="5508104" y="1772816"/>
            <a:ext cx="2950096" cy="266429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Jde o otevřenou úlohu (s tvorbou odpovědi).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Žák má formulovat zdůvodnění.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0"/>
            <a:ext cx="7489825" cy="1670050"/>
          </a:xfrm>
          <a:noFill/>
          <a:ln/>
        </p:spPr>
      </p:pic>
      <p:pic>
        <p:nvPicPr>
          <p:cNvPr id="6157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844675"/>
            <a:ext cx="7777162" cy="1947863"/>
          </a:xfrm>
          <a:noFill/>
          <a:ln/>
        </p:spPr>
      </p:pic>
      <p:pic>
        <p:nvPicPr>
          <p:cNvPr id="6160" name="Picture 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3789363"/>
            <a:ext cx="7775575" cy="3038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5911" y="274638"/>
            <a:ext cx="8229600" cy="634082"/>
          </a:xfrm>
        </p:spPr>
        <p:txBody>
          <a:bodyPr/>
          <a:lstStyle/>
          <a:p>
            <a:r>
              <a:rPr lang="cs-CZ" sz="3600" dirty="0" smtClean="0"/>
              <a:t>Standardy a testování </a:t>
            </a:r>
            <a:br>
              <a:rPr lang="cs-CZ" sz="3600" dirty="0" smtClean="0"/>
            </a:br>
            <a:r>
              <a:rPr lang="cs-CZ" sz="3600" dirty="0" smtClean="0"/>
              <a:t>jsou nesmírně mocným nástrojem</a:t>
            </a:r>
            <a:endParaRPr lang="en-US" sz="3600" dirty="0"/>
          </a:p>
        </p:txBody>
      </p:sp>
      <p:pic>
        <p:nvPicPr>
          <p:cNvPr id="7" name="Zástupný symbol pro obrázek 6" descr="01d-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976664" cy="437043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				</a:t>
            </a:r>
            <a:endParaRPr lang="en-US" sz="1400" dirty="0"/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467544" y="5661248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cs-CZ" sz="3600" noProof="0" dirty="0" smtClean="0">
                <a:latin typeface="+mj-lt"/>
                <a:ea typeface="+mj-ea"/>
                <a:cs typeface="+mj-cs"/>
              </a:rPr>
              <a:t>a v</a:t>
            </a: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tom se podobají jaderné energii.</a:t>
            </a:r>
          </a:p>
          <a:p>
            <a:pPr lvl="0" algn="ctr"/>
            <a:r>
              <a:rPr lang="cs-CZ" sz="1400" dirty="0" smtClean="0"/>
              <a:t>							Zdroj fotografie: ČEZ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cs-CZ" dirty="0" smtClean="0"/>
              <a:t>Mnohým se </a:t>
            </a:r>
            <a:r>
              <a:rPr lang="cs-CZ" dirty="0" smtClean="0"/>
              <a:t>obojí nelíbí</a:t>
            </a:r>
            <a:r>
              <a:rPr lang="cs-CZ" dirty="0" smtClean="0"/>
              <a:t>, ale možná </a:t>
            </a:r>
            <a:r>
              <a:rPr lang="cs-CZ" dirty="0" smtClean="0"/>
              <a:t> je to nepostradatelné </a:t>
            </a:r>
            <a:r>
              <a:rPr lang="cs-CZ" dirty="0" smtClean="0"/>
              <a:t>pro udržení určité kvality fungování </a:t>
            </a:r>
            <a:r>
              <a:rPr lang="cs-CZ" dirty="0" smtClean="0"/>
              <a:t>systému.</a:t>
            </a:r>
            <a:endParaRPr lang="en-US" dirty="0"/>
          </a:p>
        </p:txBody>
      </p:sp>
      <p:pic>
        <p:nvPicPr>
          <p:cNvPr id="8" name="Zástupný symbol pro obsah 7" descr="08c-j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226509" cy="2952328"/>
          </a:xfrm>
        </p:spPr>
      </p:pic>
      <p:pic>
        <p:nvPicPr>
          <p:cNvPr id="11" name="Zástupný symbol pro obsah 10" descr="11b-j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2906446" cy="3095724"/>
          </a:xfrm>
        </p:spPr>
      </p:pic>
      <p:sp>
        <p:nvSpPr>
          <p:cNvPr id="10" name="Nadpis 4"/>
          <p:cNvSpPr txBox="1">
            <a:spLocks/>
          </p:cNvSpPr>
          <p:nvPr/>
        </p:nvSpPr>
        <p:spPr bwMode="auto">
          <a:xfrm>
            <a:off x="4895528" y="5345832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Ať máme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sebevíc bariér, vždycky hrozí riziko úniku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4"/>
          <p:cNvSpPr txBox="1">
            <a:spLocks/>
          </p:cNvSpPr>
          <p:nvPr/>
        </p:nvSpPr>
        <p:spPr bwMode="auto">
          <a:xfrm>
            <a:off x="403920" y="5525616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potřeba jednat rychle, ale ne zbrkle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dirty="0" smtClean="0"/>
              <a:t>Proces zavádění standardů</a:t>
            </a: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Doporučuji nesnažit se vytvořit konečnou verzi standardů před pilotním testováním na vzorku škol.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Spojit proces tvorby standardů</a:t>
            </a:r>
            <a:br>
              <a:rPr lang="cs-CZ" dirty="0" smtClean="0"/>
            </a:br>
            <a:r>
              <a:rPr lang="cs-CZ" dirty="0" smtClean="0"/>
              <a:t>s plánovanou cyklickou revizí </a:t>
            </a:r>
            <a:r>
              <a:rPr lang="cs-CZ" dirty="0" err="1" smtClean="0"/>
              <a:t>kurikulárního</a:t>
            </a:r>
            <a:r>
              <a:rPr lang="cs-CZ" dirty="0" smtClean="0"/>
              <a:t> rámce za využití výsledků pilotního testování.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dirty="0" smtClean="0"/>
              <a:t>Dosavadní zkušenosti</a:t>
            </a:r>
            <a:br>
              <a:rPr lang="cs-CZ" dirty="0" smtClean="0"/>
            </a:br>
            <a:r>
              <a:rPr lang="cs-CZ" dirty="0" smtClean="0"/>
              <a:t> a základní představy</a:t>
            </a: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r>
              <a:rPr lang="cs-CZ" dirty="0" smtClean="0"/>
              <a:t>Východiska vzdělávání založeného </a:t>
            </a:r>
            <a:br>
              <a:rPr lang="cs-CZ" dirty="0" smtClean="0"/>
            </a:br>
            <a:r>
              <a:rPr lang="cs-CZ" dirty="0" smtClean="0"/>
              <a:t>na standardech</a:t>
            </a:r>
          </a:p>
          <a:p>
            <a:endParaRPr lang="cs-CZ" dirty="0" smtClean="0"/>
          </a:p>
          <a:p>
            <a:r>
              <a:rPr lang="cs-CZ" dirty="0" smtClean="0"/>
              <a:t>Typy standardů</a:t>
            </a:r>
          </a:p>
          <a:p>
            <a:endParaRPr lang="cs-CZ" dirty="0" smtClean="0"/>
          </a:p>
          <a:p>
            <a:r>
              <a:rPr lang="cs-CZ" dirty="0" smtClean="0"/>
              <a:t>Jak provázat standardy s reformou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dirty="0" smtClean="0"/>
              <a:t>Klíčové otázky</a:t>
            </a: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r>
              <a:rPr lang="cs-CZ" dirty="0" smtClean="0"/>
              <a:t>Jak standard stanovit</a:t>
            </a:r>
          </a:p>
          <a:p>
            <a:endParaRPr lang="cs-CZ" dirty="0" smtClean="0"/>
          </a:p>
          <a:p>
            <a:r>
              <a:rPr lang="cs-CZ" dirty="0" smtClean="0"/>
              <a:t>Jak měřit jeho dosahování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Jak pomoci, aby každý žák dosáhl úrovně standardem popsané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282154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Vývoj ve vyspělých zemích směřuje ke standardům.</a:t>
            </a:r>
            <a:br>
              <a:rPr lang="cs-CZ" dirty="0" smtClean="0"/>
            </a:b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637112"/>
          </a:xfrm>
        </p:spPr>
        <p:txBody>
          <a:bodyPr/>
          <a:lstStyle/>
          <a:p>
            <a:r>
              <a:rPr lang="cs-CZ" sz="2800" dirty="0" smtClean="0"/>
              <a:t>1988 – Národní kurikulum </a:t>
            </a:r>
            <a:br>
              <a:rPr lang="cs-CZ" sz="2800" dirty="0" smtClean="0"/>
            </a:br>
            <a:r>
              <a:rPr lang="cs-CZ" sz="2800" dirty="0" smtClean="0"/>
              <a:t>pro Anglii a Wales</a:t>
            </a:r>
          </a:p>
          <a:p>
            <a:r>
              <a:rPr lang="cs-CZ" sz="2800" dirty="0" smtClean="0"/>
              <a:t>2001 – No </a:t>
            </a:r>
            <a:r>
              <a:rPr lang="cs-CZ" sz="2800" dirty="0" err="1" smtClean="0"/>
              <a:t>Child</a:t>
            </a:r>
            <a:r>
              <a:rPr lang="cs-CZ" sz="2800" dirty="0" smtClean="0"/>
              <a:t> </a:t>
            </a:r>
            <a:r>
              <a:rPr lang="cs-CZ" sz="2800" dirty="0" err="1" smtClean="0"/>
              <a:t>Left</a:t>
            </a:r>
            <a:r>
              <a:rPr lang="cs-CZ" sz="2800" dirty="0" smtClean="0"/>
              <a:t> </a:t>
            </a:r>
            <a:r>
              <a:rPr lang="cs-CZ" sz="2800" dirty="0" err="1" smtClean="0"/>
              <a:t>Behind</a:t>
            </a:r>
            <a:r>
              <a:rPr lang="cs-CZ" sz="2800" dirty="0" smtClean="0"/>
              <a:t> (USA)</a:t>
            </a:r>
          </a:p>
          <a:p>
            <a:r>
              <a:rPr lang="cs-CZ" sz="2800" dirty="0" smtClean="0"/>
              <a:t>2004 – Německo po „ PISA šoku“ celostátní standardy</a:t>
            </a:r>
          </a:p>
          <a:p>
            <a:r>
              <a:rPr lang="cs-CZ" sz="2800" dirty="0" smtClean="0"/>
              <a:t>2010 – </a:t>
            </a:r>
            <a:r>
              <a:rPr lang="cs-CZ" sz="2800" dirty="0" err="1" smtClean="0"/>
              <a:t>Common</a:t>
            </a:r>
            <a:r>
              <a:rPr lang="cs-CZ" sz="2800" dirty="0" smtClean="0"/>
              <a:t> </a:t>
            </a:r>
            <a:r>
              <a:rPr lang="cs-CZ" sz="2800" dirty="0" err="1" smtClean="0"/>
              <a:t>State</a:t>
            </a:r>
            <a:r>
              <a:rPr lang="cs-CZ" sz="2800" dirty="0" smtClean="0"/>
              <a:t> </a:t>
            </a:r>
            <a:r>
              <a:rPr lang="cs-CZ" sz="2800" dirty="0" err="1" smtClean="0"/>
              <a:t>Academic</a:t>
            </a:r>
            <a:r>
              <a:rPr lang="cs-CZ" sz="2800" dirty="0" smtClean="0"/>
              <a:t> </a:t>
            </a:r>
            <a:r>
              <a:rPr lang="cs-CZ" sz="2800" dirty="0" err="1" smtClean="0"/>
              <a:t>Standards</a:t>
            </a:r>
            <a:r>
              <a:rPr lang="cs-CZ" sz="2800" dirty="0" smtClean="0"/>
              <a:t> (celonárodní, USA)</a:t>
            </a:r>
          </a:p>
          <a:p>
            <a:pPr>
              <a:buNone/>
            </a:pPr>
            <a:r>
              <a:rPr lang="cs-CZ" sz="2400" b="1" dirty="0" smtClean="0"/>
              <a:t>Řada dalších rozvinutých </a:t>
            </a:r>
            <a:r>
              <a:rPr lang="cs-CZ" sz="2400" b="1" dirty="0" smtClean="0"/>
              <a:t>zemí – </a:t>
            </a:r>
            <a:br>
              <a:rPr lang="cs-CZ" sz="2400" b="1" dirty="0" smtClean="0"/>
            </a:br>
            <a:r>
              <a:rPr lang="cs-CZ" sz="2400" b="1" dirty="0" smtClean="0"/>
              <a:t>Decentralizace </a:t>
            </a:r>
            <a:r>
              <a:rPr lang="cs-CZ" sz="2400" b="1" dirty="0" smtClean="0"/>
              <a:t>bez </a:t>
            </a:r>
            <a:r>
              <a:rPr lang="cs-CZ" sz="2400" b="1" dirty="0" smtClean="0"/>
              <a:t>monitoringu </a:t>
            </a:r>
            <a:r>
              <a:rPr lang="cs-CZ" sz="2400" b="1" dirty="0" smtClean="0"/>
              <a:t>výsledků se neosvědčila.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2002234"/>
          </a:xfrm>
        </p:spPr>
        <p:txBody>
          <a:bodyPr/>
          <a:lstStyle/>
          <a:p>
            <a:r>
              <a:rPr lang="cs-CZ" dirty="0" smtClean="0"/>
              <a:t>Základní idea reformy založené na standardech</a:t>
            </a:r>
            <a:br>
              <a:rPr lang="cs-CZ" dirty="0" smtClean="0"/>
            </a:b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6707088" cy="377728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1. všichni žáci by měli dosahovat vysoké úrovně výkonu (= standardů);</a:t>
            </a:r>
          </a:p>
          <a:p>
            <a:pPr>
              <a:buNone/>
            </a:pPr>
            <a:r>
              <a:rPr lang="cs-CZ" dirty="0" smtClean="0"/>
              <a:t>2. každému žákovi by měly být vytvořeny podmínky (kvalitní příležitosti k učení), které mu umožní těchto standardů dosáhnout.</a:t>
            </a:r>
          </a:p>
          <a:p>
            <a:pPr>
              <a:buNone/>
            </a:pPr>
            <a:r>
              <a:rPr lang="cs-CZ" dirty="0" smtClean="0"/>
              <a:t>					OECD (1995)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standardů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562725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Příklad vazby obsahových a evaluačních standardů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827584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/>
              <a:t>Příklad vazby standardů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840619"/>
          <a:ext cx="8686800" cy="601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088"/>
                <a:gridCol w="5472608"/>
                <a:gridCol w="1683104"/>
              </a:tblGrid>
              <a:tr h="853259">
                <a:tc>
                  <a:txBody>
                    <a:bodyPr/>
                    <a:lstStyle/>
                    <a:p>
                      <a:r>
                        <a:rPr lang="cs-CZ" dirty="0" smtClean="0"/>
                        <a:t>Obsahový</a:t>
                      </a:r>
                      <a:r>
                        <a:rPr lang="cs-CZ" baseline="0" dirty="0" smtClean="0"/>
                        <a:t> standard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cs-CZ" dirty="0" smtClean="0"/>
                        <a:t>I. Rozumí struktuře a vlastnostem hmoty,  charakteristikám energie, a interakci mezi hmotou a energií.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777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I.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II. Ví, že  pro vykonání práce je třeba energie a že ta má různé formy.</a:t>
                      </a:r>
                    </a:p>
                    <a:p>
                      <a:r>
                        <a:rPr lang="cs-CZ" dirty="0" smtClean="0"/>
                        <a:t>II. 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6026">
                <a:tc>
                  <a:txBody>
                    <a:bodyPr/>
                    <a:lstStyle/>
                    <a:p>
                      <a:r>
                        <a:rPr lang="cs-CZ" dirty="0" smtClean="0"/>
                        <a:t>Standard výkonu (evaluační)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1. …</a:t>
                      </a:r>
                    </a:p>
                    <a:p>
                      <a:r>
                        <a:rPr lang="cs-CZ" dirty="0" smtClean="0"/>
                        <a:t>2. …</a:t>
                      </a:r>
                    </a:p>
                    <a:p>
                      <a:r>
                        <a:rPr lang="cs-CZ" dirty="0" smtClean="0"/>
                        <a:t>3. Popíše, jak se určité vlny pohybují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hmotným</a:t>
                      </a:r>
                      <a:r>
                        <a:rPr lang="cs-CZ" baseline="0" dirty="0" smtClean="0"/>
                        <a:t> prostředím (např. zvuk ve vodě) a jiné ve vakuu (např. RTG, TV, rozhlas)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4. 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1531">
                <a:tc>
                  <a:txBody>
                    <a:bodyPr/>
                    <a:lstStyle/>
                    <a:p>
                      <a:r>
                        <a:rPr lang="cs-CZ" dirty="0" smtClean="0"/>
                        <a:t>Testová úloha k standardu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Jeden žák chtěl pokusem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studovat účinek zvukových vln. Natáhl balonek na plechovku otevřenou</a:t>
                      </a:r>
                      <a:r>
                        <a:rPr lang="cs-CZ" baseline="0" dirty="0" smtClean="0"/>
                        <a:t> na obou stranách. Na natažený balonek dal několik zrn rýže. Plechovku postavil na reproduktor radiopřijímače.</a:t>
                      </a:r>
                    </a:p>
                    <a:p>
                      <a:pPr marL="342900" indent="-342900">
                        <a:buAutoNum type="alphaUcPeriod"/>
                      </a:pPr>
                      <a:r>
                        <a:rPr lang="cs-CZ" baseline="0" dirty="0" smtClean="0"/>
                        <a:t>Popiš, co bude žák pozorovat po zesílení zvuku přijímače.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cs-CZ" baseline="0" dirty="0" smtClean="0"/>
                        <a:t>B. Vysvětli, proč zesílení zvuku přijímače vedlo k výsledku popsanému v A.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pPr algn="l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Zdroj:</a:t>
                      </a:r>
                      <a:r>
                        <a:rPr lang="cs-CZ" dirty="0" smtClean="0"/>
                        <a:t/>
                      </a:r>
                      <a:br>
                        <a:rPr lang="cs-CZ" dirty="0" smtClean="0"/>
                      </a:br>
                      <a:r>
                        <a:rPr lang="cs-CZ" sz="1200" dirty="0" smtClean="0"/>
                        <a:t>www.</a:t>
                      </a:r>
                      <a:r>
                        <a:rPr lang="cs-CZ" sz="1200" dirty="0" err="1" smtClean="0"/>
                        <a:t>ped.state.nm.us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437112"/>
            <a:ext cx="1133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Ukázky žákovských prací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(</a:t>
            </a:r>
            <a:r>
              <a:rPr lang="cs-CZ" sz="2400" dirty="0" smtClean="0"/>
              <a:t>Národní kurikulum, Anglie)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en-US" sz="3200" dirty="0"/>
          </a:p>
        </p:txBody>
      </p:sp>
      <p:pic>
        <p:nvPicPr>
          <p:cNvPr id="4" name="Zástupný symbol pro obsah 3" descr="HiKS1-2p17a_tcm8-5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240360" cy="509546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Práce čtvrťáka dokládá dosažení cíle </a:t>
            </a:r>
            <a:r>
              <a:rPr lang="en-US" sz="2400" dirty="0" smtClean="0"/>
              <a:t>Hi1 </a:t>
            </a:r>
            <a:r>
              <a:rPr lang="cs-CZ" sz="2400" dirty="0" smtClean="0"/>
              <a:t>na úrovni 3.</a:t>
            </a:r>
          </a:p>
          <a:p>
            <a:endParaRPr lang="cs-CZ" sz="1400" b="1" dirty="0" smtClean="0"/>
          </a:p>
          <a:p>
            <a:pPr marL="0" indent="0">
              <a:buNone/>
            </a:pPr>
            <a:r>
              <a:rPr lang="en-US" sz="1400" b="1" dirty="0" smtClean="0"/>
              <a:t>Activity Objectives</a:t>
            </a:r>
            <a:r>
              <a:rPr lang="cs-CZ" sz="1400" b="1" dirty="0" smtClean="0"/>
              <a:t>: </a:t>
            </a:r>
            <a:r>
              <a:rPr lang="en-US" sz="1400" dirty="0" smtClean="0"/>
              <a:t>To carry out an investigation using a range of sources of information, including </a:t>
            </a:r>
            <a:r>
              <a:rPr lang="en-US" sz="1400" dirty="0" err="1" smtClean="0"/>
              <a:t>artefacts</a:t>
            </a:r>
            <a:r>
              <a:rPr lang="en-US" sz="1400" dirty="0" smtClean="0"/>
              <a:t>, and record relevant information on a source enquiry sheet. </a:t>
            </a:r>
            <a:endParaRPr lang="cs-CZ" sz="1400" dirty="0" smtClean="0"/>
          </a:p>
          <a:p>
            <a:endParaRPr lang="cs-CZ" sz="1400" dirty="0" smtClean="0"/>
          </a:p>
          <a:p>
            <a:pPr marL="0" indent="0">
              <a:buNone/>
            </a:pPr>
            <a:r>
              <a:rPr lang="en-US" sz="1400" b="1" dirty="0" smtClean="0"/>
              <a:t>Commentary</a:t>
            </a:r>
            <a:r>
              <a:rPr lang="cs-CZ" sz="1400" b="1" dirty="0" smtClean="0"/>
              <a:t>:  </a:t>
            </a:r>
            <a:r>
              <a:rPr lang="en-US" sz="1400" dirty="0" smtClean="0"/>
              <a:t>Harry uses his source of information, the gas mask, to produce an accurate and detailed drawing. His commentary goes beyond simple observations to make a number of inferences about the gas mask for example, about its size and condition. However, his work focuses on his ideas about the </a:t>
            </a:r>
            <a:r>
              <a:rPr lang="en-US" sz="1400" dirty="0" err="1" smtClean="0"/>
              <a:t>artefact</a:t>
            </a:r>
            <a:r>
              <a:rPr lang="en-US" sz="1400" dirty="0" smtClean="0"/>
              <a:t>. To improve his work he would need to include information from other sources to check his ideas.</a:t>
            </a:r>
          </a:p>
          <a:p>
            <a:pPr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cs-CZ" dirty="0" smtClean="0"/>
              <a:t>Možné </a:t>
            </a:r>
            <a:r>
              <a:rPr lang="cs-CZ" dirty="0" smtClean="0"/>
              <a:t>přínosy pro výuku</a:t>
            </a:r>
            <a:endParaRPr lang="en-US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Ustavuje </a:t>
            </a:r>
            <a:r>
              <a:rPr lang="cs-CZ" sz="2800" dirty="0" smtClean="0"/>
              <a:t>se rovnováha mezi </a:t>
            </a:r>
            <a:r>
              <a:rPr lang="cs-CZ" sz="2800" b="1" dirty="0" smtClean="0"/>
              <a:t>kompetencemi </a:t>
            </a:r>
            <a:r>
              <a:rPr lang="cs-CZ" sz="2800" dirty="0" smtClean="0"/>
              <a:t>a </a:t>
            </a:r>
            <a:r>
              <a:rPr lang="cs-CZ" sz="2800" b="1" dirty="0" smtClean="0"/>
              <a:t>tradičními předměty</a:t>
            </a:r>
            <a:r>
              <a:rPr lang="cs-CZ" sz="2800" dirty="0" smtClean="0"/>
              <a:t> (v zahraničí je větší překryv mezi oběma  – nejen komunikace, ale i numerická gramotnost  je považována za klíčovou kompetenci</a:t>
            </a:r>
            <a:r>
              <a:rPr lang="cs-CZ" sz="2800" dirty="0" smtClean="0"/>
              <a:t>).</a:t>
            </a:r>
          </a:p>
          <a:p>
            <a:pPr>
              <a:buNone/>
            </a:pPr>
            <a:r>
              <a:rPr lang="cs-CZ" sz="2800" dirty="0" smtClean="0"/>
              <a:t>Zaměřují pozornost nikoli k prostředkům, ale k cílům vzdělání – k učení žáka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/>
              <a:t>Těsnější vazba mezi cíli vzdělávání a činnostmi ve škole, eliminace samoúčelných činností.</a:t>
            </a:r>
            <a:endParaRPr lang="cs-CZ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824</Words>
  <Application>Microsoft Office PowerPoint</Application>
  <PresentationFormat>Předvádění na obrazovce (4:3)</PresentationFormat>
  <Paragraphs>114</Paragraphs>
  <Slides>20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standardy  pro  základní vzdělávání</vt:lpstr>
      <vt:lpstr>Dosavadní zkušenosti  a základní představy</vt:lpstr>
      <vt:lpstr> Vývoj ve vyspělých zemích směřuje ke standardům. </vt:lpstr>
      <vt:lpstr>Základní idea reformy založené na standardech </vt:lpstr>
      <vt:lpstr>Typy standardů</vt:lpstr>
      <vt:lpstr>Příklad vazby obsahových a evaluačních standardů</vt:lpstr>
      <vt:lpstr>Příklad vazby standardů </vt:lpstr>
      <vt:lpstr> Ukázky žákovských prací  (Národní kurikulum, Anglie) </vt:lpstr>
      <vt:lpstr>Možné přínosy pro výuku</vt:lpstr>
      <vt:lpstr>Alternativní standardy</vt:lpstr>
      <vt:lpstr>I my jsme už měli Standard.  Standard základního vzdělávání (1995) vznikl narychlo, z dokumentů nižší úrovně,  udržoval i šířil překonané pojetí dál. </vt:lpstr>
      <vt:lpstr>Místo standardů v reformě</vt:lpstr>
      <vt:lpstr>Potřebujeme analýzu, a to uvnitř oborových komunit</vt:lpstr>
      <vt:lpstr>Co čeští žáci umějí? (Data ÚIV) </vt:lpstr>
      <vt:lpstr>Co čeští žáci neumějí?  (Data ÚIV)  </vt:lpstr>
      <vt:lpstr>Snímek 16</vt:lpstr>
      <vt:lpstr>Standardy a testování  jsou nesmírně mocným nástrojem</vt:lpstr>
      <vt:lpstr>Mnohým se obojí nelíbí, ale možná  je to nepostradatelné pro udržení určité kvality fungování systému.</vt:lpstr>
      <vt:lpstr>Proces zavádění standardů</vt:lpstr>
      <vt:lpstr>Klíčové 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user</cp:lastModifiedBy>
  <cp:revision>44</cp:revision>
  <dcterms:modified xsi:type="dcterms:W3CDTF">2010-10-14T11:32:06Z</dcterms:modified>
</cp:coreProperties>
</file>