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1" r:id="rId2"/>
    <p:sldId id="292" r:id="rId3"/>
    <p:sldId id="257" r:id="rId4"/>
    <p:sldId id="259" r:id="rId5"/>
    <p:sldId id="278" r:id="rId6"/>
    <p:sldId id="290" r:id="rId7"/>
    <p:sldId id="293" r:id="rId8"/>
    <p:sldId id="285" r:id="rId9"/>
    <p:sldId id="289" r:id="rId10"/>
  </p:sldIdLst>
  <p:sldSz cx="9144000" cy="6858000" type="screen4x3"/>
  <p:notesSz cx="6858000" cy="97107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9933FF"/>
    <a:srgbClr val="3333CC"/>
    <a:srgbClr val="CC0000"/>
    <a:srgbClr val="336600"/>
    <a:srgbClr val="FFF5D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Střední styl 4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860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860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4BDA4-53F6-4D77-8E6A-4DC4D5106917}" type="datetimeFigureOut">
              <a:rPr lang="cs-CZ" smtClean="0"/>
              <a:pPr/>
              <a:t>14.10.2010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223183"/>
            <a:ext cx="2972547" cy="4860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3852" y="9223183"/>
            <a:ext cx="2972547" cy="4860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610A1-9445-4046-9107-6EBAE397C94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4" y="0"/>
            <a:ext cx="2971800" cy="48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1713" y="728663"/>
            <a:ext cx="4854575" cy="36401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612601"/>
            <a:ext cx="5486400" cy="4369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3516"/>
            <a:ext cx="2971800" cy="48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4" y="9223516"/>
            <a:ext cx="2971800" cy="48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9EF8BE9-C95E-4DEA-B95B-CB7A84672B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Úkolem státu je vyvinout úsilí, aby zajistil nejen co nejvyšší kvalitu vzdělávání každého žáka, ale i efektivitu celého vzdělávacího systému. </a:t>
            </a:r>
            <a:endParaRPr lang="cs-CZ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EF8BE9-C95E-4DEA-B95B-CB7A84672BFE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D7A4E0-7915-4930-BA68-4D2E04C20ECF}" type="slidenum">
              <a:rPr lang="cs-CZ" smtClean="0"/>
              <a:pPr/>
              <a:t>4</a:t>
            </a:fld>
            <a:endParaRPr lang="cs-CZ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0250"/>
            <a:ext cx="4854575" cy="3640138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4" y="4612600"/>
            <a:ext cx="5489575" cy="4368147"/>
          </a:xfrm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Ve školním roce 2008/09 se celostátní testy v povinném vzdělávání nepoužívaly pouze v Německy mluvícím společenství Belgie, České republice, Řecku, Walesu a Lichtenštejnsku.  </a:t>
            </a:r>
            <a:endParaRPr lang="cs-CZ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085D6-1405-465D-AA4B-B19277B1BC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01A4C-8757-4F39-B4FB-927DA48A3E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9E48C-E63E-4DC6-A454-83C2B1B057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DDCCC-DBAD-4202-BC82-20757510C9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9ABBC-B39E-4CB1-8C72-C3EDCE8004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52B56-C65F-4833-9181-F54070C521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DB002-3264-42A8-BD4A-0CD6156EDB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299CF-E886-4EA0-850A-B4A59A6F95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A48D8-5BE3-4FE3-BF62-936916A0FA1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194B6-7317-4966-BA39-48499FDF80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54950-3FBD-47F4-8468-38AA096B74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EE2D0C-BEF4-4958-A098-79CAD739FA8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cz/imgres?imgurl=http://www.sportvital.cz/images/Testy/Sp%C3%ADc%C3%AD%20chlapec.bmp&amp;imgrefurl=http://www.sportvital.cz/cz/k2,68,194-spocitejte-si/c1183-test-trpite-spankovou-apnoe/&amp;usg=__0nOSxzOTJnAN3FjZdg90tY9Eir0=&amp;h=283&amp;w=401&amp;sz=333&amp;hl=cs&amp;start=132&amp;um=1&amp;tbnid=Bgu8Y0JdqxNSJM:&amp;tbnh=88&amp;tbnw=124&amp;prev=/images?q=sp%C3%ADc%C3%AD&amp;ndsp=20&amp;hl=cs&amp;lr=&amp;sa=N&amp;start=120&amp;um=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file:///G:\EURYDICE\04.03.01.555%20Studies%20Publicat.%20Reports%20Databases\010%20Studies%20-Publications\004%20Equity%20Measures%20in%20Pre-premary\graph\leg\leg_484_45.bmp%20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file:///\\S-EACEAF\EACEA.P9\Eurydice_Studies_Databases\010_Studies_Publications\007_Testing_Pupils\graph\leg\leg_654_NA.bm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G:\EURYDICE\04.03.01.555%20Studies%20Publicat.%20Reports%20Databases\010%20Studies%20-Publications\004%20Equity%20Measures%20in%20Pre-premary\graph\leg\leg_484_18.bmp%20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image" Target="file:///G:\EURYDICE\04.03.01.555%20Studies%20Publicat.%20Reports%20Databases\010%20Studies%20-Publications\004%20Equity%20Measures%20in%20Pre-premary\graph\leg\leg_484_100.bmp%20" TargetMode="External"/><Relationship Id="rId4" Type="http://schemas.openxmlformats.org/officeDocument/2006/relationships/image" Target="file:///\\S-EACEAF\EACEA.P9\Eurydice_Studies_Databases\010_Studies_Publications\007_Testing_Pupils\graph\figure_2_3m.bmp" TargetMode="External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jaromir.krejci@msmt.cz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428596" y="714356"/>
            <a:ext cx="8229600" cy="5715040"/>
          </a:xfrm>
          <a:gradFill flip="none" rotWithShape="1">
            <a:gsLst>
              <a:gs pos="16000">
                <a:schemeClr val="accent2">
                  <a:lumMod val="20000"/>
                  <a:lumOff val="8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/>
          <a:lstStyle/>
          <a:p>
            <a:pPr eaLnBrk="1" hangingPunct="1"/>
            <a:r>
              <a:rPr lang="cs-CZ" b="1" dirty="0" smtClean="0">
                <a:solidFill>
                  <a:srgbClr val="002060"/>
                </a:solidFill>
              </a:rPr>
              <a:t>Každá (základní) škola </a:t>
            </a:r>
            <a:r>
              <a:rPr lang="cs-CZ" b="1" dirty="0" smtClean="0">
                <a:solidFill>
                  <a:srgbClr val="002060"/>
                </a:solidFill>
              </a:rPr>
              <a:t>má mít </a:t>
            </a:r>
            <a:r>
              <a:rPr lang="cs-CZ" b="1" dirty="0" smtClean="0">
                <a:solidFill>
                  <a:srgbClr val="002060"/>
                </a:solidFill>
              </a:rPr>
              <a:t>přehled o svých vzdělávacích výsledcích </a:t>
            </a:r>
            <a:r>
              <a:rPr lang="cs-CZ" dirty="0" smtClean="0">
                <a:solidFill>
                  <a:srgbClr val="002060"/>
                </a:solidFill>
              </a:rPr>
              <a:t/>
            </a:r>
            <a:br>
              <a:rPr lang="cs-CZ" dirty="0" smtClean="0">
                <a:solidFill>
                  <a:srgbClr val="002060"/>
                </a:solidFill>
              </a:rPr>
            </a:br>
            <a:r>
              <a:rPr lang="cs-CZ" dirty="0" smtClean="0">
                <a:solidFill>
                  <a:srgbClr val="002060"/>
                </a:solidFill>
              </a:rPr>
              <a:t/>
            </a:r>
            <a:br>
              <a:rPr lang="cs-CZ" dirty="0" smtClean="0">
                <a:solidFill>
                  <a:srgbClr val="002060"/>
                </a:solidFill>
              </a:rPr>
            </a:br>
            <a:r>
              <a:rPr lang="cs-CZ" sz="2400" dirty="0" smtClean="0">
                <a:solidFill>
                  <a:srgbClr val="002060"/>
                </a:solidFill>
              </a:rPr>
              <a:t/>
            </a:r>
            <a:br>
              <a:rPr lang="cs-CZ" sz="2400" dirty="0" smtClean="0">
                <a:solidFill>
                  <a:srgbClr val="002060"/>
                </a:solidFill>
              </a:rPr>
            </a:br>
            <a:r>
              <a:rPr lang="cs-CZ" sz="2400" dirty="0" smtClean="0">
                <a:solidFill>
                  <a:srgbClr val="002060"/>
                </a:solidFill>
              </a:rPr>
              <a:t/>
            </a:r>
            <a:br>
              <a:rPr lang="cs-CZ" sz="2400" dirty="0" smtClean="0">
                <a:solidFill>
                  <a:srgbClr val="002060"/>
                </a:solidFill>
              </a:rPr>
            </a:br>
            <a:endParaRPr lang="cs-CZ" sz="24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>
            <a:gsLst>
              <a:gs pos="16000">
                <a:schemeClr val="accent2">
                  <a:lumMod val="20000"/>
                  <a:lumOff val="8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s-CZ" sz="3600" dirty="0" smtClean="0">
                <a:solidFill>
                  <a:srgbClr val="002060"/>
                </a:solidFill>
              </a:rPr>
              <a:t>Důvody pro zavedení evaluačních nástrojů v </a:t>
            </a:r>
            <a:r>
              <a:rPr lang="cs-CZ" sz="3600" dirty="0" smtClean="0">
                <a:solidFill>
                  <a:srgbClr val="002060"/>
                </a:solidFill>
              </a:rPr>
              <a:t>5. </a:t>
            </a:r>
            <a:r>
              <a:rPr lang="cs-CZ" sz="3600" dirty="0" smtClean="0">
                <a:solidFill>
                  <a:srgbClr val="002060"/>
                </a:solidFill>
              </a:rPr>
              <a:t>a </a:t>
            </a:r>
            <a:r>
              <a:rPr lang="cs-CZ" sz="3600" dirty="0" smtClean="0">
                <a:solidFill>
                  <a:srgbClr val="002060"/>
                </a:solidFill>
              </a:rPr>
              <a:t>9. </a:t>
            </a:r>
            <a:r>
              <a:rPr lang="cs-CZ" sz="3600" dirty="0" smtClean="0">
                <a:solidFill>
                  <a:srgbClr val="002060"/>
                </a:solidFill>
              </a:rPr>
              <a:t>ročnících ZŠ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186766" cy="4525963"/>
          </a:xfrm>
          <a:gradFill>
            <a:gsLst>
              <a:gs pos="16000">
                <a:schemeClr val="accent2">
                  <a:lumMod val="20000"/>
                  <a:lumOff val="8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cs-CZ" sz="4400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eaLnBrk="1" hangingPunct="1">
              <a:spcBef>
                <a:spcPct val="0"/>
              </a:spcBef>
            </a:pPr>
            <a:endParaRPr lang="cs-CZ" sz="2400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eaLnBrk="1" hangingPunct="1">
              <a:spcBef>
                <a:spcPct val="0"/>
              </a:spcBef>
            </a:pPr>
            <a:r>
              <a:rPr lang="cs-CZ" sz="2400" b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decentralizace</a:t>
            </a:r>
            <a:r>
              <a:rPr lang="cs-CZ" sz="24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vzdělávacího systému – větší odpovědnost škol - posílení zpětné vazby evaluačními procesy</a:t>
            </a:r>
          </a:p>
          <a:p>
            <a:pPr eaLnBrk="1" hangingPunct="1">
              <a:spcBef>
                <a:spcPct val="0"/>
              </a:spcBef>
            </a:pPr>
            <a:endParaRPr lang="cs-CZ" sz="2400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1" hangingPunct="1">
              <a:spcBef>
                <a:spcPct val="0"/>
              </a:spcBef>
            </a:pPr>
            <a:r>
              <a:rPr lang="cs-CZ" sz="2400" b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zásadní změny v pojetí pedagogických procesů </a:t>
            </a:r>
            <a:r>
              <a:rPr lang="cs-CZ" sz="24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-      od plnění předem stanovených norem všemi stejně -  k vytváření prostoru a podmínek pro kreativitu škol v naplňování rámcových kritérií vlastním </a:t>
            </a:r>
            <a:r>
              <a:rPr lang="cs-CZ" sz="24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způsobem - </a:t>
            </a:r>
            <a:r>
              <a:rPr lang="cs-CZ" sz="24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však s sebou přinášejí rizika v podobě možného snížení kvality vzdělávání, pokud nejsou vytvořeny odpovídající mechanismy, které by tomu zabránily </a:t>
            </a:r>
          </a:p>
          <a:p>
            <a:pPr algn="ctr" eaLnBrk="1" hangingPunct="1">
              <a:spcBef>
                <a:spcPct val="0"/>
              </a:spcBef>
            </a:pPr>
            <a:endParaRPr lang="cs-CZ" sz="4400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algn="ctr" eaLnBrk="1" hangingPunct="1">
              <a:spcBef>
                <a:spcPct val="0"/>
              </a:spcBef>
            </a:pPr>
            <a:endParaRPr lang="cs-CZ" sz="4400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290762"/>
          </a:xfrm>
          <a:gradFill>
            <a:gsLst>
              <a:gs pos="16000">
                <a:schemeClr val="accent2">
                  <a:lumMod val="20000"/>
                  <a:lumOff val="8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</a:gradFill>
        </p:spPr>
        <p:txBody>
          <a:bodyPr/>
          <a:lstStyle/>
          <a:p>
            <a:pPr eaLnBrk="1" hangingPunct="1"/>
            <a:r>
              <a:rPr lang="cs-CZ" dirty="0" smtClean="0">
                <a:solidFill>
                  <a:schemeClr val="accent2"/>
                </a:solidFill>
              </a:rPr>
              <a:t> „Státní“ evaluace v základním  vzdělávání v Česku ?  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8229600" cy="4248150"/>
          </a:xfrm>
        </p:spPr>
        <p:txBody>
          <a:bodyPr/>
          <a:lstStyle/>
          <a:p>
            <a:pPr eaLnBrk="1" hangingPunct="1"/>
            <a:endParaRPr lang="cs-CZ" smtClean="0">
              <a:solidFill>
                <a:schemeClr val="accent2"/>
              </a:solidFill>
            </a:endParaRPr>
          </a:p>
          <a:p>
            <a:pPr lvl="2" eaLnBrk="1" hangingPunct="1">
              <a:buFontTx/>
              <a:buNone/>
            </a:pPr>
            <a:r>
              <a:rPr lang="cs-CZ" sz="7200" smtClean="0">
                <a:solidFill>
                  <a:schemeClr val="accent2"/>
                </a:solidFill>
              </a:rPr>
              <a:t>				</a:t>
            </a:r>
          </a:p>
        </p:txBody>
      </p:sp>
      <p:pic>
        <p:nvPicPr>
          <p:cNvPr id="4100" name="Picture 5" descr="Sp%C3%ADc%C3%AD%2520chlapec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313" y="3213100"/>
            <a:ext cx="3384550" cy="240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\\S-EACEAF\EACEA.P9\Eurydice_Studies_Databases\010_Studies_Publications\007_Testing_Pupils\graph\figure_2_3m.bmp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1162050" y="1906588"/>
            <a:ext cx="3736975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39718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cs-CZ" sz="2400" b="1" dirty="0" smtClean="0"/>
              <a:t>Jak to vypadá v Evropě ? </a:t>
            </a:r>
            <a:endParaRPr lang="en-GB" sz="2400" b="1" dirty="0" smtClean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52388" y="928688"/>
            <a:ext cx="9024937" cy="646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Rozsah předmětů testovaných v celostátních testech</a:t>
            </a:r>
            <a:r>
              <a:rPr lang="en-GB" b="1" dirty="0">
                <a:solidFill>
                  <a:schemeClr val="accent2"/>
                </a:solidFill>
              </a:rPr>
              <a:t>, </a:t>
            </a:r>
            <a:br>
              <a:rPr lang="en-GB" b="1" dirty="0">
                <a:solidFill>
                  <a:schemeClr val="accent2"/>
                </a:solidFill>
              </a:rPr>
            </a:br>
            <a:r>
              <a:rPr lang="cs-CZ" b="1" dirty="0">
                <a:solidFill>
                  <a:schemeClr val="accent2"/>
                </a:solidFill>
              </a:rPr>
              <a:t>úroveň </a:t>
            </a:r>
            <a:r>
              <a:rPr lang="en-GB" b="1" dirty="0">
                <a:solidFill>
                  <a:schemeClr val="accent2"/>
                </a:solidFill>
              </a:rPr>
              <a:t>ISCED 1 a 2, 2008/09 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575050" y="2393950"/>
            <a:ext cx="2111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3575050" y="2393950"/>
            <a:ext cx="2111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3575050" y="2393950"/>
            <a:ext cx="2111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128" name="Group 8"/>
          <p:cNvGraphicFramePr>
            <a:graphicFrameLocks noGrp="1"/>
          </p:cNvGraphicFramePr>
          <p:nvPr/>
        </p:nvGraphicFramePr>
        <p:xfrm>
          <a:off x="4438650" y="2205038"/>
          <a:ext cx="4387850" cy="3600451"/>
        </p:xfrm>
        <a:graphic>
          <a:graphicData uri="http://schemas.openxmlformats.org/drawingml/2006/table">
            <a:tbl>
              <a:tblPr/>
              <a:tblGrid>
                <a:gridCol w="865188"/>
                <a:gridCol w="3522662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Dva hlavní předměty či jeden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</a:t>
                      </a: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jazyk výuky a matematika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16000">
                          <a:schemeClr val="accent2">
                            <a:lumMod val="20000"/>
                            <a:lumOff val="80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100000" t="100000"/>
                      </a:path>
                    </a:gradFill>
                  </a:tcPr>
                </a:tc>
              </a:tr>
              <a:tr h="1068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</a:t>
                      </a: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ři předměty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</a:t>
                      </a: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dva hlavní předměty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+ </a:t>
                      </a: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cizí jazyk nebo přírodní vědy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16000">
                          <a:schemeClr val="accent2">
                            <a:lumMod val="20000"/>
                            <a:lumOff val="80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100000" t="100000"/>
                      </a:path>
                    </a:gradFill>
                  </a:tcPr>
                </a:tc>
              </a:tr>
              <a:tr h="819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Více než tři předměty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16000">
                          <a:schemeClr val="accent2">
                            <a:lumMod val="20000"/>
                            <a:lumOff val="80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100000" t="100000"/>
                      </a:path>
                    </a:gradFill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Celostátní testy se nepoužívají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16000">
                          <a:schemeClr val="accent2">
                            <a:lumMod val="20000"/>
                            <a:lumOff val="80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100000" t="100000"/>
                      </a:path>
                    </a:gradFill>
                  </a:tcPr>
                </a:tc>
              </a:tr>
            </a:tbl>
          </a:graphicData>
        </a:graphic>
      </p:graphicFrame>
      <p:pic>
        <p:nvPicPr>
          <p:cNvPr id="5137" name="Picture 29" descr="G:\EURYDICE\04.03.01.555 Studies Publicat. Reports Databases\010 Studies -Publications\004 Equity Measures in Pre-premary\graph\leg\leg_484_18.bmp "/>
          <p:cNvPicPr>
            <a:picLocks noChangeAspect="1" noChangeArrowheads="1"/>
          </p:cNvPicPr>
          <p:nvPr/>
        </p:nvPicPr>
        <p:blipFill>
          <a:blip r:embed="rId5" r:link="rId6" cstate="print"/>
          <a:srcRect/>
          <a:stretch>
            <a:fillRect/>
          </a:stretch>
        </p:blipFill>
        <p:spPr bwMode="auto">
          <a:xfrm>
            <a:off x="4981575" y="2708275"/>
            <a:ext cx="187325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8" name="Picture 30" descr="G:\EURYDICE\04.03.01.555 Studies Publicat. Reports Databases\010 Studies -Publications\004 Equity Measures in Pre-premary\graph\leg\leg_484_45.bmp "/>
          <p:cNvPicPr>
            <a:picLocks noChangeAspect="1" noChangeArrowheads="1"/>
          </p:cNvPicPr>
          <p:nvPr/>
        </p:nvPicPr>
        <p:blipFill>
          <a:blip r:embed="rId7" r:link="rId8" cstate="print"/>
          <a:srcRect/>
          <a:stretch>
            <a:fillRect/>
          </a:stretch>
        </p:blipFill>
        <p:spPr bwMode="auto">
          <a:xfrm>
            <a:off x="4981575" y="3716338"/>
            <a:ext cx="187325" cy="20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9" name="Picture 31" descr="G:\EURYDICE\04.03.01.555 Studies Publicat. Reports Databases\010 Studies -Publications\004 Equity Measures in Pre-premary\graph\leg\leg_484_100.bmp "/>
          <p:cNvPicPr>
            <a:picLocks noChangeAspect="1" noChangeArrowheads="1"/>
          </p:cNvPicPr>
          <p:nvPr/>
        </p:nvPicPr>
        <p:blipFill>
          <a:blip r:embed="rId9" r:link="rId10" cstate="print"/>
          <a:srcRect/>
          <a:stretch>
            <a:fillRect/>
          </a:stretch>
        </p:blipFill>
        <p:spPr bwMode="auto">
          <a:xfrm>
            <a:off x="4981575" y="4652963"/>
            <a:ext cx="187325" cy="20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0" name="Picture 32" descr="\\S-EACEAF\EACEA.P9\Eurydice_Studies_Databases\010_Studies_Publications\007_Testing_Pupils\graph\leg\leg_654_NA.bmp"/>
          <p:cNvPicPr>
            <a:picLocks noChangeAspect="1" noChangeArrowheads="1"/>
          </p:cNvPicPr>
          <p:nvPr/>
        </p:nvPicPr>
        <p:blipFill>
          <a:blip r:embed="rId11" r:link="rId12" cstate="print"/>
          <a:srcRect/>
          <a:stretch>
            <a:fillRect/>
          </a:stretch>
        </p:blipFill>
        <p:spPr bwMode="auto">
          <a:xfrm>
            <a:off x="4981575" y="5373688"/>
            <a:ext cx="187325" cy="20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42910" y="571480"/>
            <a:ext cx="3714776" cy="286232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alpha val="38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Efektivita </a:t>
            </a:r>
            <a:endParaRPr lang="cs-CZ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vzdělávacího </a:t>
            </a:r>
          </a:p>
          <a:p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systému 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(výsledky </a:t>
            </a:r>
          </a:p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kurikulární</a:t>
            </a:r>
          </a:p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reformy)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642910" y="4000504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786314" y="571480"/>
            <a:ext cx="3929090" cy="286232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alpha val="48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 wrap="square" rtlCol="0">
            <a:spAutoFit/>
          </a:bodyPr>
          <a:lstStyle/>
          <a:p>
            <a:pPr algn="r"/>
            <a:r>
              <a:rPr lang="cs-CZ" b="1" dirty="0" smtClean="0"/>
              <a:t>Přidaná </a:t>
            </a:r>
            <a:endParaRPr lang="cs-CZ" b="1" dirty="0" smtClean="0"/>
          </a:p>
          <a:p>
            <a:pPr algn="r"/>
            <a:r>
              <a:rPr lang="cs-CZ" b="1" dirty="0" smtClean="0"/>
              <a:t>hodnota </a:t>
            </a:r>
            <a:endParaRPr lang="cs-CZ" b="1" dirty="0" smtClean="0"/>
          </a:p>
          <a:p>
            <a:pPr algn="r"/>
            <a:r>
              <a:rPr lang="cs-CZ" b="1" dirty="0" smtClean="0"/>
              <a:t>školou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4786314" y="3714752"/>
            <a:ext cx="3929090" cy="2917124"/>
          </a:xfrm>
          <a:prstGeom prst="rect">
            <a:avLst/>
          </a:prstGeom>
          <a:gradFill flip="none" rotWithShape="1">
            <a:gsLst>
              <a:gs pos="26000">
                <a:schemeClr val="accent2">
                  <a:lumMod val="20000"/>
                  <a:lumOff val="80000"/>
                  <a:alpha val="49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pPr algn="r"/>
            <a:endParaRPr lang="cs-CZ" dirty="0" smtClean="0"/>
          </a:p>
          <a:p>
            <a:pPr algn="r"/>
            <a:endParaRPr lang="cs-CZ" dirty="0"/>
          </a:p>
          <a:p>
            <a:pPr algn="r"/>
            <a:endParaRPr lang="cs-CZ" dirty="0" smtClean="0"/>
          </a:p>
          <a:p>
            <a:pPr algn="r"/>
            <a:endParaRPr lang="cs-CZ" dirty="0" smtClean="0"/>
          </a:p>
          <a:p>
            <a:pPr algn="r"/>
            <a:endParaRPr lang="cs-CZ" dirty="0"/>
          </a:p>
          <a:p>
            <a:pPr algn="r"/>
            <a:r>
              <a:rPr lang="cs-CZ" b="1" dirty="0" smtClean="0"/>
              <a:t> </a:t>
            </a:r>
            <a:endParaRPr lang="cs-CZ" b="1" dirty="0"/>
          </a:p>
          <a:p>
            <a:pPr algn="r"/>
            <a:r>
              <a:rPr lang="cs-CZ" b="1" dirty="0" smtClean="0"/>
              <a:t>V</a:t>
            </a:r>
            <a:r>
              <a:rPr lang="cs-CZ" b="1" dirty="0" smtClean="0"/>
              <a:t>ýkonnost </a:t>
            </a:r>
            <a:endParaRPr lang="cs-CZ" b="1" dirty="0" smtClean="0"/>
          </a:p>
          <a:p>
            <a:pPr algn="r"/>
            <a:r>
              <a:rPr lang="cs-CZ" b="1" dirty="0" smtClean="0"/>
              <a:t>žáka</a:t>
            </a:r>
          </a:p>
          <a:p>
            <a:pPr algn="r"/>
            <a:r>
              <a:rPr lang="cs-CZ" b="1" dirty="0" smtClean="0"/>
              <a:t> pro další </a:t>
            </a:r>
          </a:p>
          <a:p>
            <a:pPr algn="r"/>
            <a:r>
              <a:rPr lang="cs-CZ" b="1" dirty="0" smtClean="0"/>
              <a:t>vzdělávací příležitosti </a:t>
            </a:r>
            <a:endParaRPr lang="cs-CZ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642910" y="3714752"/>
            <a:ext cx="3714776" cy="293376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alpha val="37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 rtlCol="0">
            <a:sp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r>
              <a:rPr lang="cs-CZ" b="1" dirty="0" smtClean="0"/>
              <a:t>Diagnostické</a:t>
            </a:r>
          </a:p>
          <a:p>
            <a:r>
              <a:rPr lang="cs-CZ" b="1" dirty="0" smtClean="0"/>
              <a:t>hodnocení</a:t>
            </a:r>
          </a:p>
          <a:p>
            <a:r>
              <a:rPr lang="cs-CZ" b="1" dirty="0" smtClean="0"/>
              <a:t>žáků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3643306" y="2143116"/>
            <a:ext cx="1857388" cy="2893100"/>
          </a:xfrm>
          <a:prstGeom prst="rect">
            <a:avLst/>
          </a:prstGeom>
          <a:gradFill flip="none" rotWithShape="1">
            <a:gsLst>
              <a:gs pos="1300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sz="8000" dirty="0"/>
              <a:t> </a:t>
            </a:r>
            <a:r>
              <a:rPr lang="cs-CZ" sz="8000" dirty="0" smtClean="0"/>
              <a:t> ?</a:t>
            </a:r>
          </a:p>
          <a:p>
            <a:endParaRPr lang="cs-CZ" sz="1600" dirty="0"/>
          </a:p>
          <a:p>
            <a:endParaRPr lang="cs-CZ" sz="1600" dirty="0" smtClean="0"/>
          </a:p>
          <a:p>
            <a:endParaRPr lang="cs-CZ" sz="16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1857356" y="0"/>
            <a:ext cx="5929354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 smtClean="0">
                <a:solidFill>
                  <a:schemeClr val="accent1">
                    <a:lumMod val="25000"/>
                  </a:schemeClr>
                </a:solidFill>
              </a:rPr>
              <a:t>Co chceme hodnotit ?   </a:t>
            </a:r>
            <a:endParaRPr lang="cs-CZ" sz="2000" b="1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801104" cy="1000132"/>
          </a:xfrm>
          <a:gradFill>
            <a:gsLst>
              <a:gs pos="0">
                <a:srgbClr val="660066">
                  <a:alpha val="18000"/>
                </a:srgb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</a:gradFill>
        </p:spPr>
        <p:txBody>
          <a:bodyPr/>
          <a:lstStyle/>
          <a:p>
            <a:pPr algn="l"/>
            <a:r>
              <a:rPr lang="cs-CZ" sz="3200" dirty="0" smtClean="0">
                <a:solidFill>
                  <a:srgbClr val="002060"/>
                </a:solidFill>
              </a:rPr>
              <a:t>Hlavní </a:t>
            </a:r>
            <a:r>
              <a:rPr lang="cs-CZ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téma</a:t>
            </a:r>
            <a:r>
              <a:rPr lang="cs-CZ" sz="3200" dirty="0" smtClean="0">
                <a:solidFill>
                  <a:srgbClr val="002060"/>
                </a:solidFill>
              </a:rPr>
              <a:t> Dlouhodobého záměru 2011 – </a:t>
            </a:r>
            <a:r>
              <a:rPr lang="cs-CZ" sz="3200" b="1" dirty="0" smtClean="0">
                <a:solidFill>
                  <a:srgbClr val="002060"/>
                </a:solidFill>
              </a:rPr>
              <a:t>kvalita vzdělávání  </a:t>
            </a:r>
            <a:endParaRPr lang="cs-CZ" sz="3200" b="1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14282" y="1357298"/>
            <a:ext cx="8786874" cy="1071570"/>
          </a:xfrm>
          <a:gradFill flip="none" rotWithShape="1">
            <a:gsLst>
              <a:gs pos="50000">
                <a:srgbClr val="9933FF">
                  <a:alpha val="17000"/>
                </a:srgb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txBody>
          <a:bodyPr/>
          <a:lstStyle/>
          <a:p>
            <a:pPr marL="0" indent="0">
              <a:buNone/>
            </a:pPr>
            <a:r>
              <a:rPr lang="cs-CZ" sz="2000" b="1" i="1" dirty="0" smtClean="0"/>
              <a:t>Zavést </a:t>
            </a:r>
            <a:r>
              <a:rPr lang="cs-CZ" sz="2000" b="1" i="1" dirty="0" smtClean="0"/>
              <a:t>standardizované hodnocení žáků a škol na úrovni 5. a 9. ročníků ZŠ (včetně odpovídajících ročníků 6 a 8letých gymnázií) a další doprovodné nástroje pro zlepšení kvality základního </a:t>
            </a:r>
            <a:r>
              <a:rPr lang="cs-CZ" sz="2000" b="1" i="1" dirty="0" smtClean="0"/>
              <a:t>vzdělávání  </a:t>
            </a:r>
            <a:endParaRPr lang="cs-CZ" sz="2000" dirty="0" smtClean="0"/>
          </a:p>
          <a:p>
            <a:pPr lvl="1"/>
            <a:endParaRPr lang="cs-CZ" sz="9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214282" y="2571744"/>
            <a:ext cx="8786874" cy="4000528"/>
          </a:xfrm>
          <a:gradFill flip="none" rotWithShape="1">
            <a:gsLst>
              <a:gs pos="0">
                <a:srgbClr val="9933FF">
                  <a:alpha val="10000"/>
                </a:srgb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sz="2000" dirty="0" smtClean="0"/>
              <a:t>V souladu s RVP ZV upravit očekávané výstupy tak, aby plnily úlohu evaluačního </a:t>
            </a:r>
            <a:r>
              <a:rPr lang="cs-CZ" sz="2000" dirty="0" smtClean="0"/>
              <a:t>standardu </a:t>
            </a:r>
            <a:endParaRPr lang="cs-CZ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cs-CZ" sz="2000" dirty="0" smtClean="0"/>
              <a:t>Připravit podpůrné nástroje pro přípravu testování a podporu škol k testování -zejména školením učitelů a školního </a:t>
            </a:r>
            <a:r>
              <a:rPr lang="cs-CZ" sz="2000" dirty="0" smtClean="0"/>
              <a:t>managementu</a:t>
            </a:r>
            <a:endParaRPr lang="cs-CZ" sz="2000" dirty="0" smtClean="0"/>
          </a:p>
          <a:p>
            <a:pPr marL="447675" indent="-447675">
              <a:buFont typeface="+mj-lt"/>
              <a:buAutoNum type="arabicPeriod"/>
            </a:pPr>
            <a:r>
              <a:rPr lang="cs-CZ" sz="2000" dirty="0" smtClean="0"/>
              <a:t>Plošné hodnocení výsledků vzdělávání pro </a:t>
            </a:r>
          </a:p>
          <a:p>
            <a:pPr marL="1619250" lvl="2" indent="-276225">
              <a:spcBef>
                <a:spcPts val="0"/>
              </a:spcBef>
              <a:buFont typeface="Arial" pitchFamily="34" charset="0"/>
              <a:buChar char="‒"/>
            </a:pPr>
            <a:r>
              <a:rPr lang="cs-CZ" sz="1800" dirty="0" smtClean="0"/>
              <a:t>vlastní hodnocení školy,</a:t>
            </a:r>
          </a:p>
          <a:p>
            <a:pPr lvl="3">
              <a:spcBef>
                <a:spcPts val="0"/>
              </a:spcBef>
            </a:pPr>
            <a:r>
              <a:rPr lang="cs-CZ" dirty="0" smtClean="0"/>
              <a:t>orientaci </a:t>
            </a:r>
            <a:r>
              <a:rPr lang="cs-CZ" dirty="0" smtClean="0"/>
              <a:t>žáka o svých výsledcích</a:t>
            </a:r>
            <a:endParaRPr lang="cs-CZ" dirty="0" smtClean="0"/>
          </a:p>
          <a:p>
            <a:pPr lvl="3">
              <a:spcBef>
                <a:spcPts val="0"/>
              </a:spcBef>
            </a:pPr>
            <a:r>
              <a:rPr lang="cs-CZ" dirty="0" smtClean="0"/>
              <a:t>zjišťování přidané hodnoty školy,</a:t>
            </a:r>
          </a:p>
          <a:p>
            <a:pPr marL="447675" indent="-447675">
              <a:buFont typeface="+mj-lt"/>
              <a:buAutoNum type="arabicPeriod"/>
            </a:pPr>
            <a:r>
              <a:rPr lang="cs-CZ" sz="2000" dirty="0" smtClean="0"/>
              <a:t>Výběrová šetření pro účely </a:t>
            </a:r>
            <a:r>
              <a:rPr lang="cs-CZ" sz="2000" dirty="0" smtClean="0"/>
              <a:t>zhodnocení efektivity vzdělávacího systému a průběhu kurikulární </a:t>
            </a:r>
            <a:r>
              <a:rPr lang="cs-CZ" sz="2000" dirty="0" smtClean="0"/>
              <a:t>reformy</a:t>
            </a:r>
          </a:p>
          <a:p>
            <a:pPr marL="447675" indent="-447675">
              <a:buFont typeface="+mj-lt"/>
              <a:buAutoNum type="arabicPeriod"/>
            </a:pPr>
            <a:r>
              <a:rPr lang="cs-CZ" sz="2000" dirty="0" smtClean="0"/>
              <a:t>Průběžné </a:t>
            </a:r>
            <a:r>
              <a:rPr lang="cs-CZ" sz="2000" dirty="0" smtClean="0"/>
              <a:t>hodnocení žáků pro diagnostické i formativní účely</a:t>
            </a:r>
            <a:endParaRPr lang="cs-CZ" sz="2000" dirty="0"/>
          </a:p>
        </p:txBody>
      </p:sp>
      <p:sp>
        <p:nvSpPr>
          <p:cNvPr id="6" name="Zahnutá šipka doleva 5"/>
          <p:cNvSpPr/>
          <p:nvPr/>
        </p:nvSpPr>
        <p:spPr>
          <a:xfrm>
            <a:off x="7929586" y="1643050"/>
            <a:ext cx="1071570" cy="3429024"/>
          </a:xfrm>
          <a:prstGeom prst="curvedLeftArrow">
            <a:avLst/>
          </a:prstGeom>
          <a:solidFill>
            <a:srgbClr val="9933FF">
              <a:alpha val="45000"/>
            </a:srgbClr>
          </a:solidFill>
          <a:ln w="15875"/>
          <a:effectLst>
            <a:innerShdw blurRad="63500" dist="50800" dir="16200000">
              <a:srgbClr val="FF0000">
                <a:alpha val="43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gradFill flip="none" rotWithShape="1">
            <a:gsLst>
              <a:gs pos="0">
                <a:srgbClr val="7030A0">
                  <a:alpha val="25000"/>
                </a:srgb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 wrap="square" rtlCol="0">
            <a:spAutoFit/>
          </a:bodyPr>
          <a:lstStyle/>
          <a:p>
            <a:r>
              <a:rPr lang="cs-CZ" kern="1200" dirty="0" smtClean="0">
                <a:solidFill>
                  <a:srgbClr val="002060"/>
                </a:solidFill>
                <a:latin typeface="Arial" charset="0"/>
                <a:ea typeface="+mn-ea"/>
                <a:cs typeface="+mn-cs"/>
              </a:rPr>
              <a:t>A </a:t>
            </a:r>
            <a:r>
              <a:rPr lang="cs-CZ" kern="1200" dirty="0" smtClean="0">
                <a:solidFill>
                  <a:srgbClr val="002060"/>
                </a:solidFill>
                <a:latin typeface="Arial" charset="0"/>
                <a:ea typeface="+mn-ea"/>
                <a:cs typeface="+mn-cs"/>
              </a:rPr>
              <a:t>jak to celé má fungovat </a:t>
            </a:r>
            <a:r>
              <a:rPr lang="cs-CZ" kern="1200" dirty="0" smtClean="0">
                <a:solidFill>
                  <a:srgbClr val="002060"/>
                </a:solidFill>
                <a:latin typeface="Arial" charset="0"/>
                <a:ea typeface="+mn-ea"/>
                <a:cs typeface="+mn-cs"/>
              </a:rPr>
              <a:t>? </a:t>
            </a:r>
            <a:endParaRPr lang="cs-CZ" kern="1200" dirty="0" smtClean="0">
              <a:solidFill>
                <a:srgbClr val="00206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85926"/>
            <a:ext cx="6615130" cy="4340237"/>
          </a:xfrm>
          <a:gradFill flip="none" rotWithShape="1">
            <a:gsLst>
              <a:gs pos="6000">
                <a:schemeClr val="accent2">
                  <a:lumMod val="40000"/>
                  <a:lumOff val="60000"/>
                  <a:alpha val="31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accent5">
                <a:lumMod val="25000"/>
              </a:schemeClr>
            </a:solidFill>
          </a:ln>
        </p:spPr>
        <p:txBody>
          <a:bodyPr/>
          <a:lstStyle/>
          <a:p>
            <a:r>
              <a:rPr lang="cs-CZ" sz="3000" kern="1200" dirty="0" smtClean="0">
                <a:solidFill>
                  <a:srgbClr val="002060"/>
                </a:solidFill>
                <a:latin typeface="Arial" charset="0"/>
              </a:rPr>
              <a:t>K </a:t>
            </a:r>
            <a:r>
              <a:rPr lang="cs-CZ" sz="3000" kern="1200" dirty="0" smtClean="0">
                <a:solidFill>
                  <a:srgbClr val="002060"/>
                </a:solidFill>
                <a:latin typeface="Arial" charset="0"/>
              </a:rPr>
              <a:t>jakému účelu bude testování užito</a:t>
            </a:r>
          </a:p>
          <a:p>
            <a:r>
              <a:rPr lang="cs-CZ" sz="3000" kern="1200" dirty="0" smtClean="0">
                <a:solidFill>
                  <a:srgbClr val="002060"/>
                </a:solidFill>
                <a:latin typeface="Arial" charset="0"/>
              </a:rPr>
              <a:t>Co </a:t>
            </a:r>
            <a:r>
              <a:rPr lang="cs-CZ" sz="3000" kern="1200" dirty="0" smtClean="0">
                <a:solidFill>
                  <a:srgbClr val="002060"/>
                </a:solidFill>
                <a:latin typeface="Arial" charset="0"/>
              </a:rPr>
              <a:t>budeme s výsledky dělat </a:t>
            </a:r>
            <a:endParaRPr lang="cs-CZ" sz="3000" kern="1200" dirty="0" smtClean="0">
              <a:solidFill>
                <a:srgbClr val="002060"/>
              </a:solidFill>
              <a:latin typeface="Arial" charset="0"/>
            </a:endParaRPr>
          </a:p>
          <a:p>
            <a:r>
              <a:rPr lang="cs-CZ" sz="3000" kern="1200" dirty="0" smtClean="0">
                <a:solidFill>
                  <a:srgbClr val="002060"/>
                </a:solidFill>
                <a:latin typeface="Arial" charset="0"/>
              </a:rPr>
              <a:t>Kdo bude mít k výsledkům přístup</a:t>
            </a:r>
            <a:endParaRPr lang="cs-CZ" sz="3000" kern="1200" dirty="0" smtClean="0">
              <a:solidFill>
                <a:srgbClr val="002060"/>
              </a:solidFill>
              <a:latin typeface="Arial" charset="0"/>
            </a:endParaRPr>
          </a:p>
          <a:p>
            <a:r>
              <a:rPr lang="cs-CZ" sz="3000" kern="1200" dirty="0" smtClean="0">
                <a:solidFill>
                  <a:srgbClr val="002060"/>
                </a:solidFill>
                <a:latin typeface="Arial" charset="0"/>
              </a:rPr>
              <a:t>Jak podpoříme učitele v procesu </a:t>
            </a:r>
            <a:r>
              <a:rPr lang="cs-CZ" sz="3000" kern="1200" dirty="0" smtClean="0">
                <a:solidFill>
                  <a:srgbClr val="002060"/>
                </a:solidFill>
                <a:latin typeface="Arial" charset="0"/>
              </a:rPr>
              <a:t>testování</a:t>
            </a:r>
          </a:p>
          <a:p>
            <a:r>
              <a:rPr lang="cs-CZ" sz="3000" kern="1200" dirty="0" smtClean="0">
                <a:solidFill>
                  <a:srgbClr val="002060"/>
                </a:solidFill>
                <a:latin typeface="Arial" charset="0"/>
              </a:rPr>
              <a:t>Jaký dopad budou mít výsledky pro školy</a:t>
            </a:r>
            <a:r>
              <a:rPr lang="cs-CZ" sz="3000" kern="1200" dirty="0" smtClean="0">
                <a:solidFill>
                  <a:srgbClr val="002060"/>
                </a:solidFill>
                <a:latin typeface="Arial" charset="0"/>
              </a:rPr>
              <a:t> </a:t>
            </a:r>
            <a:endParaRPr lang="cs-CZ" sz="3000" kern="1200" dirty="0" smtClean="0">
              <a:solidFill>
                <a:srgbClr val="002060"/>
              </a:solidFill>
              <a:latin typeface="Arial" charset="0"/>
            </a:endParaRPr>
          </a:p>
          <a:p>
            <a:endParaRPr lang="cs-CZ" kern="1200" dirty="0" smtClean="0">
              <a:solidFill>
                <a:srgbClr val="002060"/>
              </a:solidFill>
              <a:latin typeface="Arial" charset="0"/>
            </a:endParaRPr>
          </a:p>
          <a:p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7072330" y="1785926"/>
            <a:ext cx="1857388" cy="43577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8000" dirty="0" smtClean="0"/>
              <a:t>?</a:t>
            </a:r>
            <a:endParaRPr lang="cs-CZ" sz="1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571504"/>
          </a:xfrm>
          <a:gradFill>
            <a:gsLst>
              <a:gs pos="6000">
                <a:schemeClr val="accent2">
                  <a:lumMod val="60000"/>
                  <a:lumOff val="40000"/>
                  <a:alpha val="19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</a:gradFill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002060"/>
                </a:solidFill>
              </a:rPr>
              <a:t>SP KVALITA I</a:t>
            </a:r>
            <a:endParaRPr lang="cs-CZ" sz="2800" dirty="0" smtClean="0">
              <a:solidFill>
                <a:srgbClr val="002060"/>
              </a:solidFill>
            </a:endParaRP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pPr algn="ctr">
              <a:spcBef>
                <a:spcPts val="1200"/>
              </a:spcBef>
              <a:buNone/>
            </a:pPr>
            <a:r>
              <a:rPr lang="cs-CZ" sz="2800" b="1" dirty="0" smtClean="0">
                <a:solidFill>
                  <a:srgbClr val="002060"/>
                </a:solidFill>
              </a:rPr>
              <a:t>Výsledky žáka – osvědčení pro žáky</a:t>
            </a:r>
          </a:p>
          <a:p>
            <a:pPr>
              <a:buNone/>
            </a:pPr>
            <a:endParaRPr lang="cs-CZ" sz="11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cs-CZ" sz="28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643050"/>
            <a:ext cx="6858048" cy="4821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500034" y="500042"/>
            <a:ext cx="8286808" cy="5572164"/>
          </a:xfrm>
          <a:solidFill>
            <a:schemeClr val="accent2">
              <a:lumMod val="20000"/>
              <a:lumOff val="80000"/>
              <a:alpha val="41000"/>
            </a:schemeClr>
          </a:solidFill>
        </p:spPr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sz="4000" dirty="0" smtClean="0"/>
              <a:t>Děkuji za pozornost </a:t>
            </a:r>
          </a:p>
          <a:p>
            <a:endParaRPr lang="cs-CZ" dirty="0" smtClean="0">
              <a:hlinkClick r:id="rId2"/>
            </a:endParaRPr>
          </a:p>
          <a:p>
            <a:endParaRPr lang="cs-CZ" dirty="0" smtClean="0">
              <a:solidFill>
                <a:srgbClr val="CC0000"/>
              </a:solidFill>
              <a:hlinkClick r:id="rId2"/>
            </a:endParaRPr>
          </a:p>
          <a:p>
            <a:r>
              <a:rPr lang="cs-CZ" dirty="0" smtClean="0">
                <a:solidFill>
                  <a:srgbClr val="CC0000"/>
                </a:solidFill>
                <a:hlinkClick r:id="rId2"/>
              </a:rPr>
              <a:t>jaromir.krejci@</a:t>
            </a:r>
            <a:r>
              <a:rPr lang="cs-CZ" dirty="0" err="1" smtClean="0">
                <a:solidFill>
                  <a:srgbClr val="CC0000"/>
                </a:solidFill>
                <a:hlinkClick r:id="rId2"/>
              </a:rPr>
              <a:t>msmt.cz</a:t>
            </a:r>
            <a:endParaRPr lang="cs-CZ" dirty="0" smtClean="0">
              <a:solidFill>
                <a:srgbClr val="CC0000"/>
              </a:solidFill>
            </a:endParaRP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3048</TotalTime>
  <Words>273</Words>
  <Application>Microsoft Office PowerPoint</Application>
  <PresentationFormat>Předvádění na obrazovce (4:3)</PresentationFormat>
  <Paragraphs>87</Paragraphs>
  <Slides>9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Výchozí návrh</vt:lpstr>
      <vt:lpstr>Každá (základní) škola má mít přehled o svých vzdělávacích výsledcích     </vt:lpstr>
      <vt:lpstr>Důvody pro zavedení evaluačních nástrojů v 5. a 9. ročnících ZŠ</vt:lpstr>
      <vt:lpstr> „Státní“ evaluace v základním  vzdělávání v Česku ?   </vt:lpstr>
      <vt:lpstr>Jak to vypadá v Evropě ? </vt:lpstr>
      <vt:lpstr>Snímek 5</vt:lpstr>
      <vt:lpstr>Hlavní téma Dlouhodobého záměru 2011 – kvalita vzdělávání  </vt:lpstr>
      <vt:lpstr>A jak to celé má fungovat ? </vt:lpstr>
      <vt:lpstr>SP KVALITA I</vt:lpstr>
      <vt:lpstr>Snímek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Evaluace vzdělávání v Česku</dc:title>
  <dc:creator>krejci</dc:creator>
  <cp:lastModifiedBy>Pavilion W1907v</cp:lastModifiedBy>
  <cp:revision>156</cp:revision>
  <dcterms:created xsi:type="dcterms:W3CDTF">2009-06-01T11:13:19Z</dcterms:created>
  <dcterms:modified xsi:type="dcterms:W3CDTF">2010-10-14T20:01:03Z</dcterms:modified>
</cp:coreProperties>
</file>