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6" r:id="rId2"/>
    <p:sldId id="269" r:id="rId3"/>
    <p:sldId id="258" r:id="rId4"/>
    <p:sldId id="265" r:id="rId5"/>
    <p:sldId id="266" r:id="rId6"/>
    <p:sldId id="268" r:id="rId7"/>
    <p:sldId id="264" r:id="rId8"/>
    <p:sldId id="273" r:id="rId9"/>
    <p:sldId id="262" r:id="rId10"/>
    <p:sldId id="270" r:id="rId11"/>
    <p:sldId id="261" r:id="rId12"/>
    <p:sldId id="267" r:id="rId13"/>
    <p:sldId id="272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7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47F1B3-84CD-48B9-B38F-4470F0DE88EC}" type="datetimeFigureOut">
              <a:rPr lang="cs-CZ" smtClean="0"/>
              <a:pPr/>
              <a:t>14.10.2010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AFEB91-BD72-4C15-8A19-1A56B31C9A9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B9028EC-C8FE-4FBD-9588-AF60079B180F}" type="slidenum">
              <a:rPr lang="cs-CZ" smtClean="0"/>
              <a:pPr>
                <a:defRPr/>
              </a:pPr>
              <a:t>7</a:t>
            </a:fld>
            <a:endParaRPr lang="cs-CZ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9858000-9EF0-413F-98DF-A3ED65AA81CC}" type="datetimeFigureOut">
              <a:rPr lang="cs-CZ" smtClean="0"/>
              <a:pPr/>
              <a:t>14.10.2010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BEF57E5-E59C-4A9F-9604-6DB12C43760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58000-9EF0-413F-98DF-A3ED65AA81CC}" type="datetimeFigureOut">
              <a:rPr lang="cs-CZ" smtClean="0"/>
              <a:pPr/>
              <a:t>14.10.2010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F57E5-E59C-4A9F-9604-6DB12C43760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58000-9EF0-413F-98DF-A3ED65AA81CC}" type="datetimeFigureOut">
              <a:rPr lang="cs-CZ" smtClean="0"/>
              <a:pPr/>
              <a:t>14.10.2010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F57E5-E59C-4A9F-9604-6DB12C43760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9858000-9EF0-413F-98DF-A3ED65AA81CC}" type="datetimeFigureOut">
              <a:rPr lang="cs-CZ" smtClean="0"/>
              <a:pPr/>
              <a:t>14.10.2010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BEF57E5-E59C-4A9F-9604-6DB12C43760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9858000-9EF0-413F-98DF-A3ED65AA81CC}" type="datetimeFigureOut">
              <a:rPr lang="cs-CZ" smtClean="0"/>
              <a:pPr/>
              <a:t>14.10.2010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BEF57E5-E59C-4A9F-9604-6DB12C43760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58000-9EF0-413F-98DF-A3ED65AA81CC}" type="datetimeFigureOut">
              <a:rPr lang="cs-CZ" smtClean="0"/>
              <a:pPr/>
              <a:t>14.10.2010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F57E5-E59C-4A9F-9604-6DB12C43760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58000-9EF0-413F-98DF-A3ED65AA81CC}" type="datetimeFigureOut">
              <a:rPr lang="cs-CZ" smtClean="0"/>
              <a:pPr/>
              <a:t>14.10.2010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F57E5-E59C-4A9F-9604-6DB12C43760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9858000-9EF0-413F-98DF-A3ED65AA81CC}" type="datetimeFigureOut">
              <a:rPr lang="cs-CZ" smtClean="0"/>
              <a:pPr/>
              <a:t>14.10.2010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BEF57E5-E59C-4A9F-9604-6DB12C43760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58000-9EF0-413F-98DF-A3ED65AA81CC}" type="datetimeFigureOut">
              <a:rPr lang="cs-CZ" smtClean="0"/>
              <a:pPr/>
              <a:t>14.10.2010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F57E5-E59C-4A9F-9604-6DB12C43760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9858000-9EF0-413F-98DF-A3ED65AA81CC}" type="datetimeFigureOut">
              <a:rPr lang="cs-CZ" smtClean="0"/>
              <a:pPr/>
              <a:t>14.10.2010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BEF57E5-E59C-4A9F-9604-6DB12C43760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9858000-9EF0-413F-98DF-A3ED65AA81CC}" type="datetimeFigureOut">
              <a:rPr lang="cs-CZ" smtClean="0"/>
              <a:pPr/>
              <a:t>14.10.2010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BEF57E5-E59C-4A9F-9604-6DB12C43760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9858000-9EF0-413F-98DF-A3ED65AA81CC}" type="datetimeFigureOut">
              <a:rPr lang="cs-CZ" smtClean="0"/>
              <a:pPr/>
              <a:t>14.10.2010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BEF57E5-E59C-4A9F-9604-6DB12C43760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Hodnocení výsledků vzdělávání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Martin </a:t>
            </a:r>
            <a:r>
              <a:rPr lang="cs-CZ" dirty="0" err="1" smtClean="0"/>
              <a:t>Malčík</a:t>
            </a:r>
            <a:endParaRPr lang="cs-CZ" dirty="0" smtClean="0"/>
          </a:p>
          <a:p>
            <a:r>
              <a:rPr lang="cs-CZ" dirty="0" smtClean="0"/>
              <a:t>Pedagogická fakulta Ostravské univerzity</a:t>
            </a:r>
            <a:endParaRPr lang="cs-CZ" dirty="0"/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1907704" y="404664"/>
          <a:ext cx="1676400" cy="1397000"/>
        </p:xfrm>
        <a:graphic>
          <a:graphicData uri="http://schemas.openxmlformats.org/presentationml/2006/ole">
            <p:oleObj spid="_x0000_s1026" r:id="rId3" imgW="4944165" imgH="4038095" progId="">
              <p:embed/>
            </p:oleObj>
          </a:graphicData>
        </a:graphic>
      </p:graphicFrame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27984" y="404664"/>
            <a:ext cx="1073150" cy="1382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44208" y="476672"/>
            <a:ext cx="1440770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Standardy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Soubor požadavků na vědomosti a dovednosti, jež by si měl žák na daném stupni osvojit.</a:t>
            </a:r>
          </a:p>
          <a:p>
            <a:pPr>
              <a:buNone/>
            </a:pPr>
            <a:r>
              <a:rPr lang="cs-CZ" dirty="0" smtClean="0"/>
              <a:t>Vlastnosti:</a:t>
            </a:r>
          </a:p>
          <a:p>
            <a:r>
              <a:rPr lang="cs-CZ" dirty="0" smtClean="0"/>
              <a:t>Motivační</a:t>
            </a:r>
          </a:p>
          <a:p>
            <a:r>
              <a:rPr lang="cs-CZ" dirty="0" smtClean="0"/>
              <a:t>Prognostická</a:t>
            </a:r>
          </a:p>
          <a:p>
            <a:r>
              <a:rPr lang="cs-CZ" dirty="0" smtClean="0"/>
              <a:t>Regulační</a:t>
            </a:r>
          </a:p>
          <a:p>
            <a:r>
              <a:rPr lang="cs-CZ" dirty="0" smtClean="0"/>
              <a:t>Informační</a:t>
            </a:r>
          </a:p>
          <a:p>
            <a:r>
              <a:rPr lang="cs-CZ" dirty="0" smtClean="0"/>
              <a:t>Kooperativní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Otevřené otázky - cíl testování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Cíl testování </a:t>
            </a:r>
          </a:p>
          <a:p>
            <a:pPr>
              <a:buNone/>
            </a:pPr>
            <a:r>
              <a:rPr lang="cs-CZ" dirty="0" smtClean="0"/>
              <a:t>	1. srovnání mezi školami, srovnání se standardem (kterým</a:t>
            </a:r>
            <a:r>
              <a:rPr lang="cs-CZ" dirty="0" smtClean="0"/>
              <a:t>?), postup do dalšího stupně</a:t>
            </a:r>
            <a:endParaRPr lang="cs-CZ" dirty="0" smtClean="0"/>
          </a:p>
          <a:p>
            <a:pPr lvl="1"/>
            <a:r>
              <a:rPr lang="cs-CZ" dirty="0" smtClean="0"/>
              <a:t>srovnávací testování, </a:t>
            </a:r>
          </a:p>
          <a:p>
            <a:pPr lvl="1"/>
            <a:r>
              <a:rPr lang="cs-CZ" dirty="0" err="1" smtClean="0"/>
              <a:t>sumativní</a:t>
            </a:r>
            <a:r>
              <a:rPr lang="cs-CZ" dirty="0" smtClean="0"/>
              <a:t> charakter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	2. zvýšení kvality vzdělávání na ZŠ</a:t>
            </a:r>
          </a:p>
          <a:p>
            <a:pPr lvl="1"/>
            <a:r>
              <a:rPr lang="cs-CZ" dirty="0" smtClean="0"/>
              <a:t>adaptivní testování</a:t>
            </a:r>
          </a:p>
          <a:p>
            <a:pPr>
              <a:buNone/>
            </a:pPr>
            <a:r>
              <a:rPr lang="cs-CZ" dirty="0" smtClean="0"/>
              <a:t>		přesnější diagnostika každého žáka</a:t>
            </a:r>
          </a:p>
          <a:p>
            <a:pPr>
              <a:buNone/>
            </a:pPr>
            <a:r>
              <a:rPr lang="cs-CZ" dirty="0" smtClean="0"/>
              <a:t>		náročnější na přípravu</a:t>
            </a:r>
          </a:p>
          <a:p>
            <a:pPr lvl="1"/>
            <a:r>
              <a:rPr lang="cs-CZ" dirty="0" smtClean="0"/>
              <a:t>formativní charakter</a:t>
            </a:r>
          </a:p>
          <a:p>
            <a:pPr lvl="1"/>
            <a:r>
              <a:rPr lang="cs-CZ" dirty="0" smtClean="0"/>
              <a:t>nástroj žáka pro vlastní sebehodnocení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Otevřené otázky – termín testování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dirty="0" smtClean="0"/>
              <a:t>Termín testování</a:t>
            </a:r>
          </a:p>
          <a:p>
            <a:pPr>
              <a:buNone/>
            </a:pPr>
            <a:r>
              <a:rPr lang="cs-CZ" dirty="0" smtClean="0"/>
              <a:t>5. </a:t>
            </a:r>
            <a:r>
              <a:rPr lang="cs-CZ" dirty="0" err="1" smtClean="0"/>
              <a:t>tř</a:t>
            </a:r>
            <a:r>
              <a:rPr lang="cs-CZ" dirty="0" smtClean="0"/>
              <a:t> – výstup z prvního stupně</a:t>
            </a:r>
          </a:p>
          <a:p>
            <a:pPr>
              <a:buNone/>
            </a:pPr>
            <a:r>
              <a:rPr lang="cs-CZ" dirty="0" smtClean="0"/>
              <a:t>		+ původní složení tříd</a:t>
            </a:r>
          </a:p>
          <a:p>
            <a:pPr>
              <a:buNone/>
            </a:pPr>
            <a:r>
              <a:rPr lang="cs-CZ" dirty="0" smtClean="0"/>
              <a:t>		+ kvalitní informace pro učitele 1. stupně</a:t>
            </a:r>
          </a:p>
          <a:p>
            <a:pPr>
              <a:buNone/>
            </a:pPr>
            <a:r>
              <a:rPr lang="cs-CZ" dirty="0" smtClean="0"/>
              <a:t>		+ možná spolupráce s učiteli 2. stupně </a:t>
            </a:r>
          </a:p>
          <a:p>
            <a:pPr>
              <a:buNone/>
            </a:pPr>
            <a:r>
              <a:rPr lang="cs-CZ" dirty="0" smtClean="0"/>
              <a:t>6. tř. – výstup z prvního stupně po prázdninách</a:t>
            </a:r>
          </a:p>
          <a:p>
            <a:pPr>
              <a:buNone/>
            </a:pPr>
            <a:r>
              <a:rPr lang="cs-CZ" dirty="0" smtClean="0"/>
              <a:t>		+ nové složení tříd</a:t>
            </a:r>
          </a:p>
          <a:p>
            <a:pPr>
              <a:buNone/>
            </a:pPr>
            <a:r>
              <a:rPr lang="cs-CZ" dirty="0" smtClean="0"/>
              <a:t>		+ kvalitní informace pro učitele 2. stupně </a:t>
            </a:r>
          </a:p>
          <a:p>
            <a:pPr>
              <a:buNone/>
            </a:pPr>
            <a:r>
              <a:rPr lang="cs-CZ" dirty="0" smtClean="0"/>
              <a:t>		- poměrně pozdě (listopad?)</a:t>
            </a:r>
          </a:p>
          <a:p>
            <a:pPr>
              <a:buNone/>
            </a:pPr>
            <a:r>
              <a:rPr lang="cs-CZ" dirty="0" smtClean="0"/>
              <a:t>		- učitelé 1. stupně bez zpětné vazby na kvalitu </a:t>
            </a:r>
          </a:p>
          <a:p>
            <a:pPr>
              <a:buNone/>
            </a:pPr>
            <a:r>
              <a:rPr lang="cs-CZ" dirty="0" smtClean="0"/>
              <a:t>		- problematická spolupráce , prostupnost informací</a:t>
            </a:r>
          </a:p>
          <a:p>
            <a:pPr>
              <a:buNone/>
            </a:pPr>
            <a:r>
              <a:rPr lang="cs-CZ" dirty="0" smtClean="0"/>
              <a:t>9. </a:t>
            </a:r>
            <a:r>
              <a:rPr lang="cs-CZ" dirty="0" err="1" smtClean="0"/>
              <a:t>tř</a:t>
            </a:r>
            <a:r>
              <a:rPr lang="cs-CZ" dirty="0" smtClean="0"/>
              <a:t> – do přijímaček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Testování Kvalita 2007 – 2010</a:t>
            </a:r>
          </a:p>
          <a:p>
            <a:r>
              <a:rPr lang="cs-CZ" dirty="0" smtClean="0"/>
              <a:t>Monitorovací systém</a:t>
            </a:r>
          </a:p>
          <a:p>
            <a:r>
              <a:rPr lang="cs-CZ" dirty="0" smtClean="0"/>
              <a:t>Standardy</a:t>
            </a:r>
          </a:p>
          <a:p>
            <a:r>
              <a:rPr lang="cs-CZ" dirty="0" smtClean="0"/>
              <a:t>Otázky k testování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b="1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Kvalita 2007 až 2010</a:t>
            </a:r>
            <a:br>
              <a:rPr lang="cs-CZ" b="1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cs-CZ" b="1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Relativní přírůstek znalostí</a:t>
            </a:r>
            <a:endParaRPr lang="cs-CZ" b="1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240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1484784"/>
            <a:ext cx="8413750" cy="4382616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cs-CZ" dirty="0" smtClean="0">
                <a:solidFill>
                  <a:schemeClr val="hlink"/>
                </a:solidFill>
              </a:rPr>
              <a:t>Testování </a:t>
            </a:r>
            <a:r>
              <a:rPr lang="cs-CZ" dirty="0">
                <a:solidFill>
                  <a:schemeClr val="hlink"/>
                </a:solidFill>
              </a:rPr>
              <a:t>žáků ve srovnávacích </a:t>
            </a:r>
            <a:r>
              <a:rPr lang="cs-CZ" dirty="0" smtClean="0">
                <a:solidFill>
                  <a:schemeClr val="hlink"/>
                </a:solidFill>
              </a:rPr>
              <a:t>znalostních </a:t>
            </a:r>
            <a:r>
              <a:rPr lang="cs-CZ" dirty="0">
                <a:solidFill>
                  <a:schemeClr val="hlink"/>
                </a:solidFill>
              </a:rPr>
              <a:t>testech, zjišťování vývoje znalostí a dovedností žáka v průběhu studia na škole</a:t>
            </a:r>
            <a:r>
              <a:rPr lang="cs-CZ" dirty="0" smtClean="0">
                <a:solidFill>
                  <a:schemeClr val="hlink"/>
                </a:solidFill>
              </a:rPr>
              <a:t>:</a:t>
            </a:r>
            <a:endParaRPr lang="cs-CZ" b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buFont typeface="Wingdings" pitchFamily="2" charset="2"/>
              <a:buNone/>
            </a:pPr>
            <a:r>
              <a:rPr lang="cs-CZ" sz="2800" b="1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„přidaná </a:t>
            </a:r>
            <a:r>
              <a:rPr lang="cs-CZ" sz="2800" b="1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hodnota</a:t>
            </a:r>
            <a:r>
              <a:rPr lang="cs-CZ" sz="2800" b="1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“</a:t>
            </a:r>
          </a:p>
          <a:p>
            <a:pPr algn="ctr">
              <a:buFont typeface="Wingdings" pitchFamily="2" charset="2"/>
              <a:buNone/>
            </a:pPr>
            <a:r>
              <a:rPr lang="cs-CZ" sz="1600" dirty="0">
                <a:solidFill>
                  <a:schemeClr val="folHlink"/>
                </a:solidFill>
              </a:rPr>
              <a:t>(</a:t>
            </a:r>
            <a:r>
              <a:rPr lang="cs-CZ" sz="1600" dirty="0" err="1">
                <a:solidFill>
                  <a:schemeClr val="folHlink"/>
                </a:solidFill>
              </a:rPr>
              <a:t>added</a:t>
            </a:r>
            <a:r>
              <a:rPr lang="cs-CZ" sz="1600" dirty="0">
                <a:solidFill>
                  <a:schemeClr val="folHlink"/>
                </a:solidFill>
              </a:rPr>
              <a:t> </a:t>
            </a:r>
            <a:r>
              <a:rPr lang="cs-CZ" sz="1600" dirty="0" err="1">
                <a:solidFill>
                  <a:schemeClr val="folHlink"/>
                </a:solidFill>
              </a:rPr>
              <a:t>value</a:t>
            </a:r>
            <a:r>
              <a:rPr lang="cs-CZ" sz="1600" dirty="0">
                <a:solidFill>
                  <a:schemeClr val="folHlink"/>
                </a:solidFill>
              </a:rPr>
              <a:t>)</a:t>
            </a:r>
          </a:p>
          <a:p>
            <a:pPr algn="ctr">
              <a:buFont typeface="Wingdings" pitchFamily="2" charset="2"/>
              <a:buNone/>
            </a:pPr>
            <a:endParaRPr lang="cs-CZ" sz="2000" dirty="0">
              <a:solidFill>
                <a:schemeClr val="hlink"/>
              </a:solidFill>
            </a:endParaRPr>
          </a:p>
          <a:p>
            <a:pPr algn="ctr">
              <a:buFont typeface="Wingdings" pitchFamily="2" charset="2"/>
              <a:buNone/>
            </a:pPr>
            <a:endParaRPr lang="cs-CZ" sz="2000" b="1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buFont typeface="Wingdings" pitchFamily="2" charset="2"/>
              <a:buNone/>
            </a:pPr>
            <a:endParaRPr lang="cs-CZ" sz="2000" b="1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buFont typeface="Wingdings" pitchFamily="2" charset="2"/>
              <a:buNone/>
            </a:pPr>
            <a:endParaRPr lang="cs-CZ" sz="2000" b="1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buFont typeface="Wingdings" pitchFamily="2" charset="2"/>
              <a:buNone/>
            </a:pPr>
            <a:endParaRPr lang="cs-CZ" sz="2000" dirty="0">
              <a:solidFill>
                <a:schemeClr val="hlink"/>
              </a:solidFill>
            </a:endParaRPr>
          </a:p>
          <a:p>
            <a:pPr>
              <a:buFont typeface="Wingdings" pitchFamily="2" charset="2"/>
              <a:buNone/>
            </a:pPr>
            <a:endParaRPr lang="cs-CZ" sz="2000" dirty="0"/>
          </a:p>
        </p:txBody>
      </p:sp>
      <p:sp>
        <p:nvSpPr>
          <p:cNvPr id="24" name="Zástupný symbol pro číslo snímku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D4F977B-6EFA-452D-92E2-9E2DF975E36A}" type="slidenum">
              <a:rPr lang="cs-CZ"/>
              <a:pPr/>
              <a:t>3</a:t>
            </a:fld>
            <a:endParaRPr lang="cs-CZ"/>
          </a:p>
        </p:txBody>
      </p:sp>
      <p:sp>
        <p:nvSpPr>
          <p:cNvPr id="25" name="Zástupný symbol pro zápatí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102407" name="Line 7"/>
          <p:cNvSpPr>
            <a:spLocks noChangeShapeType="1"/>
          </p:cNvSpPr>
          <p:nvPr/>
        </p:nvSpPr>
        <p:spPr bwMode="auto">
          <a:xfrm>
            <a:off x="1219200" y="4038600"/>
            <a:ext cx="7010400" cy="0"/>
          </a:xfrm>
          <a:prstGeom prst="line">
            <a:avLst/>
          </a:prstGeom>
          <a:noFill/>
          <a:ln w="508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102413" name="AutoShape 13"/>
          <p:cNvSpPr>
            <a:spLocks noChangeArrowheads="1"/>
          </p:cNvSpPr>
          <p:nvPr/>
        </p:nvSpPr>
        <p:spPr bwMode="auto">
          <a:xfrm>
            <a:off x="1447800" y="4191000"/>
            <a:ext cx="1676400" cy="990600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cs-CZ" sz="1000" b="1"/>
              <a:t>TEST</a:t>
            </a:r>
          </a:p>
          <a:p>
            <a:endParaRPr lang="cs-CZ" sz="1000" b="1"/>
          </a:p>
        </p:txBody>
      </p:sp>
      <p:sp>
        <p:nvSpPr>
          <p:cNvPr id="102414" name="AutoShape 14"/>
          <p:cNvSpPr>
            <a:spLocks noChangeArrowheads="1"/>
          </p:cNvSpPr>
          <p:nvPr/>
        </p:nvSpPr>
        <p:spPr bwMode="auto">
          <a:xfrm>
            <a:off x="4953000" y="4191000"/>
            <a:ext cx="1524000" cy="990600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cs-CZ" sz="1000" b="1"/>
              <a:t>TEST</a:t>
            </a:r>
          </a:p>
          <a:p>
            <a:endParaRPr lang="cs-CZ" sz="1000"/>
          </a:p>
        </p:txBody>
      </p:sp>
      <p:sp>
        <p:nvSpPr>
          <p:cNvPr id="102416" name="AutoShape 16"/>
          <p:cNvSpPr>
            <a:spLocks noChangeArrowheads="1"/>
          </p:cNvSpPr>
          <p:nvPr/>
        </p:nvSpPr>
        <p:spPr bwMode="auto">
          <a:xfrm>
            <a:off x="1981200" y="3429000"/>
            <a:ext cx="533400" cy="5334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cs-CZ" sz="1000"/>
              <a:t>1.</a:t>
            </a:r>
          </a:p>
        </p:txBody>
      </p:sp>
      <p:sp>
        <p:nvSpPr>
          <p:cNvPr id="102417" name="AutoShape 17"/>
          <p:cNvSpPr>
            <a:spLocks noChangeArrowheads="1"/>
          </p:cNvSpPr>
          <p:nvPr/>
        </p:nvSpPr>
        <p:spPr bwMode="auto">
          <a:xfrm>
            <a:off x="3886200" y="3429000"/>
            <a:ext cx="533400" cy="5334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cs-CZ" sz="1000"/>
              <a:t>2.</a:t>
            </a:r>
          </a:p>
        </p:txBody>
      </p:sp>
      <p:sp>
        <p:nvSpPr>
          <p:cNvPr id="102418" name="AutoShape 18"/>
          <p:cNvSpPr>
            <a:spLocks noChangeArrowheads="1"/>
          </p:cNvSpPr>
          <p:nvPr/>
        </p:nvSpPr>
        <p:spPr bwMode="auto">
          <a:xfrm>
            <a:off x="5410200" y="3429000"/>
            <a:ext cx="533400" cy="5334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cs-CZ" sz="1000"/>
              <a:t>3.</a:t>
            </a:r>
          </a:p>
        </p:txBody>
      </p:sp>
      <p:sp>
        <p:nvSpPr>
          <p:cNvPr id="102419" name="AutoShape 19"/>
          <p:cNvSpPr>
            <a:spLocks noChangeArrowheads="1"/>
          </p:cNvSpPr>
          <p:nvPr/>
        </p:nvSpPr>
        <p:spPr bwMode="auto">
          <a:xfrm>
            <a:off x="7162800" y="3429000"/>
            <a:ext cx="533400" cy="5334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cs-CZ" sz="1000"/>
              <a:t>4.</a:t>
            </a:r>
          </a:p>
        </p:txBody>
      </p:sp>
      <p:sp>
        <p:nvSpPr>
          <p:cNvPr id="102421" name="Text Box 21"/>
          <p:cNvSpPr txBox="1">
            <a:spLocks noChangeArrowheads="1"/>
          </p:cNvSpPr>
          <p:nvPr/>
        </p:nvSpPr>
        <p:spPr bwMode="auto">
          <a:xfrm>
            <a:off x="3886200" y="4191000"/>
            <a:ext cx="9461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cs-CZ" sz="1000"/>
          </a:p>
        </p:txBody>
      </p:sp>
      <p:sp>
        <p:nvSpPr>
          <p:cNvPr id="102422" name="Text Box 22"/>
          <p:cNvSpPr txBox="1">
            <a:spLocks noChangeArrowheads="1"/>
          </p:cNvSpPr>
          <p:nvPr/>
        </p:nvSpPr>
        <p:spPr bwMode="auto">
          <a:xfrm>
            <a:off x="2971800" y="4572000"/>
            <a:ext cx="2057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200" b="1">
                <a:solidFill>
                  <a:srgbClr val="FF3300"/>
                </a:solidFill>
              </a:rPr>
              <a:t>opatření</a:t>
            </a:r>
          </a:p>
        </p:txBody>
      </p:sp>
      <p:sp>
        <p:nvSpPr>
          <p:cNvPr id="102424" name="Text Box 24"/>
          <p:cNvSpPr txBox="1">
            <a:spLocks noChangeArrowheads="1"/>
          </p:cNvSpPr>
          <p:nvPr/>
        </p:nvSpPr>
        <p:spPr bwMode="auto">
          <a:xfrm>
            <a:off x="609600" y="35814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200" b="1">
                <a:solidFill>
                  <a:schemeClr val="hlink"/>
                </a:solidFill>
              </a:rPr>
              <a:t>přijímací řízení</a:t>
            </a:r>
          </a:p>
        </p:txBody>
      </p:sp>
      <p:sp>
        <p:nvSpPr>
          <p:cNvPr id="102426" name="Text Box 26"/>
          <p:cNvSpPr txBox="1">
            <a:spLocks noChangeArrowheads="1"/>
          </p:cNvSpPr>
          <p:nvPr/>
        </p:nvSpPr>
        <p:spPr bwMode="auto">
          <a:xfrm>
            <a:off x="1447800" y="5486400"/>
            <a:ext cx="1524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200" b="1">
                <a:solidFill>
                  <a:schemeClr val="hlink"/>
                </a:solidFill>
              </a:rPr>
              <a:t>vstup</a:t>
            </a:r>
          </a:p>
        </p:txBody>
      </p:sp>
      <p:sp>
        <p:nvSpPr>
          <p:cNvPr id="102427" name="Text Box 27"/>
          <p:cNvSpPr txBox="1">
            <a:spLocks noChangeArrowheads="1"/>
          </p:cNvSpPr>
          <p:nvPr/>
        </p:nvSpPr>
        <p:spPr bwMode="auto">
          <a:xfrm>
            <a:off x="4953000" y="5486400"/>
            <a:ext cx="1447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200" b="1" dirty="0" smtClean="0">
                <a:solidFill>
                  <a:schemeClr val="hlink"/>
                </a:solidFill>
              </a:rPr>
              <a:t>výstup</a:t>
            </a:r>
            <a:endParaRPr lang="cs-CZ" sz="1200" b="1" dirty="0">
              <a:solidFill>
                <a:schemeClr val="hlink"/>
              </a:solidFill>
            </a:endParaRPr>
          </a:p>
        </p:txBody>
      </p:sp>
      <p:sp>
        <p:nvSpPr>
          <p:cNvPr id="102428" name="Text Box 28"/>
          <p:cNvSpPr txBox="1">
            <a:spLocks noChangeArrowheads="1"/>
          </p:cNvSpPr>
          <p:nvPr/>
        </p:nvSpPr>
        <p:spPr bwMode="auto">
          <a:xfrm>
            <a:off x="6248400" y="3505200"/>
            <a:ext cx="990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cs-CZ" sz="1200"/>
          </a:p>
        </p:txBody>
      </p:sp>
      <p:sp>
        <p:nvSpPr>
          <p:cNvPr id="102429" name="Text Box 29"/>
          <p:cNvSpPr txBox="1">
            <a:spLocks noChangeArrowheads="1"/>
          </p:cNvSpPr>
          <p:nvPr/>
        </p:nvSpPr>
        <p:spPr bwMode="auto">
          <a:xfrm>
            <a:off x="6096000" y="3352800"/>
            <a:ext cx="914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200" b="1">
                <a:solidFill>
                  <a:srgbClr val="FF3300"/>
                </a:solidFill>
              </a:rPr>
              <a:t>opatření</a:t>
            </a:r>
          </a:p>
        </p:txBody>
      </p:sp>
      <p:sp>
        <p:nvSpPr>
          <p:cNvPr id="102430" name="Text Box 30"/>
          <p:cNvSpPr txBox="1">
            <a:spLocks noChangeArrowheads="1"/>
          </p:cNvSpPr>
          <p:nvPr/>
        </p:nvSpPr>
        <p:spPr bwMode="auto">
          <a:xfrm>
            <a:off x="6781800" y="5562600"/>
            <a:ext cx="1219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200" b="1">
                <a:solidFill>
                  <a:srgbClr val="FF3300"/>
                </a:solidFill>
              </a:rPr>
              <a:t>VÝSTUP</a:t>
            </a:r>
          </a:p>
        </p:txBody>
      </p:sp>
      <p:sp>
        <p:nvSpPr>
          <p:cNvPr id="102431" name="AutoShape 31"/>
          <p:cNvSpPr>
            <a:spLocks noChangeArrowheads="1"/>
          </p:cNvSpPr>
          <p:nvPr/>
        </p:nvSpPr>
        <p:spPr bwMode="auto">
          <a:xfrm>
            <a:off x="6400800" y="4114800"/>
            <a:ext cx="2133600" cy="1371600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25400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cs-CZ" sz="1200" b="1">
                <a:solidFill>
                  <a:srgbClr val="FF3300"/>
                </a:solidFill>
              </a:rPr>
              <a:t>MATURITA</a:t>
            </a:r>
          </a:p>
        </p:txBody>
      </p:sp>
      <p:sp>
        <p:nvSpPr>
          <p:cNvPr id="102432" name="Text Box 32"/>
          <p:cNvSpPr txBox="1">
            <a:spLocks noChangeArrowheads="1"/>
          </p:cNvSpPr>
          <p:nvPr/>
        </p:nvSpPr>
        <p:spPr bwMode="auto">
          <a:xfrm>
            <a:off x="7848600" y="365760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cs-CZ" sz="1000"/>
          </a:p>
        </p:txBody>
      </p:sp>
      <p:sp>
        <p:nvSpPr>
          <p:cNvPr id="102433" name="Text Box 33"/>
          <p:cNvSpPr txBox="1">
            <a:spLocks noChangeArrowheads="1"/>
          </p:cNvSpPr>
          <p:nvPr/>
        </p:nvSpPr>
        <p:spPr bwMode="auto">
          <a:xfrm>
            <a:off x="8077200" y="3581400"/>
            <a:ext cx="1066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200" b="1">
                <a:solidFill>
                  <a:schemeClr val="hlink"/>
                </a:solidFill>
              </a:rPr>
              <a:t>další studium nebo praxe</a:t>
            </a:r>
          </a:p>
        </p:txBody>
      </p:sp>
      <p:sp>
        <p:nvSpPr>
          <p:cNvPr id="102434" name="AutoShape 34"/>
          <p:cNvSpPr>
            <a:spLocks/>
          </p:cNvSpPr>
          <p:nvPr/>
        </p:nvSpPr>
        <p:spPr bwMode="auto">
          <a:xfrm rot="5400000">
            <a:off x="3886200" y="2971800"/>
            <a:ext cx="304800" cy="2590800"/>
          </a:xfrm>
          <a:prstGeom prst="rightBrace">
            <a:avLst>
              <a:gd name="adj1" fmla="val 70833"/>
              <a:gd name="adj2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02435" name="AutoShape 35"/>
          <p:cNvSpPr>
            <a:spLocks/>
          </p:cNvSpPr>
          <p:nvPr/>
        </p:nvSpPr>
        <p:spPr bwMode="auto">
          <a:xfrm rot="16200000">
            <a:off x="6400800" y="3276600"/>
            <a:ext cx="304800" cy="1066800"/>
          </a:xfrm>
          <a:prstGeom prst="rightBrace">
            <a:avLst>
              <a:gd name="adj1" fmla="val 29167"/>
              <a:gd name="adj2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Algoritmus testování Relativního přírůstku znalostí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None/>
              <a:defRPr/>
            </a:pPr>
            <a:r>
              <a:rPr lang="cs-CZ" dirty="0" smtClean="0"/>
              <a:t>Vstupní testování elektronicky 2007, 2008, 2009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cs-CZ" dirty="0" smtClean="0"/>
              <a:t>Analýza a zprávy žákům, školám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cs-CZ" dirty="0" smtClean="0"/>
              <a:t>Stejné úlohy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cs-CZ" dirty="0" smtClean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None/>
              <a:defRPr/>
            </a:pPr>
            <a:r>
              <a:rPr lang="cs-CZ" dirty="0" smtClean="0"/>
              <a:t>Výstupní testování elektronicky po variantách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cs-CZ" dirty="0" smtClean="0"/>
              <a:t>Harmonizace variant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cs-CZ" dirty="0" smtClean="0"/>
              <a:t>Párování dat 2007, 2010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cs-CZ" dirty="0" smtClean="0"/>
              <a:t>Výpočet relativního přírůstku po oborech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cs-CZ" dirty="0" smtClean="0"/>
              <a:t>Transformace relativního přírůstku do pěti (u žáků) resp. do čtyř stupňů (školy)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cs-CZ" dirty="0" smtClean="0"/>
              <a:t>Analýza a zprávy žákům, školám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cs-CZ" dirty="0" smtClean="0"/>
              <a:t>Statistika a závěrečná zpráva pro MSK (</a:t>
            </a:r>
            <a:r>
              <a:rPr lang="cs-CZ" dirty="0" err="1" smtClean="0"/>
              <a:t>Shewhartovy</a:t>
            </a:r>
            <a:r>
              <a:rPr lang="cs-CZ" dirty="0" smtClean="0"/>
              <a:t> diagramy)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462905B-500E-4A46-AE52-59C5936FE669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Elektronické testování</a:t>
            </a:r>
          </a:p>
        </p:txBody>
      </p:sp>
      <p:pic>
        <p:nvPicPr>
          <p:cNvPr id="28676" name="Zástupný symbol pro obsah 7" descr="P1070117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362594" y="1913110"/>
            <a:ext cx="5656811" cy="4247804"/>
          </a:xfrm>
        </p:spPr>
      </p:pic>
      <p:sp>
        <p:nvSpPr>
          <p:cNvPr id="4" name="Zástupný symbol pro číslo snímku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82081BE4-4BD7-45A9-9C2C-9EBF295A53B3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Statistiky testování Kvalita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Účast vstupního testování  2007, 2008, 2009</a:t>
            </a:r>
          </a:p>
          <a:p>
            <a:pPr>
              <a:buNone/>
            </a:pPr>
            <a:r>
              <a:rPr lang="cs-CZ" dirty="0" smtClean="0"/>
              <a:t>		- asi 8000 žáků</a:t>
            </a:r>
          </a:p>
          <a:p>
            <a:pPr>
              <a:buNone/>
            </a:pPr>
            <a:r>
              <a:rPr lang="cs-CZ" dirty="0" smtClean="0"/>
              <a:t>		- asi 300 tříd</a:t>
            </a:r>
          </a:p>
          <a:p>
            <a:pPr>
              <a:buNone/>
            </a:pPr>
            <a:r>
              <a:rPr lang="cs-CZ" dirty="0" smtClean="0"/>
              <a:t>		- asi 85 škol</a:t>
            </a:r>
          </a:p>
          <a:p>
            <a:pPr>
              <a:buNone/>
            </a:pPr>
            <a:r>
              <a:rPr lang="cs-CZ" dirty="0" smtClean="0"/>
              <a:t>Účast na výstupním testování 2010</a:t>
            </a:r>
          </a:p>
          <a:p>
            <a:pPr>
              <a:buNone/>
            </a:pPr>
            <a:r>
              <a:rPr lang="cs-CZ" dirty="0" smtClean="0"/>
              <a:t>		- asi 7000 žáků</a:t>
            </a:r>
          </a:p>
          <a:p>
            <a:pPr>
              <a:buNone/>
            </a:pPr>
            <a:r>
              <a:rPr lang="cs-CZ" dirty="0" smtClean="0"/>
              <a:t>Relativní přírůstek znalostí určen asi u 6000 žáků. 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dirty="0" smtClean="0"/>
              <a:t>monitorovací systém</a:t>
            </a:r>
          </a:p>
        </p:txBody>
      </p:sp>
      <p:sp>
        <p:nvSpPr>
          <p:cNvPr id="25604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cs-CZ" sz="2400" dirty="0" smtClean="0"/>
              <a:t>Monitorování výsledků vzdělávání: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cs-CZ" dirty="0" smtClean="0"/>
              <a:t> - Zpětná vazba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endParaRPr lang="cs-CZ" sz="2400" dirty="0" smtClean="0"/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cs-CZ" sz="2400" dirty="0" smtClean="0"/>
              <a:t>Vlastnosti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dirty="0" smtClean="0"/>
              <a:t>Vhodně zvolené ukazatele výkonu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dirty="0" err="1" smtClean="0"/>
              <a:t>Longitudiální</a:t>
            </a:r>
            <a:r>
              <a:rPr lang="cs-CZ" sz="2400" dirty="0" smtClean="0"/>
              <a:t> a kontinuální monitorování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dirty="0" smtClean="0"/>
              <a:t>Hodnocení nejen znalostí, vědomostí, ale také dovedností a schopností, až ke kompetencím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dirty="0" smtClean="0"/>
              <a:t>Práce s informacemi pro zvyšování kvality školy</a:t>
            </a:r>
          </a:p>
          <a:p>
            <a:pPr eaLnBrk="1" hangingPunct="1">
              <a:lnSpc>
                <a:spcPct val="90000"/>
              </a:lnSpc>
            </a:pPr>
            <a:r>
              <a:rPr lang="cs-CZ" dirty="0" smtClean="0"/>
              <a:t>Práce s informacemi pro </a:t>
            </a:r>
            <a:r>
              <a:rPr lang="cs-CZ" dirty="0" err="1" smtClean="0"/>
              <a:t>seberozvoj</a:t>
            </a:r>
            <a:r>
              <a:rPr lang="cs-CZ" dirty="0" smtClean="0"/>
              <a:t>  žáků </a:t>
            </a:r>
            <a:endParaRPr lang="cs-CZ" sz="2400" dirty="0" smtClean="0"/>
          </a:p>
          <a:p>
            <a:pPr eaLnBrk="1" hangingPunct="1"/>
            <a:endParaRPr lang="cs-CZ" sz="24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343A3F4-1D10-453B-B82D-693F6B926EA6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Formativní prvky testování Relativního přírůstku znalostí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4294967295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</p:spPr>
        <p:txBody>
          <a:bodyPr/>
          <a:lstStyle/>
          <a:p>
            <a:pPr>
              <a:defRPr/>
            </a:pPr>
            <a:fld id="{2B2D0F32-03D6-41EC-A677-0D56BB525975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46084" name="Zástupný symbol pro obsah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Hlavní cíl hodnocení: </a:t>
            </a:r>
            <a:r>
              <a:rPr lang="cs-CZ" b="1" dirty="0" smtClean="0"/>
              <a:t>zdokonalení procesu učení se žáka</a:t>
            </a:r>
            <a:endParaRPr lang="cs-CZ" sz="2400" dirty="0" smtClean="0"/>
          </a:p>
          <a:p>
            <a:pPr eaLnBrk="1" hangingPunct="1"/>
            <a:r>
              <a:rPr lang="cs-CZ" sz="2400" dirty="0" smtClean="0"/>
              <a:t>Výsledky </a:t>
            </a:r>
            <a:r>
              <a:rPr lang="cs-CZ" sz="2400" dirty="0" smtClean="0"/>
              <a:t>(většina) jsou </a:t>
            </a:r>
            <a:r>
              <a:rPr lang="cs-CZ" sz="2400" dirty="0" smtClean="0"/>
              <a:t>dostupné </a:t>
            </a:r>
            <a:r>
              <a:rPr lang="cs-CZ" sz="2400" dirty="0" smtClean="0"/>
              <a:t>ihned po testování</a:t>
            </a:r>
          </a:p>
          <a:p>
            <a:pPr eaLnBrk="1" hangingPunct="1"/>
            <a:r>
              <a:rPr lang="cs-CZ" sz="2400" dirty="0" smtClean="0"/>
              <a:t>Percentily žáků v jednotlivých předmětech – oborové a celkové</a:t>
            </a:r>
          </a:p>
          <a:p>
            <a:pPr eaLnBrk="1" hangingPunct="1"/>
            <a:r>
              <a:rPr lang="cs-CZ" sz="2400" dirty="0" smtClean="0"/>
              <a:t>Předměty </a:t>
            </a:r>
            <a:r>
              <a:rPr lang="cs-CZ" sz="2400" dirty="0" smtClean="0"/>
              <a:t>hodnoceny nejen jako celek, ale také po dovednostech</a:t>
            </a:r>
          </a:p>
          <a:p>
            <a:pPr eaLnBrk="1" hangingPunct="1"/>
            <a:r>
              <a:rPr lang="cs-CZ" sz="2400" dirty="0" smtClean="0"/>
              <a:t>Podle výsledku v dovednostech jsou žákovi nabídnuty úlohy, které rozvíjejí danou dovednost</a:t>
            </a:r>
          </a:p>
          <a:p>
            <a:pPr eaLnBrk="1" hangingPunct="1"/>
            <a:r>
              <a:rPr lang="cs-CZ" sz="2400" dirty="0" smtClean="0"/>
              <a:t>Žák dostane zpětnou vazbu z odhadu svého výkonu</a:t>
            </a:r>
          </a:p>
          <a:p>
            <a:pPr eaLnBrk="1" hangingPunct="1"/>
            <a:r>
              <a:rPr lang="cs-CZ" sz="2400" dirty="0" smtClean="0"/>
              <a:t>Relativní </a:t>
            </a:r>
            <a:r>
              <a:rPr lang="cs-CZ" sz="2400" dirty="0" smtClean="0"/>
              <a:t>přírůstek je transformován na </a:t>
            </a:r>
            <a:r>
              <a:rPr lang="cs-CZ" sz="2400" dirty="0" smtClean="0"/>
              <a:t>stupně</a:t>
            </a:r>
          </a:p>
          <a:p>
            <a:pPr marL="274320" lvl="1">
              <a:spcBef>
                <a:spcPts val="600"/>
              </a:spcBef>
              <a:buSzPct val="70000"/>
              <a:buFont typeface="Wingdings"/>
              <a:buChar char=""/>
            </a:pPr>
            <a:endParaRPr lang="cs-CZ" sz="2400" dirty="0" smtClean="0"/>
          </a:p>
          <a:p>
            <a:pPr eaLnBrk="1" hangingPunct="1"/>
            <a:endParaRPr lang="cs-CZ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Negativa testování</a:t>
            </a:r>
          </a:p>
        </p:txBody>
      </p:sp>
      <p:sp>
        <p:nvSpPr>
          <p:cNvPr id="23555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sz="2000" dirty="0" smtClean="0"/>
              <a:t>testování může způsobovat stres a pocity strachu</a:t>
            </a:r>
          </a:p>
          <a:p>
            <a:pPr eaLnBrk="1" hangingPunct="1"/>
            <a:r>
              <a:rPr lang="cs-CZ" sz="2000" dirty="0" smtClean="0"/>
              <a:t>dochází k tzv.  „zužování školních osnov“</a:t>
            </a:r>
          </a:p>
          <a:p>
            <a:pPr eaLnBrk="1" hangingPunct="1"/>
            <a:r>
              <a:rPr lang="cs-CZ" sz="2000" dirty="0" smtClean="0"/>
              <a:t>učitelé a často vedoucí pracovníci důvěřují výsledkům testů mnohem více než vlastním profesionálním úsudkům o žácích, které spočívají na delších pozorováních a vzájemné komunikaci.</a:t>
            </a:r>
          </a:p>
          <a:p>
            <a:pPr eaLnBrk="1" hangingPunct="1"/>
            <a:r>
              <a:rPr lang="cs-CZ" sz="2000" dirty="0" smtClean="0"/>
              <a:t>v mnoha případech projevují učitelé negativní postoje vůči dětem, které mají nejhorší testové výsledky, protože jim kazí „průměry“ , což logicky vede k ještě větší frustraci dětí, které v testech „neuspěly“.</a:t>
            </a:r>
          </a:p>
          <a:p>
            <a:pPr eaLnBrk="1" hangingPunct="1">
              <a:buFont typeface="Wingdings 2" pitchFamily="18" charset="2"/>
              <a:buNone/>
            </a:pPr>
            <a:r>
              <a:rPr lang="cs-CZ" sz="2000" dirty="0" smtClean="0"/>
              <a:t>U </a:t>
            </a:r>
            <a:r>
              <a:rPr lang="cs-CZ" sz="2000" dirty="0" err="1" smtClean="0"/>
              <a:t>sumativního</a:t>
            </a:r>
            <a:r>
              <a:rPr lang="cs-CZ" sz="2000" dirty="0" smtClean="0"/>
              <a:t> hodnocení</a:t>
            </a:r>
          </a:p>
          <a:p>
            <a:pPr eaLnBrk="1" hangingPunct="1"/>
            <a:r>
              <a:rPr lang="cs-CZ" sz="2000" dirty="0" smtClean="0"/>
              <a:t>testování zvyšuje spíše vnější motivaci </a:t>
            </a:r>
          </a:p>
          <a:p>
            <a:pPr eaLnBrk="1" hangingPunct="1"/>
            <a:r>
              <a:rPr lang="cs-CZ" sz="2000" dirty="0" smtClean="0"/>
              <a:t>testování zmenšilo „lásku k učení“,</a:t>
            </a:r>
          </a:p>
          <a:p>
            <a:pPr eaLnBrk="1" hangingPunct="1"/>
            <a:endParaRPr lang="cs-CZ" sz="20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4B46CD9B-FDDE-4971-BB71-9E2378AC18A2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275</TotalTime>
  <Words>330</Words>
  <Application>Microsoft Office PowerPoint</Application>
  <PresentationFormat>Předvádění na obrazovce (4:3)</PresentationFormat>
  <Paragraphs>118</Paragraphs>
  <Slides>13</Slides>
  <Notes>1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0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Arkýř</vt:lpstr>
      <vt:lpstr>Hodnocení výsledků vzdělávání</vt:lpstr>
      <vt:lpstr>Obsah</vt:lpstr>
      <vt:lpstr>Kvalita 2007 až 2010   Relativní přírůstek znalostí</vt:lpstr>
      <vt:lpstr>Algoritmus testování Relativního přírůstku znalostí</vt:lpstr>
      <vt:lpstr>Elektronické testování</vt:lpstr>
      <vt:lpstr>Statistiky testování Kvalita </vt:lpstr>
      <vt:lpstr>monitorovací systém</vt:lpstr>
      <vt:lpstr>Formativní prvky testování Relativního přírůstku znalostí</vt:lpstr>
      <vt:lpstr>Negativa testování</vt:lpstr>
      <vt:lpstr>Standardy</vt:lpstr>
      <vt:lpstr>Otevřené otázky - cíl testování</vt:lpstr>
      <vt:lpstr>Otevřené otázky – termín testování</vt:lpstr>
      <vt:lpstr>Děkuji za pozornost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Malcik</dc:creator>
  <cp:lastModifiedBy>Malcik</cp:lastModifiedBy>
  <cp:revision>7</cp:revision>
  <dcterms:created xsi:type="dcterms:W3CDTF">2010-10-13T12:55:44Z</dcterms:created>
  <dcterms:modified xsi:type="dcterms:W3CDTF">2010-10-14T21:16:58Z</dcterms:modified>
</cp:coreProperties>
</file>