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9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9" r:id="rId14"/>
    <p:sldId id="270" r:id="rId15"/>
    <p:sldId id="281" r:id="rId16"/>
    <p:sldId id="280" r:id="rId17"/>
    <p:sldId id="271" r:id="rId18"/>
    <p:sldId id="272" r:id="rId19"/>
    <p:sldId id="273" r:id="rId20"/>
    <p:sldId id="274" r:id="rId21"/>
    <p:sldId id="282" r:id="rId22"/>
    <p:sldId id="284" r:id="rId23"/>
    <p:sldId id="285" r:id="rId24"/>
    <p:sldId id="286" r:id="rId25"/>
    <p:sldId id="287" r:id="rId26"/>
    <p:sldId id="275" r:id="rId27"/>
    <p:sldId id="276" r:id="rId28"/>
    <p:sldId id="277" r:id="rId29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98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000" autoAdjust="0"/>
  </p:normalViewPr>
  <p:slideViewPr>
    <p:cSldViewPr snapToGrid="0" snapToObjects="1">
      <p:cViewPr varScale="1">
        <p:scale>
          <a:sx n="109" d="100"/>
          <a:sy n="109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6" d="100"/>
          <a:sy n="86" d="100"/>
        </p:scale>
        <p:origin x="-3126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B79CEC82-1D2B-4667-BB1C-518B84E6E75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F25EA808-7C1C-4864-9B5C-C1A21F84859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830BD0D-F7B6-4C55-8A33-AD3C8C35282C}" type="datetime1">
              <a:rPr lang="cs-CZ"/>
              <a:pPr/>
              <a:t>22.12.2010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D3189C-4ABB-4437-9A21-2DAA6EF4C11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73CB99-6EE4-4D60-A172-5D510F5490CE}" type="datetime1">
              <a:rPr lang="cs-CZ"/>
              <a:pPr/>
              <a:t>22.12.2010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F95CE9-A526-4961-8298-5FA2FC0025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6E6EDE-1DD9-484B-AA1F-15CC4349C7EA}" type="datetime1">
              <a:rPr lang="cs-CZ"/>
              <a:pPr/>
              <a:t>22.12.2010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6239D7-FC75-4249-AE6E-4307F868D6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00064D-48E0-4783-AD05-3023C64AECBA}" type="datetime1">
              <a:rPr lang="cs-CZ"/>
              <a:pPr/>
              <a:t>22.12.2010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2A2085-32F7-4794-B063-3CD04EE20E3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DE4F62-AD7A-40D5-A007-F746BC5EAF9E}" type="datetime1">
              <a:rPr lang="cs-CZ"/>
              <a:pPr/>
              <a:t>22.12.2010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A95086-0D0E-4A83-9663-E96A2A3565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D7A192-6584-4E16-8777-6B0D480DAB60}" type="datetime1">
              <a:rPr lang="cs-CZ"/>
              <a:pPr/>
              <a:t>22.12.2010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378E0F-1BB6-4B21-94D8-BBF93588DC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FC96F1-F7E6-4957-985A-F12802CCC94D}" type="datetime1">
              <a:rPr lang="cs-CZ"/>
              <a:pPr/>
              <a:t>22.12.2010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6C539A-9E34-4F94-BBF8-98D538C305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9561A63-9627-44BB-897F-F805C476E7FE}" type="datetime1">
              <a:rPr lang="cs-CZ"/>
              <a:pPr/>
              <a:t>22.12.2010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AF8029-2EFB-4611-BACD-ED1CB3EBE6C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437518-74FD-4AF2-B388-F6A78B3C1975}" type="datetime1">
              <a:rPr lang="cs-CZ"/>
              <a:pPr/>
              <a:t>22.12.2010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1BD898-8100-4370-9C85-9C17312B693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883A858-41CF-469E-B90B-EDF3ABE01192}" type="datetime1">
              <a:rPr lang="cs-CZ"/>
              <a:pPr/>
              <a:t>22.12.2010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C2B679-A932-4876-9970-8A15C8C977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B021F4-2290-4FE9-A5E0-8ADD1C412BC7}" type="datetime1">
              <a:rPr lang="cs-CZ"/>
              <a:pPr/>
              <a:t>22.12.2010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4A68E8-7417-4172-BE48-EC1FD5F2C9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330325" y="1260475"/>
            <a:ext cx="645795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Click to edit Master title style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30325" y="2171700"/>
            <a:ext cx="6457950" cy="317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76121A6A-EB6E-426C-9007-118E770B0E57}" type="datetime1">
              <a:rPr lang="cs-CZ"/>
              <a:pPr/>
              <a:t>22.12.2010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39FB899D-D96A-4D2F-B1CC-F1976212C90A}" type="slidenum">
              <a:rPr lang="en-US"/>
              <a:pPr/>
              <a:t>‹#›</a:t>
            </a:fld>
            <a:fld id="{28E05B73-8FA9-4E93-8300-1C7FF7EA2119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1" name="Picture 8" descr="MSMT_tecky_OK_RGB.ai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1314450" y="569913"/>
            <a:ext cx="645795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10" descr="MSMT_logolink_bezVlajky_RGB.ai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2438400" y="5624513"/>
            <a:ext cx="4267200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</p:sldLayoutIdLst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tx1"/>
          </a:solidFill>
          <a:latin typeface="Helvetica CE"/>
          <a:ea typeface="ＭＳ Ｐゴシック" charset="-128"/>
          <a:cs typeface="Helvetica CE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Helvetica CE" charset="-18"/>
          <a:ea typeface="ＭＳ Ｐゴシック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Helvetica CE" charset="-18"/>
          <a:ea typeface="ＭＳ Ｐゴシック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Helvetica CE" charset="-18"/>
          <a:ea typeface="ＭＳ Ｐゴシック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Helvetica CE" charset="-18"/>
          <a:ea typeface="ＭＳ Ｐゴシック" charset="-128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Helvetica CE" charset="-18"/>
          <a:ea typeface="ＭＳ Ｐゴシック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Helvetica CE" charset="-18"/>
          <a:ea typeface="ＭＳ Ｐゴシック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Helvetica CE" charset="-18"/>
          <a:ea typeface="ＭＳ Ｐゴシック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Helvetica CE" charset="-18"/>
          <a:ea typeface="ＭＳ Ｐゴシック" charset="-128"/>
        </a:defRPr>
      </a:lvl9pPr>
    </p:titleStyle>
    <p:bodyStyle>
      <a:lvl1pPr marL="342900" indent="-342900" algn="just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Helvetica CE"/>
          <a:ea typeface="ＭＳ Ｐゴシック" charset="-128"/>
          <a:cs typeface="Helvetica CE"/>
        </a:defRPr>
      </a:lvl1pPr>
      <a:lvl2pPr marL="742950" indent="-285750" algn="just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Helvetica CE"/>
          <a:ea typeface="ＭＳ Ｐゴシック" charset="-128"/>
          <a:cs typeface="Helvetica CE"/>
        </a:defRPr>
      </a:lvl2pPr>
      <a:lvl3pPr marL="1143000" indent="-228600" algn="just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Helvetica CE"/>
          <a:ea typeface="ＭＳ Ｐゴシック" charset="-128"/>
          <a:cs typeface="Helvetica CE"/>
        </a:defRPr>
      </a:lvl3pPr>
      <a:lvl4pPr marL="1600200" indent="-228600" algn="just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Helvetica CE"/>
          <a:ea typeface="ＭＳ Ｐゴシック" charset="-128"/>
          <a:cs typeface="Helvetica CE"/>
        </a:defRPr>
      </a:lvl4pPr>
      <a:lvl5pPr marL="2057400" indent="-228600" algn="just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ern="1200">
          <a:solidFill>
            <a:schemeClr val="tx1"/>
          </a:solidFill>
          <a:latin typeface="Helvetica CE"/>
          <a:ea typeface="ＭＳ Ｐゴシック" charset="-128"/>
          <a:cs typeface="Helvetica CE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1330325" y="1100831"/>
            <a:ext cx="6457950" cy="851794"/>
          </a:xfrm>
        </p:spPr>
        <p:txBody>
          <a:bodyPr/>
          <a:lstStyle/>
          <a:p>
            <a:pPr algn="ctr" eaLnBrk="1" hangingPunct="1"/>
            <a: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cs-CZ" sz="4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Oblast podpory 1.1 </a:t>
            </a:r>
            <a:r>
              <a:rPr lang="cs-CZ" sz="4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cs-CZ" sz="4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cs-CZ" sz="4000" dirty="0" smtClean="0">
              <a:solidFill>
                <a:srgbClr val="00B050"/>
              </a:solidFill>
              <a:latin typeface="Helvetica CE" charset="-18"/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None/>
            </a:pPr>
            <a:endParaRPr lang="cs-CZ" sz="3600" b="1" dirty="0" smtClean="0">
              <a:solidFill>
                <a:srgbClr val="F3912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1" hangingPunct="1">
              <a:buNone/>
            </a:pPr>
            <a:r>
              <a:rPr lang="cs-CZ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Zvyšování kvality </a:t>
            </a:r>
          </a:p>
          <a:p>
            <a:pPr algn="ctr" eaLnBrk="1" hangingPunct="1">
              <a:buNone/>
            </a:pPr>
            <a:r>
              <a:rPr lang="cs-CZ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 vzdělávání</a:t>
            </a:r>
            <a:br>
              <a:rPr lang="cs-CZ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cs-CZ" sz="3600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 CE" charset="-1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45897-8E4D-46EB-B48F-B91F0B258FFB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1330325" y="1100831"/>
            <a:ext cx="6457950" cy="851794"/>
          </a:xfrm>
        </p:spPr>
        <p:txBody>
          <a:bodyPr/>
          <a:lstStyle/>
          <a:p>
            <a:pPr algn="ctr" eaLnBrk="1" hangingPunct="1"/>
            <a: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cs-CZ" sz="4000" dirty="0" smtClean="0">
              <a:solidFill>
                <a:srgbClr val="00B050"/>
              </a:solidFill>
              <a:latin typeface="Helvetica CE" charset="-18"/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1330324" y="1233996"/>
            <a:ext cx="6632945" cy="4111118"/>
          </a:xfrm>
        </p:spPr>
        <p:txBody>
          <a:bodyPr/>
          <a:lstStyle/>
          <a:p>
            <a:pPr algn="l">
              <a:buNone/>
            </a:pPr>
            <a:r>
              <a:rPr lang="cs-CZ" sz="1600" b="1" dirty="0" smtClean="0"/>
              <a:t>Doplňující/nepovinné klíčové aktivity – žadatel si může vybrat 1</a:t>
            </a:r>
            <a:br>
              <a:rPr lang="cs-CZ" sz="1600" b="1" dirty="0" smtClean="0"/>
            </a:br>
            <a:r>
              <a:rPr lang="cs-CZ" sz="1600" b="1" dirty="0" smtClean="0"/>
              <a:t>                                  nebo více aktivit: </a:t>
            </a:r>
            <a:br>
              <a:rPr lang="cs-CZ" sz="1600" b="1" dirty="0" smtClean="0"/>
            </a:br>
            <a:endParaRPr lang="cs-CZ" sz="1600" b="1" dirty="0" smtClean="0"/>
          </a:p>
          <a:p>
            <a:pPr algn="l">
              <a:buFont typeface="Wingdings" pitchFamily="2" charset="2"/>
              <a:buChar char="v"/>
            </a:pPr>
            <a:r>
              <a:rPr lang="cs-CZ" sz="1600" dirty="0" smtClean="0"/>
              <a:t>Zpracování webové</a:t>
            </a:r>
            <a:r>
              <a:rPr lang="cs-CZ" sz="1600" b="1" dirty="0" smtClean="0"/>
              <a:t> </a:t>
            </a:r>
            <a:r>
              <a:rPr lang="cs-CZ" sz="1600" dirty="0" smtClean="0"/>
              <a:t>antologie pramenů k moderním dějinám (významné listiny a dokumenty, dobová publicistika, ideologická literatura, politické karikatury, ukázky životního stylu, autobiografie aj.) doplněné metodickými listy.</a:t>
            </a:r>
          </a:p>
          <a:p>
            <a:pPr lvl="0" algn="l">
              <a:buNone/>
            </a:pPr>
            <a:r>
              <a:rPr lang="cs-CZ" sz="1600" dirty="0" smtClean="0"/>
              <a:t> </a:t>
            </a:r>
          </a:p>
          <a:p>
            <a:pPr lvl="0" algn="l">
              <a:buFont typeface="Wingdings" pitchFamily="2" charset="2"/>
              <a:buChar char="v"/>
            </a:pPr>
            <a:r>
              <a:rPr lang="cs-CZ" sz="1600" dirty="0" smtClean="0"/>
              <a:t>Metodické materiály k nejdůležitějším muzejním expozicím, jež se dotýkají našich moderních dějin.</a:t>
            </a:r>
          </a:p>
          <a:p>
            <a:pPr lvl="0" algn="l">
              <a:buNone/>
            </a:pPr>
            <a:endParaRPr lang="cs-CZ" sz="1600" dirty="0" smtClean="0"/>
          </a:p>
          <a:p>
            <a:pPr lvl="0" algn="l">
              <a:buFont typeface="Wingdings" pitchFamily="2" charset="2"/>
              <a:buChar char="v"/>
            </a:pPr>
            <a:r>
              <a:rPr lang="cs-CZ" sz="1600" dirty="0" smtClean="0"/>
              <a:t>Webová kartografická banka dějepisných map s metodickými listy. </a:t>
            </a:r>
          </a:p>
          <a:p>
            <a:pPr lvl="0" algn="l">
              <a:buNone/>
            </a:pPr>
            <a:endParaRPr lang="cs-CZ" sz="1600" dirty="0" smtClean="0"/>
          </a:p>
          <a:p>
            <a:pPr lvl="0" algn="l">
              <a:buFont typeface="Wingdings" pitchFamily="2" charset="2"/>
              <a:buChar char="v"/>
            </a:pPr>
            <a:r>
              <a:rPr lang="cs-CZ" sz="1600" dirty="0" smtClean="0"/>
              <a:t>Komiks na vybrané téma z moderních dějin pro žáky ZŠ nebo SŠ.</a:t>
            </a:r>
            <a:endParaRPr lang="cs-CZ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45897-8E4D-46EB-B48F-B91F0B258FFB}" type="slidenum">
              <a:rPr lang="en-US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1330325" y="1100831"/>
            <a:ext cx="6457950" cy="851794"/>
          </a:xfrm>
        </p:spPr>
        <p:txBody>
          <a:bodyPr/>
          <a:lstStyle/>
          <a:p>
            <a:pPr algn="ctr" eaLnBrk="1" hangingPunct="1"/>
            <a: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cs-CZ" sz="4000" dirty="0" smtClean="0">
              <a:solidFill>
                <a:srgbClr val="00B050"/>
              </a:solidFill>
              <a:latin typeface="Helvetica CE" charset="-18"/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714103" y="1349829"/>
            <a:ext cx="7863840" cy="3995285"/>
          </a:xfrm>
        </p:spPr>
        <p:txBody>
          <a:bodyPr/>
          <a:lstStyle/>
          <a:p>
            <a:pPr>
              <a:buNone/>
            </a:pPr>
            <a:r>
              <a:rPr lang="cs-CZ" sz="2000" b="1" dirty="0" smtClean="0"/>
              <a:t> </a:t>
            </a:r>
            <a:endParaRPr lang="cs-CZ" sz="2000" dirty="0" smtClean="0"/>
          </a:p>
          <a:p>
            <a:pPr algn="l">
              <a:buNone/>
            </a:pPr>
            <a:r>
              <a:rPr lang="cs-CZ" sz="24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lang="cs-CZ" sz="2400" b="1" u="sng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Území dopadu</a:t>
            </a:r>
            <a:r>
              <a:rPr lang="cs-CZ" sz="2400" dirty="0" smtClean="0"/>
              <a:t>: budou podpořeny </a:t>
            </a:r>
            <a:r>
              <a:rPr lang="cs-CZ" sz="2400" dirty="0" err="1" smtClean="0"/>
              <a:t>nadregionální</a:t>
            </a:r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2400" dirty="0" smtClean="0"/>
              <a:t>projekty s dopadem nejméně na 2 kraje ČR, mimo hl. m. Prahy.</a:t>
            </a:r>
          </a:p>
          <a:p>
            <a:pPr lvl="0" algn="l">
              <a:buNone/>
            </a:pPr>
            <a:r>
              <a:rPr lang="cs-CZ" sz="2400" dirty="0" smtClean="0"/>
              <a:t>    </a:t>
            </a:r>
            <a:r>
              <a:rPr lang="cs-CZ" sz="2400" b="1" u="sng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Celková alokace na tuto </a:t>
            </a:r>
            <a:r>
              <a:rPr lang="cs-CZ" sz="2400" b="1" u="sng" dirty="0" err="1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podaktivitu</a:t>
            </a:r>
            <a:r>
              <a:rPr lang="cs-CZ" sz="2400" b="1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:       </a:t>
            </a:r>
            <a:r>
              <a:rPr lang="cs-CZ" sz="2400" dirty="0" smtClean="0">
                <a:solidFill>
                  <a:srgbClr val="000000"/>
                </a:solidFill>
                <a:cs typeface="Times New Roman" pitchFamily="18" charset="0"/>
              </a:rPr>
              <a:t>35 mil. Kč</a:t>
            </a:r>
          </a:p>
          <a:p>
            <a:pPr algn="l">
              <a:buNone/>
            </a:pPr>
            <a:endParaRPr lang="cs-CZ" sz="2400" dirty="0" smtClean="0"/>
          </a:p>
          <a:p>
            <a:pPr algn="l">
              <a:buNone/>
            </a:pPr>
            <a:r>
              <a:rPr lang="cs-CZ" sz="2400" b="1" dirty="0" smtClean="0"/>
              <a:t>    </a:t>
            </a:r>
            <a:r>
              <a:rPr lang="cs-CZ" sz="2400" b="1" u="sng" dirty="0" smtClean="0"/>
              <a:t>Minimální finanční podpora projektu</a:t>
            </a:r>
            <a:r>
              <a:rPr lang="cs-CZ" sz="2400" b="1" dirty="0" smtClean="0"/>
              <a:t>:	     </a:t>
            </a:r>
            <a:r>
              <a:rPr lang="cs-CZ" sz="2400" dirty="0" smtClean="0"/>
              <a:t>5 mil. Kč </a:t>
            </a:r>
          </a:p>
          <a:p>
            <a:pPr>
              <a:buNone/>
            </a:pPr>
            <a:r>
              <a:rPr lang="cs-CZ" sz="2400" b="1" dirty="0" smtClean="0"/>
              <a:t>    </a:t>
            </a:r>
            <a:r>
              <a:rPr lang="cs-CZ" sz="2400" b="1" u="sng" dirty="0" smtClean="0"/>
              <a:t>Maximální finanční podpora projektu</a:t>
            </a:r>
            <a:r>
              <a:rPr lang="cs-CZ" sz="2400" b="1" dirty="0" smtClean="0"/>
              <a:t>: 	    </a:t>
            </a:r>
            <a:r>
              <a:rPr lang="cs-CZ" sz="2400" dirty="0" smtClean="0"/>
              <a:t>30 mil. Kč</a:t>
            </a:r>
          </a:p>
          <a:p>
            <a:pPr algn="ctr" eaLnBrk="1" hangingPunct="1">
              <a:buNone/>
            </a:pPr>
            <a:endParaRPr lang="cs-CZ" sz="2400" b="1" dirty="0" smtClean="0">
              <a:solidFill>
                <a:srgbClr val="F3912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45897-8E4D-46EB-B48F-B91F0B258FFB}" type="slidenum">
              <a:rPr lang="en-US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1330325" y="1100831"/>
            <a:ext cx="6457950" cy="851794"/>
          </a:xfrm>
        </p:spPr>
        <p:txBody>
          <a:bodyPr/>
          <a:lstStyle/>
          <a:p>
            <a:pPr eaLnBrk="1" hangingPunct="1"/>
            <a: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cs-CZ" sz="2000" dirty="0" smtClean="0">
                <a:solidFill>
                  <a:srgbClr val="00B0F0"/>
                </a:solidFill>
              </a:rPr>
              <a:t> </a:t>
            </a:r>
            <a:r>
              <a:rPr lang="cs-CZ" sz="2000" dirty="0" err="1" smtClean="0">
                <a:solidFill>
                  <a:srgbClr val="00B0F0"/>
                </a:solidFill>
              </a:rPr>
              <a:t>Ac</a:t>
            </a:r>
            <a:r>
              <a:rPr lang="cs-CZ" sz="2000" dirty="0" smtClean="0">
                <a:solidFill>
                  <a:srgbClr val="00B0F0"/>
                </a:solidFill>
              </a:rPr>
              <a:t>) Podpora matematické gramotnosti </a:t>
            </a:r>
            <a: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cs-CZ" sz="4000" dirty="0" smtClean="0">
              <a:solidFill>
                <a:srgbClr val="00B050"/>
              </a:solidFill>
              <a:latin typeface="Helvetica CE" charset="-1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45897-8E4D-46EB-B48F-B91F0B258FFB}" type="slidenum">
              <a:rPr lang="en-US"/>
              <a:pPr/>
              <a:t>12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330325" y="1793632"/>
            <a:ext cx="6457950" cy="3551482"/>
          </a:xfrm>
        </p:spPr>
        <p:txBody>
          <a:bodyPr/>
          <a:lstStyle/>
          <a:p>
            <a:pPr algn="l">
              <a:buNone/>
            </a:pPr>
            <a:r>
              <a:rPr lang="cs-CZ" sz="1600" b="1" dirty="0" smtClean="0"/>
              <a:t>Projekt musí obsahovat tyto aktivity:</a:t>
            </a:r>
          </a:p>
          <a:p>
            <a:pPr algn="l">
              <a:buNone/>
            </a:pPr>
            <a:endParaRPr lang="cs-CZ" sz="1600" dirty="0" smtClean="0"/>
          </a:p>
          <a:p>
            <a:pPr lvl="0" algn="l">
              <a:buFont typeface="Wingdings" pitchFamily="2" charset="2"/>
              <a:buChar char="v"/>
            </a:pPr>
            <a:r>
              <a:rPr lang="cs-CZ" sz="1600" dirty="0" smtClean="0"/>
              <a:t>Podporu motivujícího prostředí na základních i středních školách pro rozvoj matematického vzdělávání.</a:t>
            </a:r>
          </a:p>
          <a:p>
            <a:pPr lvl="0" algn="l">
              <a:buFont typeface="Wingdings" pitchFamily="2" charset="2"/>
              <a:buChar char="v"/>
            </a:pPr>
            <a:r>
              <a:rPr lang="cs-CZ" sz="1600" dirty="0" smtClean="0"/>
              <a:t>Vytvoření a pilotáž metodických materiálů s nabídkou úloh</a:t>
            </a:r>
          </a:p>
          <a:p>
            <a:pPr lvl="0" algn="l">
              <a:buFont typeface="Wingdings" pitchFamily="2" charset="2"/>
              <a:buChar char="v"/>
            </a:pPr>
            <a:r>
              <a:rPr lang="cs-CZ" sz="1600" dirty="0" smtClean="0"/>
              <a:t>Práce s úlohami při výuce.</a:t>
            </a:r>
          </a:p>
          <a:p>
            <a:pPr lvl="0" algn="l">
              <a:buFont typeface="Wingdings" pitchFamily="2" charset="2"/>
              <a:buChar char="v"/>
            </a:pPr>
            <a:r>
              <a:rPr lang="cs-CZ" sz="1600" dirty="0" smtClean="0"/>
              <a:t>Umístění </a:t>
            </a:r>
            <a:r>
              <a:rPr lang="cs-CZ" sz="1600" dirty="0" err="1" smtClean="0"/>
              <a:t>odpilotovaných</a:t>
            </a:r>
            <a:r>
              <a:rPr lang="cs-CZ" sz="1600" dirty="0" smtClean="0"/>
              <a:t> materiálů na volně dostupný vzdělávací portál. </a:t>
            </a:r>
          </a:p>
          <a:p>
            <a:pPr lvl="0" algn="l">
              <a:buFont typeface="Wingdings" pitchFamily="2" charset="2"/>
              <a:buChar char="v"/>
            </a:pPr>
            <a:r>
              <a:rPr lang="cs-CZ" sz="1600" dirty="0" smtClean="0"/>
              <a:t>Proškolení dalších učitelů pro práci s těmito materiály.</a:t>
            </a:r>
          </a:p>
          <a:p>
            <a:pPr lvl="0" algn="l">
              <a:buNone/>
            </a:pPr>
            <a:endParaRPr lang="cs-CZ" sz="1600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A2085-32F7-4794-B063-3CD04EE20E3C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879566" y="1817761"/>
            <a:ext cx="7698377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90825" algn="l"/>
              </a:tabLst>
            </a:pPr>
            <a:r>
              <a:rPr lang="cs-CZ" sz="2400" b="1" u="sng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Celková alokace na tuto </a:t>
            </a:r>
            <a:r>
              <a:rPr lang="cs-CZ" sz="2400" b="1" u="sng" dirty="0" err="1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podaktivitu</a:t>
            </a:r>
            <a:r>
              <a:rPr lang="cs-CZ" sz="2400" b="1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:         </a:t>
            </a:r>
            <a:r>
              <a:rPr lang="cs-CZ" sz="2400" dirty="0" smtClean="0">
                <a:solidFill>
                  <a:srgbClr val="000000"/>
                </a:solidFill>
                <a:cs typeface="Times New Roman" pitchFamily="18" charset="0"/>
              </a:rPr>
              <a:t>20 mil. Kč</a:t>
            </a:r>
            <a:endParaRPr kumimoji="0" lang="cs-CZ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90825" algn="l"/>
              </a:tabLst>
            </a:pPr>
            <a:endParaRPr kumimoji="0" lang="cs-CZ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90825" algn="l"/>
              </a:tabLst>
            </a:pPr>
            <a:r>
              <a:rPr lang="cs-CZ" sz="2400" b="1" u="sng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Minimální finanční podpora projektu</a:t>
            </a:r>
            <a:r>
              <a:rPr lang="cs-CZ" sz="2400" b="1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: 	         </a:t>
            </a:r>
            <a:r>
              <a:rPr lang="cs-CZ" sz="24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5 mil. Kč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90825" algn="l"/>
              </a:tabLst>
            </a:pPr>
            <a:endParaRPr lang="cs-CZ" sz="2400" dirty="0" smtClean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90825" algn="l"/>
              </a:tabLst>
            </a:pPr>
            <a:r>
              <a:rPr lang="cs-CZ" sz="2400" b="1" u="sng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Maximální finanční podpora projektu</a:t>
            </a:r>
            <a:r>
              <a:rPr lang="cs-CZ" sz="2400" b="1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:        </a:t>
            </a:r>
            <a:r>
              <a:rPr lang="cs-CZ" sz="24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0 mil. Kč</a:t>
            </a:r>
            <a:endParaRPr kumimoji="0" lang="cs-CZ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592182" y="1100831"/>
            <a:ext cx="7942217" cy="851794"/>
          </a:xfrm>
        </p:spPr>
        <p:txBody>
          <a:bodyPr/>
          <a:lstStyle/>
          <a:p>
            <a:pPr algn="ctr" eaLnBrk="1" hangingPunct="1"/>
            <a: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cs-CZ" sz="2000" dirty="0" smtClean="0">
                <a:solidFill>
                  <a:srgbClr val="00B0F0"/>
                </a:solidFill>
              </a:rPr>
              <a:t> Ad) Podpora badatelských aktivit žáků ZŠ i SŠ </a:t>
            </a:r>
            <a:br>
              <a:rPr lang="cs-CZ" sz="2000" dirty="0" smtClean="0">
                <a:solidFill>
                  <a:srgbClr val="00B0F0"/>
                </a:solidFill>
              </a:rPr>
            </a:br>
            <a:r>
              <a:rPr lang="cs-CZ" sz="2000" dirty="0" smtClean="0">
                <a:solidFill>
                  <a:srgbClr val="00B0F0"/>
                </a:solidFill>
              </a:rPr>
              <a:t>v přírodních vědách.</a:t>
            </a:r>
            <a: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cs-CZ" sz="4000" dirty="0" smtClean="0">
              <a:solidFill>
                <a:srgbClr val="00B050"/>
              </a:solidFill>
              <a:latin typeface="Helvetica CE" charset="-18"/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None/>
            </a:pPr>
            <a:endParaRPr lang="cs-CZ" sz="3600" b="1" dirty="0" smtClean="0">
              <a:solidFill>
                <a:srgbClr val="F3912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1" hangingPunct="1">
              <a:buNone/>
            </a:pPr>
            <a:endParaRPr lang="cs-CZ" sz="3600" b="1" dirty="0" smtClean="0">
              <a:solidFill>
                <a:srgbClr val="F3912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45897-8E4D-46EB-B48F-B91F0B258FFB}" type="slidenum">
              <a:rPr lang="en-US"/>
              <a:pPr/>
              <a:t>14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053737" y="1952625"/>
            <a:ext cx="7149738" cy="357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cs-CZ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 CE"/>
                <a:ea typeface="ＭＳ Ｐゴシック" charset="-128"/>
                <a:cs typeface="Helvetica CE"/>
              </a:rPr>
              <a:t>Pojetí</a:t>
            </a:r>
            <a:r>
              <a:rPr kumimoji="0" lang="cs-CZ" sz="1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 CE"/>
                <a:ea typeface="ＭＳ Ｐゴシック" charset="-128"/>
                <a:cs typeface="Helvetica CE"/>
              </a:rPr>
              <a:t> přírodních věd v této výzvě:</a:t>
            </a:r>
          </a:p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lang="cs-CZ" sz="1600" dirty="0" smtClean="0">
                <a:latin typeface="Helvetica CE"/>
                <a:cs typeface="Helvetica CE"/>
              </a:rPr>
              <a:t>Vzdělávací oblast Člověk a jeho svět (Rozmanitost přírody) </a:t>
            </a:r>
          </a:p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cs-CZ" sz="1600" dirty="0" smtClean="0">
                <a:latin typeface="Helvetica CE"/>
                <a:cs typeface="Helvetica CE"/>
              </a:rPr>
              <a:t>      a Člověk a příroda v RVP ZV.</a:t>
            </a:r>
          </a:p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cs-CZ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 CE"/>
                <a:ea typeface="ＭＳ Ｐゴシック" charset="-128"/>
                <a:cs typeface="Helvetica CE"/>
              </a:rPr>
              <a:t>Vzdělávací</a:t>
            </a:r>
            <a:r>
              <a:rPr kumimoji="0" lang="cs-CZ" sz="1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 CE"/>
                <a:ea typeface="ＭＳ Ｐゴシック" charset="-128"/>
                <a:cs typeface="Helvetica CE"/>
              </a:rPr>
              <a:t> oblast Člověk a příroda v RVP G.</a:t>
            </a:r>
          </a:p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lang="cs-CZ" sz="1600" noProof="0" dirty="0" smtClean="0">
                <a:latin typeface="Helvetica CE"/>
                <a:cs typeface="Helvetica CE"/>
              </a:rPr>
              <a:t>Vzdělávací oblast Přírodovědné vzdělávání v RVP odborného vzdělávání.</a:t>
            </a:r>
            <a:endParaRPr kumimoji="0" lang="cs-CZ" sz="16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elvetica CE"/>
              <a:ea typeface="ＭＳ Ｐゴシック" charset="-128"/>
              <a:cs typeface="Helvetica CE"/>
            </a:endParaRPr>
          </a:p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cs-CZ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elvetica CE"/>
              <a:ea typeface="ＭＳ Ｐゴシック" charset="-128"/>
              <a:cs typeface="Helvetica CE"/>
            </a:endParaRPr>
          </a:p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cs-CZ" sz="1600" b="1" dirty="0" smtClean="0">
                <a:latin typeface="Helvetica CE"/>
                <a:cs typeface="Helvetica CE"/>
              </a:rPr>
              <a:t>Pojetí badatelských metod v této výzvě:</a:t>
            </a:r>
          </a:p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lang="cs-CZ" sz="1600" noProof="0" dirty="0" smtClean="0">
                <a:latin typeface="Helvetica CE"/>
                <a:cs typeface="Helvetica CE"/>
              </a:rPr>
              <a:t>Praktické činnosti žáků při vyučování – návrh experimentů, provádění pokusů, tvorba hypotéz, používání různých výzkumných metod, interpretace dat, posuzování výsledků, </a:t>
            </a:r>
            <a:r>
              <a:rPr lang="cs-CZ" sz="1600" dirty="0" smtClean="0">
                <a:latin typeface="Helvetica CE"/>
                <a:cs typeface="Helvetica CE"/>
              </a:rPr>
              <a:t>formulace</a:t>
            </a:r>
            <a:r>
              <a:rPr lang="cs-CZ" sz="1600" noProof="0" dirty="0" smtClean="0">
                <a:latin typeface="Helvetica CE"/>
                <a:cs typeface="Helvetica CE"/>
              </a:rPr>
              <a:t> závěrů.</a:t>
            </a:r>
          </a:p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cs-CZ" sz="160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 CE"/>
                <a:ea typeface="ＭＳ Ｐゴシック" charset="-128"/>
                <a:cs typeface="Helvetica CE"/>
              </a:rPr>
              <a:t>Praktické</a:t>
            </a:r>
            <a:r>
              <a:rPr kumimoji="0" lang="cs-CZ" sz="160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 CE"/>
                <a:ea typeface="ＭＳ Ｐゴシック" charset="-128"/>
                <a:cs typeface="Helvetica CE"/>
              </a:rPr>
              <a:t> činnosti mohou být doplněny studiem autentických textů.</a:t>
            </a:r>
            <a:endParaRPr kumimoji="0" lang="cs-CZ" sz="16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elvetica CE"/>
              <a:ea typeface="ＭＳ Ｐゴシック" charset="-128"/>
              <a:cs typeface="Helvetica CE"/>
            </a:endParaRPr>
          </a:p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cs-CZ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elvetica CE"/>
              <a:ea typeface="ＭＳ Ｐゴシック" charset="-128"/>
              <a:cs typeface="Helvetica CE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A2085-32F7-4794-B063-3CD04EE20E3C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330325" y="1395046"/>
            <a:ext cx="6457950" cy="3950067"/>
          </a:xfrm>
        </p:spPr>
        <p:txBody>
          <a:bodyPr/>
          <a:lstStyle/>
          <a:p>
            <a:pPr algn="l">
              <a:buNone/>
            </a:pPr>
            <a:r>
              <a:rPr lang="cs-CZ" sz="1600" b="1" dirty="0" smtClean="0"/>
              <a:t>Projekt musí obsahovat tyto aktivity:</a:t>
            </a:r>
          </a:p>
          <a:p>
            <a:pPr algn="l">
              <a:buNone/>
            </a:pPr>
            <a:endParaRPr lang="cs-CZ" sz="1600" dirty="0" smtClean="0"/>
          </a:p>
          <a:p>
            <a:pPr lvl="0" algn="l">
              <a:buFont typeface="Wingdings" pitchFamily="2" charset="2"/>
              <a:buChar char="v"/>
            </a:pPr>
            <a:r>
              <a:rPr lang="cs-CZ" sz="1600" dirty="0" smtClean="0"/>
              <a:t>Vytvoření a </a:t>
            </a:r>
            <a:r>
              <a:rPr lang="cs-CZ" sz="1600" dirty="0" err="1" smtClean="0"/>
              <a:t>odpilotování</a:t>
            </a:r>
            <a:r>
              <a:rPr lang="cs-CZ" sz="1600" dirty="0" smtClean="0"/>
              <a:t> metodických materiálů zaměřených na praktickou i laboratorní výuku přírodních věd, vedoucích k rozvoji „vědeckého uvažování“.</a:t>
            </a:r>
          </a:p>
          <a:p>
            <a:pPr lvl="0" algn="l">
              <a:buFont typeface="Wingdings" pitchFamily="2" charset="2"/>
              <a:buChar char="v"/>
            </a:pPr>
            <a:r>
              <a:rPr lang="cs-CZ" sz="1600" dirty="0" smtClean="0"/>
              <a:t>Pilotáž při reálné výuce s vyhodnocením úspěšnosti (zvýšení motivace žáků, zlepšení vzdělávacích výsledků, tvorba žákovských projektů...).</a:t>
            </a:r>
          </a:p>
          <a:p>
            <a:pPr lvl="0" algn="l">
              <a:buFont typeface="Wingdings" pitchFamily="2" charset="2"/>
              <a:buChar char="v"/>
            </a:pPr>
            <a:r>
              <a:rPr lang="cs-CZ" sz="1600" dirty="0" smtClean="0"/>
              <a:t>Umístění </a:t>
            </a:r>
            <a:r>
              <a:rPr lang="cs-CZ" sz="1600" dirty="0" err="1" smtClean="0"/>
              <a:t>odpilotovaných</a:t>
            </a:r>
            <a:r>
              <a:rPr lang="cs-CZ" sz="1600" dirty="0" smtClean="0"/>
              <a:t> materiálů na volně dostupný vzdělávací portál.</a:t>
            </a:r>
          </a:p>
          <a:p>
            <a:pPr lvl="0" algn="l">
              <a:buFont typeface="Wingdings" pitchFamily="2" charset="2"/>
              <a:buChar char="v"/>
            </a:pPr>
            <a:r>
              <a:rPr lang="cs-CZ" sz="1600" dirty="0" smtClean="0"/>
              <a:t>Umístění </a:t>
            </a:r>
            <a:r>
              <a:rPr lang="cs-CZ" sz="1600" dirty="0" err="1" smtClean="0"/>
              <a:t>odpilotovaných</a:t>
            </a:r>
            <a:r>
              <a:rPr lang="cs-CZ" sz="1600" dirty="0" smtClean="0"/>
              <a:t> materiálů na volně dostupný vzdělávací portál. </a:t>
            </a:r>
          </a:p>
          <a:p>
            <a:pPr lvl="0" algn="l">
              <a:buFont typeface="Wingdings" pitchFamily="2" charset="2"/>
              <a:buChar char="v"/>
            </a:pPr>
            <a:r>
              <a:rPr lang="cs-CZ" sz="1600" dirty="0" smtClean="0"/>
              <a:t>Proškolení dalších učitelů pro práci s těmito materiály.</a:t>
            </a:r>
          </a:p>
          <a:p>
            <a:pPr lvl="0" algn="l">
              <a:buNone/>
            </a:pPr>
            <a:endParaRPr lang="cs-CZ" sz="1600" dirty="0" smtClean="0"/>
          </a:p>
          <a:p>
            <a:pPr lvl="0" algn="l">
              <a:buNone/>
            </a:pPr>
            <a:endParaRPr lang="cs-CZ" sz="16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A2085-32F7-4794-B063-3CD04EE20E3C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731520" y="1712127"/>
            <a:ext cx="7620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90825" algn="l"/>
              </a:tabLst>
            </a:pPr>
            <a:endParaRPr lang="cs-CZ" sz="24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90825" algn="l"/>
              </a:tabLst>
            </a:pPr>
            <a:r>
              <a:rPr lang="cs-CZ" sz="2400" b="1" u="sng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Celková alokace na tuto </a:t>
            </a:r>
            <a:r>
              <a:rPr lang="cs-CZ" sz="2400" b="1" u="sng" dirty="0" err="1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podaktivitu</a:t>
            </a:r>
            <a:r>
              <a:rPr lang="cs-CZ" sz="2400" b="1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:         </a:t>
            </a:r>
            <a:r>
              <a:rPr lang="cs-CZ" sz="2400" dirty="0" smtClean="0">
                <a:solidFill>
                  <a:srgbClr val="000000"/>
                </a:solidFill>
                <a:cs typeface="Times New Roman" pitchFamily="18" charset="0"/>
              </a:rPr>
              <a:t>35 mil. Kč</a:t>
            </a:r>
            <a:endParaRPr kumimoji="0" lang="cs-CZ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90825" algn="l"/>
              </a:tabLst>
            </a:pPr>
            <a:endParaRPr kumimoji="0" lang="cs-CZ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90825" algn="l"/>
              </a:tabLst>
            </a:pPr>
            <a:r>
              <a:rPr lang="cs-CZ" sz="2400" b="1" u="sng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Minimální finanční podpora projektu</a:t>
            </a:r>
            <a:r>
              <a:rPr lang="cs-CZ" sz="2400" b="1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: 	       </a:t>
            </a:r>
            <a:r>
              <a:rPr lang="cs-CZ" sz="24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  5 mil. Kč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90825" algn="l"/>
              </a:tabLst>
            </a:pPr>
            <a:r>
              <a:rPr lang="cs-CZ" sz="24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90825" algn="l"/>
              </a:tabLst>
            </a:pPr>
            <a:r>
              <a:rPr lang="cs-CZ" sz="2400" b="1" u="sng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Maximální finanční podpora projektu</a:t>
            </a:r>
            <a:r>
              <a:rPr lang="cs-CZ" sz="2400" b="1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:        </a:t>
            </a:r>
            <a:r>
              <a:rPr lang="cs-CZ" sz="24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0 mil. Kč</a:t>
            </a:r>
            <a:endParaRPr kumimoji="0" lang="cs-CZ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1330325" y="1100831"/>
            <a:ext cx="6457950" cy="851794"/>
          </a:xfrm>
        </p:spPr>
        <p:txBody>
          <a:bodyPr/>
          <a:lstStyle/>
          <a:p>
            <a:pPr algn="ctr" eaLnBrk="1" hangingPunct="1"/>
            <a: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cs-CZ" sz="4000" dirty="0" smtClean="0">
              <a:solidFill>
                <a:srgbClr val="00B050"/>
              </a:solidFill>
              <a:latin typeface="Helvetica CE" charset="-18"/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600890" y="1100832"/>
            <a:ext cx="8403773" cy="4244282"/>
          </a:xfrm>
        </p:spPr>
        <p:txBody>
          <a:bodyPr/>
          <a:lstStyle/>
          <a:p>
            <a:pPr algn="l" eaLnBrk="1" hangingPunct="1">
              <a:buNone/>
            </a:pPr>
            <a:r>
              <a:rPr lang="cs-CZ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B. </a:t>
            </a:r>
            <a:r>
              <a:rPr lang="cs-CZ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Spolupráce institucí počátečního vzdělávání se státní správou a samosprávou s možností uplatnění inovativních forem spolupráce včetně zapojení škol do komunitního rozvoje.</a:t>
            </a:r>
          </a:p>
          <a:p>
            <a:pPr algn="l" eaLnBrk="1" hangingPunct="1">
              <a:buNone/>
            </a:pPr>
            <a:endParaRPr lang="cs-CZ" sz="1600" b="1" dirty="0" smtClean="0"/>
          </a:p>
          <a:p>
            <a:pPr algn="l" eaLnBrk="1" hangingPunct="1">
              <a:buNone/>
            </a:pPr>
            <a:r>
              <a:rPr lang="cs-CZ" sz="1600" b="1" dirty="0" smtClean="0"/>
              <a:t>Žadatel si musí vybrat alespoň </a:t>
            </a:r>
            <a:r>
              <a:rPr lang="cs-CZ" sz="1600" b="1" dirty="0" smtClean="0">
                <a:solidFill>
                  <a:srgbClr val="00B0F0"/>
                </a:solidFill>
              </a:rPr>
              <a:t>jednu z prvních třech </a:t>
            </a:r>
            <a:r>
              <a:rPr lang="cs-CZ" sz="1600" b="1" dirty="0" err="1" smtClean="0">
                <a:solidFill>
                  <a:srgbClr val="00B0F0"/>
                </a:solidFill>
              </a:rPr>
              <a:t>podaktivit</a:t>
            </a:r>
            <a:r>
              <a:rPr lang="cs-CZ" sz="1600" b="1" dirty="0" smtClean="0">
                <a:solidFill>
                  <a:srgbClr val="00B0F0"/>
                </a:solidFill>
              </a:rPr>
              <a:t> </a:t>
            </a:r>
            <a:r>
              <a:rPr lang="cs-CZ" sz="1600" b="1" dirty="0" smtClean="0"/>
              <a:t>a současně</a:t>
            </a:r>
            <a:br>
              <a:rPr lang="cs-CZ" sz="1600" b="1" dirty="0" smtClean="0"/>
            </a:br>
            <a:r>
              <a:rPr lang="cs-CZ" sz="1600" b="1" dirty="0" err="1" smtClean="0"/>
              <a:t>podaktivitu</a:t>
            </a:r>
            <a:r>
              <a:rPr lang="cs-CZ" sz="1600" b="1" dirty="0" smtClean="0"/>
              <a:t> č. 4:</a:t>
            </a:r>
            <a:r>
              <a:rPr lang="cs-CZ" sz="1600" dirty="0" smtClean="0"/>
              <a:t> </a:t>
            </a:r>
          </a:p>
          <a:p>
            <a:pPr lvl="0">
              <a:buNone/>
            </a:pPr>
            <a:r>
              <a:rPr lang="cs-CZ" sz="1600" b="1" dirty="0" smtClean="0">
                <a:solidFill>
                  <a:srgbClr val="00B0F0"/>
                </a:solidFill>
              </a:rPr>
              <a:t>1</a:t>
            </a:r>
            <a:r>
              <a:rPr lang="cs-CZ" sz="2000" b="1" dirty="0" smtClean="0">
                <a:solidFill>
                  <a:srgbClr val="00B0F0"/>
                </a:solidFill>
              </a:rPr>
              <a:t>. </a:t>
            </a:r>
            <a:r>
              <a:rPr lang="cs-CZ" sz="1600" b="1" dirty="0" smtClean="0">
                <a:solidFill>
                  <a:srgbClr val="00B0F0"/>
                </a:solidFill>
              </a:rPr>
              <a:t>Komunitní vzdělávání a jeho implementace včetně pilotáže.</a:t>
            </a:r>
          </a:p>
          <a:p>
            <a:pPr lvl="0" algn="l">
              <a:buNone/>
            </a:pPr>
            <a:r>
              <a:rPr lang="cs-CZ" sz="1600" dirty="0" smtClean="0"/>
              <a:t>     </a:t>
            </a:r>
            <a:r>
              <a:rPr lang="cs-CZ" sz="1600" u="sng" dirty="0" smtClean="0"/>
              <a:t>Zaměření očekávaných aktivit</a:t>
            </a:r>
            <a:r>
              <a:rPr lang="cs-CZ" sz="1600" dirty="0" smtClean="0"/>
              <a:t>: </a:t>
            </a:r>
          </a:p>
          <a:p>
            <a:pPr lvl="0" algn="l">
              <a:buFont typeface="Wingdings" pitchFamily="2" charset="2"/>
              <a:buChar char="v"/>
            </a:pPr>
            <a:r>
              <a:rPr lang="cs-CZ" sz="1600" dirty="0" smtClean="0"/>
              <a:t>Podpora odpoledních aktivit žáků ve školách.</a:t>
            </a:r>
          </a:p>
          <a:p>
            <a:pPr lvl="0" algn="l">
              <a:buFont typeface="Wingdings" pitchFamily="2" charset="2"/>
              <a:buChar char="v"/>
            </a:pPr>
            <a:r>
              <a:rPr lang="cs-CZ" sz="1600" dirty="0" smtClean="0"/>
              <a:t>Rozvoj spolupráce mezi různými typy škol a školských zařízení.</a:t>
            </a:r>
          </a:p>
          <a:p>
            <a:pPr lvl="0" algn="l">
              <a:buFont typeface="Wingdings" pitchFamily="2" charset="2"/>
              <a:buChar char="v"/>
            </a:pPr>
            <a:r>
              <a:rPr lang="cs-CZ" sz="1600" dirty="0" smtClean="0"/>
              <a:t>Vytváření a rozvoj partnerství a z něj plynoucích aktivit na národní i mezinárodní úrovni za účelem výměny poznatků a zkušeností ze zapojování škol do komunitního rozvoje. </a:t>
            </a:r>
            <a:br>
              <a:rPr lang="cs-CZ" sz="1600" dirty="0" smtClean="0"/>
            </a:br>
            <a:endParaRPr lang="cs-CZ" sz="1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45897-8E4D-46EB-B48F-B91F0B258FFB}" type="slidenum">
              <a:rPr lang="en-US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1330325" y="1100831"/>
            <a:ext cx="6457950" cy="851794"/>
          </a:xfrm>
        </p:spPr>
        <p:txBody>
          <a:bodyPr/>
          <a:lstStyle/>
          <a:p>
            <a:pPr algn="ctr" eaLnBrk="1" hangingPunct="1"/>
            <a: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cs-CZ" sz="4000" dirty="0" smtClean="0">
              <a:solidFill>
                <a:srgbClr val="00B050"/>
              </a:solidFill>
              <a:latin typeface="Helvetica CE" charset="-18"/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1330325" y="1100831"/>
            <a:ext cx="6942818" cy="4420403"/>
          </a:xfrm>
        </p:spPr>
        <p:txBody>
          <a:bodyPr/>
          <a:lstStyle/>
          <a:p>
            <a:pPr lvl="0" algn="l">
              <a:buNone/>
            </a:pPr>
            <a:r>
              <a:rPr lang="cs-CZ" sz="1600" b="1" dirty="0" smtClean="0">
                <a:solidFill>
                  <a:srgbClr val="00B0F0"/>
                </a:solidFill>
              </a:rPr>
              <a:t>2.   Využití spolupráce školy se státní správou a samosprávou při utváření a rozvíjení klíčových kompetencí žáků včetně pilotáže</a:t>
            </a:r>
            <a:r>
              <a:rPr lang="cs-CZ" sz="1600" dirty="0" smtClean="0"/>
              <a:t>.</a:t>
            </a:r>
          </a:p>
          <a:p>
            <a:pPr lvl="0" algn="l">
              <a:buNone/>
            </a:pPr>
            <a:r>
              <a:rPr lang="cs-CZ" sz="1600" u="sng" dirty="0" smtClean="0"/>
              <a:t>Zaměření očekávaných aktivit:</a:t>
            </a:r>
          </a:p>
          <a:p>
            <a:pPr lvl="0">
              <a:buFont typeface="Wingdings" pitchFamily="2" charset="2"/>
              <a:buChar char="v"/>
            </a:pPr>
            <a:r>
              <a:rPr lang="cs-CZ" sz="1600" dirty="0" smtClean="0"/>
              <a:t>Účast škol na koncepčních a rozvojových záměrech samospráv.</a:t>
            </a:r>
          </a:p>
          <a:p>
            <a:pPr lvl="0">
              <a:buFont typeface="Wingdings" pitchFamily="2" charset="2"/>
              <a:buChar char="v"/>
            </a:pPr>
            <a:r>
              <a:rPr lang="cs-CZ" sz="1600" dirty="0" smtClean="0"/>
              <a:t>Spolupráce škol a školských zařízení na regionálních akcích pořádaných samosprávou včetně zapojení žáků.</a:t>
            </a:r>
          </a:p>
          <a:p>
            <a:pPr lvl="0">
              <a:buFont typeface="Wingdings" pitchFamily="2" charset="2"/>
              <a:buChar char="v"/>
            </a:pPr>
            <a:r>
              <a:rPr lang="cs-CZ" sz="1600" dirty="0" smtClean="0"/>
              <a:t>Činnosti zvyšující orientovanost žáků v systému státní správy a samosprávy.</a:t>
            </a:r>
          </a:p>
          <a:p>
            <a:pPr lvl="0">
              <a:buFont typeface="Wingdings" pitchFamily="2" charset="2"/>
              <a:buChar char="v"/>
            </a:pPr>
            <a:r>
              <a:rPr lang="cs-CZ" sz="1600" dirty="0" smtClean="0"/>
              <a:t>Podpora realizace odborných stáží žáků škol v institucích státní správy a samosprávy.</a:t>
            </a:r>
          </a:p>
          <a:p>
            <a:pPr lvl="0">
              <a:buFont typeface="Wingdings" pitchFamily="2" charset="2"/>
              <a:buChar char="v"/>
            </a:pPr>
            <a:r>
              <a:rPr lang="cs-CZ" sz="1600" dirty="0" smtClean="0"/>
              <a:t>Organizování tematických besed žáků se zástupci státní správy a samosprávy s cílem předávání informací o veřejném a společenském životě.</a:t>
            </a:r>
          </a:p>
          <a:p>
            <a:pPr lvl="0">
              <a:buFont typeface="Wingdings" pitchFamily="2" charset="2"/>
              <a:buChar char="v"/>
            </a:pPr>
            <a:r>
              <a:rPr lang="cs-CZ" sz="1600" dirty="0" smtClean="0"/>
              <a:t>Vytváření a rozvoj partnerství a z něj plynoucích aktivit mezi školami a institucemi státní správy a samosprávy na národní i mezinárodní úrovni za účelem výměny poznatků a zkušeností.</a:t>
            </a:r>
          </a:p>
          <a:p>
            <a:pPr algn="l" eaLnBrk="1" hangingPunct="1">
              <a:buNone/>
            </a:pPr>
            <a:endParaRPr lang="cs-CZ" sz="1600" b="1" dirty="0" smtClean="0">
              <a:solidFill>
                <a:srgbClr val="F3912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45897-8E4D-46EB-B48F-B91F0B258FFB}" type="slidenum">
              <a:rPr lang="en-US"/>
              <a:pPr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1330325" y="1100831"/>
            <a:ext cx="6457950" cy="851794"/>
          </a:xfrm>
        </p:spPr>
        <p:txBody>
          <a:bodyPr/>
          <a:lstStyle/>
          <a:p>
            <a:pPr algn="ctr" eaLnBrk="1" hangingPunct="1"/>
            <a: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cs-CZ" sz="4000" dirty="0" smtClean="0">
              <a:solidFill>
                <a:srgbClr val="00B050"/>
              </a:solidFill>
              <a:latin typeface="Helvetica CE" charset="-18"/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1330325" y="1323703"/>
            <a:ext cx="6457950" cy="3885624"/>
          </a:xfrm>
        </p:spPr>
        <p:txBody>
          <a:bodyPr/>
          <a:lstStyle/>
          <a:p>
            <a:pPr lvl="0" algn="l">
              <a:buNone/>
            </a:pPr>
            <a:r>
              <a:rPr lang="cs-CZ" sz="1600" b="1" dirty="0" smtClean="0">
                <a:solidFill>
                  <a:srgbClr val="00B0F0"/>
                </a:solidFill>
              </a:rPr>
              <a:t>3.   Využití spolupráce Úřadů práce se školami při profesní přípravě žáků.</a:t>
            </a:r>
          </a:p>
          <a:p>
            <a:pPr lvl="0">
              <a:buNone/>
            </a:pPr>
            <a:r>
              <a:rPr lang="cs-CZ" sz="1600" dirty="0" smtClean="0"/>
              <a:t>      </a:t>
            </a:r>
            <a:r>
              <a:rPr lang="cs-CZ" sz="1600" u="sng" dirty="0" smtClean="0"/>
              <a:t>Zaměření očekávaných aktivit:</a:t>
            </a:r>
          </a:p>
          <a:p>
            <a:pPr lvl="0">
              <a:buFont typeface="Wingdings" pitchFamily="2" charset="2"/>
              <a:buChar char="v"/>
            </a:pPr>
            <a:r>
              <a:rPr lang="cs-CZ" sz="1600" dirty="0" smtClean="0"/>
              <a:t>projekty škol a školských zařízení s organizacemi státní správy a samosprávy zaměřené na vytváření a realizaci koncepce profesní přípravy. </a:t>
            </a:r>
          </a:p>
          <a:p>
            <a:pPr lvl="0">
              <a:buNone/>
            </a:pPr>
            <a:endParaRPr lang="cs-CZ" sz="1600" dirty="0" smtClean="0">
              <a:solidFill>
                <a:srgbClr val="00B0F0"/>
              </a:solidFill>
            </a:endParaRPr>
          </a:p>
          <a:p>
            <a:pPr lvl="0" algn="l">
              <a:buNone/>
            </a:pPr>
            <a:r>
              <a:rPr lang="cs-CZ" sz="1600" b="1" dirty="0" smtClean="0">
                <a:solidFill>
                  <a:srgbClr val="00B0F0"/>
                </a:solidFill>
              </a:rPr>
              <a:t>4.   Podrobný popis metodiky moderních forem spolupráce školy se státní správou a samosprávou, včetně příkladů dobré praxe.</a:t>
            </a:r>
          </a:p>
          <a:p>
            <a:pPr>
              <a:buNone/>
            </a:pPr>
            <a:endParaRPr lang="cs-CZ" sz="1600" dirty="0" smtClean="0">
              <a:solidFill>
                <a:srgbClr val="00B0F0"/>
              </a:solidFill>
            </a:endParaRPr>
          </a:p>
          <a:p>
            <a:pPr algn="ctr" eaLnBrk="1" hangingPunct="1">
              <a:buNone/>
            </a:pPr>
            <a:endParaRPr lang="cs-CZ" sz="1600" b="1" dirty="0" smtClean="0">
              <a:solidFill>
                <a:srgbClr val="F3912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45897-8E4D-46EB-B48F-B91F0B258FFB}" type="slidenum">
              <a:rPr lang="en-US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1371600" y="1038687"/>
            <a:ext cx="6283325" cy="630315"/>
          </a:xfrm>
        </p:spPr>
        <p:txBody>
          <a:bodyPr anchor="t"/>
          <a:lstStyle/>
          <a:p>
            <a:pPr algn="ctr" eaLnBrk="1" hangingPunct="1"/>
            <a:r>
              <a:rPr lang="cs-CZ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Cílové skupiny</a:t>
            </a:r>
            <a:endParaRPr lang="en-US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 CE" charset="-18"/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1371600" y="1816100"/>
            <a:ext cx="6283325" cy="3421063"/>
          </a:xfrm>
        </p:spPr>
        <p:txBody>
          <a:bodyPr/>
          <a:lstStyle/>
          <a:p>
            <a:pPr eaLnBrk="1" hangingPunct="1">
              <a:lnSpc>
                <a:spcPct val="100000"/>
              </a:lnSpc>
              <a:spcAft>
                <a:spcPts val="1200"/>
              </a:spcAft>
              <a:buFont typeface="Wingdings" pitchFamily="2" charset="2"/>
              <a:buChar char="v"/>
              <a:defRPr/>
            </a:pPr>
            <a:r>
              <a:rPr lang="cs-CZ" sz="2000" dirty="0" smtClean="0"/>
              <a:t>Žáci škol a školských zařízení.</a:t>
            </a:r>
          </a:p>
          <a:p>
            <a:pPr eaLnBrk="1" hangingPunct="1">
              <a:lnSpc>
                <a:spcPct val="100000"/>
              </a:lnSpc>
              <a:spcAft>
                <a:spcPts val="1200"/>
              </a:spcAft>
              <a:buFont typeface="Wingdings" pitchFamily="2" charset="2"/>
              <a:buChar char="v"/>
              <a:defRPr/>
            </a:pPr>
            <a:r>
              <a:rPr lang="cs-CZ" sz="2000" dirty="0" smtClean="0"/>
              <a:t>Pracovníci škol a školských zařízení.</a:t>
            </a:r>
          </a:p>
          <a:p>
            <a:pPr eaLnBrk="1" hangingPunct="1">
              <a:lnSpc>
                <a:spcPct val="100000"/>
              </a:lnSpc>
              <a:spcAft>
                <a:spcPts val="1200"/>
              </a:spcAft>
              <a:buFont typeface="Wingdings" pitchFamily="2" charset="2"/>
              <a:buChar char="v"/>
              <a:defRPr/>
            </a:pPr>
            <a:r>
              <a:rPr lang="cs-CZ" sz="2000" dirty="0" smtClean="0"/>
              <a:t>Vedoucí pracovníci škol a školských zařízení.</a:t>
            </a:r>
          </a:p>
          <a:p>
            <a:pPr eaLnBrk="1" hangingPunct="1">
              <a:lnSpc>
                <a:spcPct val="100000"/>
              </a:lnSpc>
              <a:spcAft>
                <a:spcPts val="1200"/>
              </a:spcAft>
              <a:buFont typeface="Wingdings" pitchFamily="2" charset="2"/>
              <a:buChar char="v"/>
              <a:defRPr/>
            </a:pPr>
            <a:r>
              <a:rPr lang="cs-CZ" sz="2000" dirty="0" smtClean="0"/>
              <a:t>Pracovníci české školní inspekce.</a:t>
            </a:r>
          </a:p>
          <a:p>
            <a:pPr algn="l" eaLnBrk="1" hangingPunct="1">
              <a:lnSpc>
                <a:spcPct val="100000"/>
              </a:lnSpc>
              <a:spcAft>
                <a:spcPts val="1200"/>
              </a:spcAft>
              <a:buFont typeface="Wingdings" pitchFamily="2" charset="2"/>
              <a:buChar char="v"/>
              <a:defRPr/>
            </a:pPr>
            <a:r>
              <a:rPr lang="cs-CZ" sz="2000" dirty="0" smtClean="0"/>
              <a:t>Pracovníci organizací působících v oblasti vzdělávání dětí a mládeže a pracovníci organizací působící v oblasti volného času dětí a mládeže.</a:t>
            </a:r>
          </a:p>
          <a:p>
            <a:pPr eaLnBrk="1" hangingPunct="1">
              <a:buFont typeface="Wingdings" pitchFamily="2" charset="2"/>
              <a:buChar char="v"/>
            </a:pPr>
            <a:endParaRPr lang="en-US" sz="1400" dirty="0" smtClean="0">
              <a:latin typeface="Helvetica CE" charset="-18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947DF-AC68-4BB4-B412-3CE8D78982A0}" type="slidenum">
              <a:rPr lang="en-US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1330325" y="1100831"/>
            <a:ext cx="6457950" cy="851794"/>
          </a:xfrm>
        </p:spPr>
        <p:txBody>
          <a:bodyPr/>
          <a:lstStyle/>
          <a:p>
            <a:pPr algn="ctr" eaLnBrk="1" hangingPunct="1"/>
            <a: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cs-CZ" sz="4000" dirty="0" smtClean="0">
              <a:solidFill>
                <a:srgbClr val="00B050"/>
              </a:solidFill>
              <a:latin typeface="Helvetica CE" charset="-18"/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400594" y="1306286"/>
            <a:ext cx="8159931" cy="4038827"/>
          </a:xfrm>
        </p:spPr>
        <p:txBody>
          <a:bodyPr/>
          <a:lstStyle/>
          <a:p>
            <a:pPr algn="l" eaLnBrk="1" hangingPunct="1">
              <a:buNone/>
            </a:pPr>
            <a:r>
              <a:rPr lang="cs-CZ" sz="2400" b="1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    </a:t>
            </a:r>
            <a:r>
              <a:rPr lang="cs-CZ" sz="2400" b="1" u="sng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Území dopadu</a:t>
            </a:r>
            <a:r>
              <a:rPr lang="cs-CZ" sz="2400" dirty="0" smtClean="0"/>
              <a:t>: </a:t>
            </a:r>
            <a:r>
              <a:rPr lang="cs-CZ" sz="2000" dirty="0" smtClean="0"/>
              <a:t>budou podpořeny </a:t>
            </a:r>
            <a:r>
              <a:rPr lang="cs-CZ" sz="2000" dirty="0" err="1" smtClean="0"/>
              <a:t>nadregionální</a:t>
            </a:r>
            <a:r>
              <a:rPr lang="cs-CZ" sz="2000" dirty="0" smtClean="0"/>
              <a:t> projekty</a:t>
            </a:r>
            <a:br>
              <a:rPr lang="cs-CZ" sz="2000" dirty="0" smtClean="0"/>
            </a:br>
            <a:r>
              <a:rPr lang="cs-CZ" sz="2000" dirty="0" smtClean="0"/>
              <a:t>s dopadem nejméně na 2 kraje ČR, mimo hl. m. Prahy. Projekty zaměřené na tuto aktivitu, které budou realizovány kraji, musí danou problematiku řešit systémově na území daného kraje.</a:t>
            </a:r>
          </a:p>
          <a:p>
            <a:pPr lvl="0" algn="l">
              <a:buNone/>
            </a:pPr>
            <a:r>
              <a:rPr lang="cs-CZ" sz="2400" dirty="0" smtClean="0">
                <a:cs typeface="Times New Roman" pitchFamily="18" charset="0"/>
              </a:rPr>
              <a:t>    </a:t>
            </a:r>
            <a:br>
              <a:rPr lang="cs-CZ" sz="2400" dirty="0" smtClean="0">
                <a:cs typeface="Times New Roman" pitchFamily="18" charset="0"/>
              </a:rPr>
            </a:br>
            <a:r>
              <a:rPr lang="cs-CZ" sz="2400" b="1" u="sng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Celková alokace na tuto </a:t>
            </a:r>
            <a:r>
              <a:rPr lang="cs-CZ" sz="2400" b="1" u="sng" dirty="0" err="1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podaktivitu</a:t>
            </a:r>
            <a:r>
              <a:rPr lang="cs-CZ" sz="2400" b="1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:         </a:t>
            </a:r>
            <a:r>
              <a:rPr lang="cs-CZ" sz="2400" dirty="0" smtClean="0">
                <a:solidFill>
                  <a:srgbClr val="000000"/>
                </a:solidFill>
                <a:cs typeface="Times New Roman" pitchFamily="18" charset="0"/>
              </a:rPr>
              <a:t>20 mil. Kč</a:t>
            </a:r>
          </a:p>
          <a:p>
            <a:pPr algn="l">
              <a:buNone/>
            </a:pPr>
            <a:r>
              <a:rPr lang="cs-CZ" sz="2400" dirty="0" smtClean="0"/>
              <a:t>    </a:t>
            </a:r>
            <a:r>
              <a:rPr lang="cs-CZ" sz="2400" b="1" u="sng" dirty="0" smtClean="0"/>
              <a:t>Minimální finanční podpora projektu</a:t>
            </a:r>
            <a:r>
              <a:rPr lang="cs-CZ" sz="2400" b="1" dirty="0" smtClean="0"/>
              <a:t>:	       </a:t>
            </a:r>
            <a:r>
              <a:rPr lang="cs-CZ" sz="2400" dirty="0" smtClean="0"/>
              <a:t>5 mil. Kč </a:t>
            </a:r>
          </a:p>
          <a:p>
            <a:pPr>
              <a:buNone/>
            </a:pPr>
            <a:r>
              <a:rPr lang="cs-CZ" sz="2400" b="1" dirty="0" smtClean="0"/>
              <a:t>    </a:t>
            </a:r>
            <a:r>
              <a:rPr lang="cs-CZ" sz="2400" b="1" u="sng" dirty="0" smtClean="0"/>
              <a:t>Maximální finanční podpora projektu</a:t>
            </a:r>
            <a:r>
              <a:rPr lang="cs-CZ" sz="2400" b="1" dirty="0" smtClean="0"/>
              <a:t>:       </a:t>
            </a:r>
            <a:r>
              <a:rPr lang="cs-CZ" sz="2400" dirty="0" smtClean="0"/>
              <a:t>10 mil. Kč</a:t>
            </a:r>
          </a:p>
          <a:p>
            <a:pPr algn="l" eaLnBrk="1" hangingPunct="1">
              <a:buNone/>
            </a:pPr>
            <a:r>
              <a:rPr lang="cs-CZ" sz="3600" b="1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45897-8E4D-46EB-B48F-B91F0B258FFB}" type="slidenum">
              <a:rPr lang="en-US"/>
              <a:pPr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3474" y="1019908"/>
            <a:ext cx="8103326" cy="1151791"/>
          </a:xfrm>
        </p:spPr>
        <p:txBody>
          <a:bodyPr/>
          <a:lstStyle/>
          <a:p>
            <a:r>
              <a:rPr lang="cs-CZ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C. </a:t>
            </a:r>
            <a:r>
              <a:rPr lang="cs-CZ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Podpora škol v oblasti evaluace, nabídka evaluačních nástrojů</a:t>
            </a:r>
            <a:br>
              <a:rPr lang="cs-CZ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cs-CZ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ověřování klíčových kompetencí žáků za účelem zvyšování </a:t>
            </a:r>
            <a:br>
              <a:rPr lang="cs-CZ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cs-CZ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kvality vzdělávání a </a:t>
            </a:r>
            <a:r>
              <a:rPr lang="cs-CZ" sz="2000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cs-CZ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 i v mezinárodních kontextu.</a:t>
            </a:r>
            <a:endParaRPr lang="cs-CZ" sz="20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A2085-32F7-4794-B063-3CD04EE20E3C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idx="1"/>
          </p:nvPr>
        </p:nvSpPr>
        <p:spPr>
          <a:xfrm>
            <a:off x="583474" y="2525486"/>
            <a:ext cx="8560525" cy="2786743"/>
          </a:xfrm>
        </p:spPr>
        <p:txBody>
          <a:bodyPr/>
          <a:lstStyle/>
          <a:p>
            <a:pPr algn="l" eaLnBrk="1" hangingPunct="1">
              <a:buNone/>
            </a:pPr>
            <a:r>
              <a:rPr lang="cs-CZ" dirty="0" smtClean="0"/>
              <a:t>V rámci této podporované aktivity budou podpořeny pouze projekty zaměřené </a:t>
            </a:r>
          </a:p>
          <a:p>
            <a:pPr algn="l" eaLnBrk="1" hangingPunct="1">
              <a:buNone/>
            </a:pPr>
            <a:r>
              <a:rPr lang="cs-CZ" dirty="0" smtClean="0"/>
              <a:t>na následující </a:t>
            </a:r>
            <a:r>
              <a:rPr lang="cs-CZ" b="1" u="sng" dirty="0" err="1" smtClean="0">
                <a:solidFill>
                  <a:srgbClr val="00B0F0"/>
                </a:solidFill>
              </a:rPr>
              <a:t>podaktivitu</a:t>
            </a:r>
            <a:r>
              <a:rPr lang="cs-CZ" b="1" u="sng" dirty="0" smtClean="0">
                <a:solidFill>
                  <a:srgbClr val="00B0F0"/>
                </a:solidFill>
              </a:rPr>
              <a:t>: </a:t>
            </a:r>
          </a:p>
          <a:p>
            <a:pPr algn="l" eaLnBrk="1" hangingPunct="1">
              <a:buNone/>
            </a:pPr>
            <a:endParaRPr lang="cs-CZ" dirty="0" smtClean="0">
              <a:solidFill>
                <a:srgbClr val="F3912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 eaLnBrk="1" hangingPunct="1">
              <a:buNone/>
            </a:pPr>
            <a:r>
              <a:rPr lang="cs-CZ" sz="2000" dirty="0" smtClean="0">
                <a:solidFill>
                  <a:srgbClr val="00B0F0"/>
                </a:solidFill>
              </a:rPr>
              <a:t>Podpora vzdělávání žáků prostřednictvím průběžného hodnocení.</a:t>
            </a:r>
            <a:br>
              <a:rPr lang="cs-CZ" sz="2000" dirty="0" smtClean="0">
                <a:solidFill>
                  <a:srgbClr val="00B0F0"/>
                </a:solidFill>
              </a:rPr>
            </a:br>
            <a:endParaRPr lang="cs-CZ" sz="2000" dirty="0" smtClean="0">
              <a:solidFill>
                <a:srgbClr val="00B0F0"/>
              </a:solidFill>
            </a:endParaRPr>
          </a:p>
          <a:p>
            <a:pPr algn="l" eaLnBrk="1" hangingPunct="1">
              <a:buNone/>
            </a:pPr>
            <a:r>
              <a:rPr lang="cs-CZ" dirty="0" smtClean="0">
                <a:latin typeface="Helvetica CE" charset="-18"/>
              </a:rPr>
              <a:t>Smyslem projektů bude vytvoření nástrojů, které podpoří formativní </a:t>
            </a:r>
          </a:p>
          <a:p>
            <a:pPr algn="l" eaLnBrk="1" hangingPunct="1">
              <a:buNone/>
            </a:pPr>
            <a:r>
              <a:rPr lang="cs-CZ" dirty="0" smtClean="0">
                <a:latin typeface="Helvetica CE" charset="-18"/>
              </a:rPr>
              <a:t>hodnocení výsledků vzdělávání žáků </a:t>
            </a:r>
            <a:r>
              <a:rPr lang="cs-CZ" b="1" dirty="0" smtClean="0">
                <a:latin typeface="Helvetica CE" charset="-18"/>
              </a:rPr>
              <a:t>mezi </a:t>
            </a:r>
            <a:r>
              <a:rPr lang="cs-CZ" dirty="0" smtClean="0">
                <a:latin typeface="Helvetica CE" charset="-18"/>
              </a:rPr>
              <a:t>uzlovými body vzdělávací dráhy.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1800" dirty="0" smtClean="0">
                <a:latin typeface="Helvetica CE" charset="-18"/>
              </a:rPr>
              <a:t>Oblasti, pro které budou tvořena hodnotící kritéria: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1101970" y="2171700"/>
            <a:ext cx="7104184" cy="3173413"/>
          </a:xfrm>
        </p:spPr>
        <p:txBody>
          <a:bodyPr/>
          <a:lstStyle/>
          <a:p>
            <a:pPr lvl="0">
              <a:buFont typeface="Wingdings" pitchFamily="2" charset="2"/>
              <a:buChar char="v"/>
            </a:pPr>
            <a:r>
              <a:rPr lang="cs-CZ" dirty="0" smtClean="0"/>
              <a:t>Písemný a ústní projev v českém jazyce.</a:t>
            </a:r>
          </a:p>
          <a:p>
            <a:pPr lvl="0">
              <a:buFont typeface="Wingdings" pitchFamily="2" charset="2"/>
              <a:buChar char="v"/>
            </a:pPr>
            <a:r>
              <a:rPr lang="cs-CZ" dirty="0" smtClean="0"/>
              <a:t>Čtenářská gramotnost </a:t>
            </a:r>
            <a:r>
              <a:rPr lang="cs-CZ" sz="1600" dirty="0" smtClean="0"/>
              <a:t>zaměřená na diagnostikování raných čtenářských dovedností (s podporou žáků, jejichž výkon neodpovídá jejich předpokladům).</a:t>
            </a:r>
          </a:p>
          <a:p>
            <a:pPr lvl="0">
              <a:buFont typeface="Wingdings" pitchFamily="2" charset="2"/>
              <a:buChar char="v"/>
            </a:pPr>
            <a:r>
              <a:rPr lang="cs-CZ" dirty="0" smtClean="0"/>
              <a:t>Cizí jazyk </a:t>
            </a:r>
            <a:r>
              <a:rPr lang="cs-CZ" sz="1600" dirty="0" smtClean="0"/>
              <a:t>s využitím Společného evropského referenčního rámce (SERR).</a:t>
            </a:r>
          </a:p>
          <a:p>
            <a:pPr lvl="0">
              <a:buFont typeface="Wingdings" pitchFamily="2" charset="2"/>
              <a:buChar char="v"/>
            </a:pPr>
            <a:r>
              <a:rPr lang="cs-CZ" dirty="0" smtClean="0"/>
              <a:t>Matematická gramotnost.</a:t>
            </a:r>
          </a:p>
          <a:p>
            <a:pPr lvl="0">
              <a:buFont typeface="Wingdings" pitchFamily="2" charset="2"/>
              <a:buChar char="v"/>
            </a:pPr>
            <a:r>
              <a:rPr lang="cs-CZ" dirty="0" smtClean="0"/>
              <a:t>Přírodovědná gramotnost.</a:t>
            </a:r>
          </a:p>
          <a:p>
            <a:pPr lvl="0">
              <a:buFont typeface="Wingdings" pitchFamily="2" charset="2"/>
              <a:buChar char="v"/>
            </a:pPr>
            <a:r>
              <a:rPr lang="cs-CZ" dirty="0" smtClean="0">
                <a:latin typeface="Helvetica CE" charset="-18"/>
              </a:rPr>
              <a:t>Společenské vědy.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F82A7-2E5A-4C0B-ABF5-E8878615C3A2}" type="slidenum">
              <a:rPr lang="en-US"/>
              <a:pPr/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A2085-32F7-4794-B063-3CD04EE20E3C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330325" y="1254125"/>
            <a:ext cx="6457950" cy="4090988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Projekt musí obsahovat tyto  aktivity:</a:t>
            </a:r>
            <a:endParaRPr lang="cs-CZ" dirty="0" smtClean="0"/>
          </a:p>
          <a:p>
            <a:pPr lvl="0">
              <a:buFont typeface="Wingdings" pitchFamily="2" charset="2"/>
              <a:buChar char="v"/>
            </a:pPr>
            <a:endParaRPr lang="cs-CZ" dirty="0" smtClean="0"/>
          </a:p>
          <a:p>
            <a:pPr lvl="0">
              <a:buFont typeface="Wingdings" pitchFamily="2" charset="2"/>
              <a:buChar char="v"/>
            </a:pPr>
            <a:r>
              <a:rPr lang="cs-CZ" dirty="0" smtClean="0"/>
              <a:t>Vytvoření hodnotících kritérií a k nim se vztahujících diagnostických úloh pro podporu základních oblastí všeobecného vzdělávání. </a:t>
            </a:r>
          </a:p>
          <a:p>
            <a:pPr lvl="0">
              <a:buFont typeface="Wingdings" pitchFamily="2" charset="2"/>
              <a:buChar char="v"/>
            </a:pPr>
            <a:r>
              <a:rPr lang="cs-CZ" dirty="0" smtClean="0"/>
              <a:t>Vytvoření metodické příručky k hodnotícím kritériím. </a:t>
            </a:r>
          </a:p>
          <a:p>
            <a:pPr lvl="0">
              <a:buFont typeface="Wingdings" pitchFamily="2" charset="2"/>
              <a:buChar char="v"/>
            </a:pPr>
            <a:r>
              <a:rPr lang="cs-CZ" dirty="0" smtClean="0"/>
              <a:t>Pilotáž vzniklých nástrojů a metodiky,jak pracovat s žáky na různých úrovních.</a:t>
            </a:r>
          </a:p>
          <a:p>
            <a:pPr lvl="0">
              <a:buFont typeface="Wingdings" pitchFamily="2" charset="2"/>
              <a:buChar char="v"/>
            </a:pPr>
            <a:r>
              <a:rPr lang="cs-CZ" dirty="0" smtClean="0"/>
              <a:t>Proškolení co nejširšího počtu učitelů v problematice formativního hodnocení.</a:t>
            </a:r>
          </a:p>
          <a:p>
            <a:pPr algn="ctr" eaLnBrk="1" hangingPunct="1">
              <a:buNone/>
            </a:pPr>
            <a:endParaRPr lang="cs-CZ" sz="1600" b="1" dirty="0" smtClean="0">
              <a:solidFill>
                <a:srgbClr val="F3912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A2085-32F7-4794-B063-3CD04EE20E3C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653142" y="1445677"/>
            <a:ext cx="7637417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90825" algn="l"/>
              </a:tabLst>
            </a:pPr>
            <a:endParaRPr lang="cs-CZ" sz="24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0" lvl="0" indent="0" algn="l" defTabSz="914400" eaLnBrk="1" hangingPunct="1">
              <a:spcBef>
                <a:spcPct val="0"/>
              </a:spcBef>
              <a:buNone/>
              <a:tabLst>
                <a:tab pos="2790825" algn="l"/>
              </a:tabLst>
            </a:pPr>
            <a:r>
              <a:rPr lang="cs-CZ" sz="2200" b="1" u="sng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Území dopadu</a:t>
            </a:r>
            <a:r>
              <a:rPr lang="cs-CZ" sz="2200" dirty="0" smtClean="0"/>
              <a:t>: budou podpořeny projekty</a:t>
            </a:r>
            <a:br>
              <a:rPr lang="cs-CZ" sz="2200" dirty="0" smtClean="0"/>
            </a:br>
            <a:r>
              <a:rPr lang="cs-CZ" sz="2200" dirty="0" smtClean="0"/>
              <a:t>s dopadem na celé území ČR, mimo hl. m. Prahy. </a:t>
            </a:r>
          </a:p>
          <a:p>
            <a:pPr marL="0" lvl="0" indent="0" algn="l" defTabSz="914400" eaLnBrk="1" hangingPunct="1">
              <a:spcBef>
                <a:spcPct val="0"/>
              </a:spcBef>
              <a:buNone/>
              <a:tabLst>
                <a:tab pos="2790825" algn="l"/>
              </a:tabLst>
            </a:pPr>
            <a:endParaRPr lang="cs-CZ" sz="2200" b="1" u="sng" dirty="0" smtClean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90825" algn="l"/>
              </a:tabLst>
            </a:pPr>
            <a:r>
              <a:rPr lang="cs-CZ" sz="2200" b="1" u="sng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Celková alokace na tuto </a:t>
            </a:r>
            <a:r>
              <a:rPr lang="cs-CZ" sz="2200" b="1" u="sng" dirty="0" err="1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podaktivitu</a:t>
            </a:r>
            <a:r>
              <a:rPr lang="cs-CZ" sz="2200" b="1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:              </a:t>
            </a:r>
            <a:r>
              <a:rPr lang="cs-CZ" sz="2200" dirty="0" smtClean="0">
                <a:solidFill>
                  <a:srgbClr val="000000"/>
                </a:solidFill>
                <a:cs typeface="Times New Roman" pitchFamily="18" charset="0"/>
              </a:rPr>
              <a:t>30 mil. Kč</a:t>
            </a:r>
            <a:endParaRPr kumimoji="0" lang="cs-CZ" sz="2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90825" algn="l"/>
              </a:tabLst>
            </a:pPr>
            <a:endParaRPr kumimoji="0" lang="cs-CZ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90825" algn="l"/>
              </a:tabLst>
            </a:pPr>
            <a:r>
              <a:rPr lang="cs-CZ" sz="2200" b="1" u="sng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Minimální finanční podpora projektu</a:t>
            </a:r>
            <a:r>
              <a:rPr lang="cs-CZ" sz="2200" b="1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: 	      </a:t>
            </a:r>
            <a:r>
              <a:rPr lang="cs-CZ" sz="22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10 mil. Kč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90825" algn="l"/>
              </a:tabLst>
            </a:pPr>
            <a:r>
              <a:rPr lang="cs-CZ" sz="2200" b="1" u="sng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Maximální finanční podpora projektu</a:t>
            </a:r>
            <a:r>
              <a:rPr lang="cs-CZ" sz="2200" b="1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:             </a:t>
            </a:r>
            <a:r>
              <a:rPr lang="cs-CZ" sz="22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30</a:t>
            </a:r>
            <a:r>
              <a:rPr kumimoji="0" lang="cs-CZ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 mil. Kč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90825" algn="l"/>
              </a:tabLst>
            </a:pPr>
            <a:endParaRPr lang="cs-CZ" sz="24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90825" algn="l"/>
              </a:tabLst>
            </a:pPr>
            <a:endParaRPr kumimoji="0" lang="cs-CZ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330325" y="1010194"/>
            <a:ext cx="6457950" cy="653143"/>
          </a:xfrm>
        </p:spPr>
        <p:txBody>
          <a:bodyPr/>
          <a:lstStyle/>
          <a:p>
            <a:r>
              <a:rPr lang="cs-CZ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Podmínky pro všechny projekty</a:t>
            </a:r>
            <a:endParaRPr lang="cs-CZ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57943" y="1776549"/>
            <a:ext cx="7262948" cy="3568565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cs-CZ" sz="1600" dirty="0" smtClean="0"/>
              <a:t>V projektech oblasti podpory 1.1 musí být </a:t>
            </a:r>
            <a:r>
              <a:rPr lang="cs-CZ" sz="1600" u="sng" dirty="0" smtClean="0"/>
              <a:t>primární cílovou skupinou žáci ZŠ a SŠ</a:t>
            </a:r>
            <a:r>
              <a:rPr lang="cs-CZ" sz="1600" dirty="0" smtClean="0"/>
              <a:t>, nikoliv pedagogičtí pracovníci.</a:t>
            </a:r>
          </a:p>
          <a:p>
            <a:pPr>
              <a:buFont typeface="Wingdings" pitchFamily="2" charset="2"/>
              <a:buChar char="v"/>
            </a:pPr>
            <a:r>
              <a:rPr lang="cs-CZ" sz="1600" dirty="0" smtClean="0"/>
              <a:t>Žadatel zvolí pro jednu projektovou žádost v rámci podporované aktivity pouze jednu z uvedených </a:t>
            </a:r>
            <a:r>
              <a:rPr lang="cs-CZ" sz="1600" dirty="0" err="1" smtClean="0"/>
              <a:t>podaktivit</a:t>
            </a:r>
            <a:r>
              <a:rPr lang="cs-CZ" sz="1600" dirty="0" smtClean="0"/>
              <a:t>. </a:t>
            </a:r>
          </a:p>
          <a:p>
            <a:pPr>
              <a:buFont typeface="Wingdings" pitchFamily="2" charset="2"/>
              <a:buChar char="v"/>
            </a:pPr>
            <a:r>
              <a:rPr lang="cs-CZ" sz="1600" dirty="0" smtClean="0"/>
              <a:t>Pokud bude výstupem projektu softwarová aplikace, musí být po ukončení projektu volně zpřístupněna ve formě stažitelného programového balíčku, který bude umístěn na některém školském metodickém portálu. </a:t>
            </a:r>
          </a:p>
          <a:p>
            <a:pPr>
              <a:buFont typeface="Wingdings" pitchFamily="2" charset="2"/>
              <a:buChar char="v"/>
            </a:pPr>
            <a:r>
              <a:rPr lang="cs-CZ" sz="1600" dirty="0" smtClean="0"/>
              <a:t>Žadatel musí splňovat kritéria oprávněnosti dle Příručky pro žadatele o finanční podporu z OP VK, která je platná k datu vyhlášení výzvy - verze 6, účinná od 30. 10. 2009. </a:t>
            </a:r>
          </a:p>
          <a:p>
            <a:pPr>
              <a:buFont typeface="Wingdings" pitchFamily="2" charset="2"/>
              <a:buChar char="v"/>
            </a:pPr>
            <a:r>
              <a:rPr lang="cs-CZ" sz="1600" dirty="0" smtClean="0"/>
              <a:t>V případě, že základní škola realizuje projekt v rámci oblasti podpory 1.4 (šablony), nemohou se pedagogové ani žáci účastnit identických aktivit v rámci projektů jiných příjemců podpory.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A2085-32F7-4794-B063-3CD04EE20E3C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1330325" y="940527"/>
            <a:ext cx="6457950" cy="862147"/>
          </a:xfrm>
        </p:spPr>
        <p:txBody>
          <a:bodyPr/>
          <a:lstStyle/>
          <a:p>
            <a:pPr algn="ctr" eaLnBrk="1" hangingPunct="1"/>
            <a: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cs-CZ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Specifická kritéria</a:t>
            </a:r>
            <a:br>
              <a:rPr lang="cs-CZ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cs-CZ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792480" y="1802674"/>
            <a:ext cx="7471954" cy="3542439"/>
          </a:xfrm>
        </p:spPr>
        <p:txBody>
          <a:bodyPr/>
          <a:lstStyle/>
          <a:p>
            <a:pPr algn="l">
              <a:buFont typeface="Wingdings" pitchFamily="2" charset="2"/>
              <a:buChar char="v"/>
            </a:pPr>
            <a:r>
              <a:rPr lang="cs-CZ" sz="1600" dirty="0" smtClean="0"/>
              <a:t>Synergická vazba na projekty jiných operačních programů               1 bod</a:t>
            </a:r>
            <a:br>
              <a:rPr lang="cs-CZ" sz="1600" dirty="0" smtClean="0"/>
            </a:br>
            <a:endParaRPr lang="cs-CZ" sz="1600" dirty="0" smtClean="0"/>
          </a:p>
          <a:p>
            <a:pPr algn="l">
              <a:buFont typeface="Wingdings" pitchFamily="2" charset="2"/>
              <a:buChar char="v"/>
            </a:pPr>
            <a:r>
              <a:rPr lang="cs-CZ" sz="1600" dirty="0" smtClean="0"/>
              <a:t>Podrobné a konkrétní rozpracování obsahu metodických </a:t>
            </a:r>
            <a:br>
              <a:rPr lang="cs-CZ" sz="1600" dirty="0" smtClean="0"/>
            </a:br>
            <a:r>
              <a:rPr lang="cs-CZ" sz="1600" dirty="0" smtClean="0"/>
              <a:t>dokumentů a nástrojů                                                                        4 body</a:t>
            </a:r>
            <a:br>
              <a:rPr lang="cs-CZ" sz="1600" dirty="0" smtClean="0"/>
            </a:br>
            <a:endParaRPr lang="cs-CZ" sz="1600" dirty="0" smtClean="0"/>
          </a:p>
          <a:p>
            <a:pPr algn="l">
              <a:buFont typeface="Wingdings" pitchFamily="2" charset="2"/>
              <a:buChar char="v"/>
            </a:pPr>
            <a:r>
              <a:rPr lang="cs-CZ" sz="1600" dirty="0" smtClean="0"/>
              <a:t>Využitelnost a přínos výstupů projektu pro školy a školská </a:t>
            </a:r>
            <a:br>
              <a:rPr lang="cs-CZ" sz="1600" dirty="0" smtClean="0"/>
            </a:br>
            <a:r>
              <a:rPr lang="cs-CZ" sz="1600" dirty="0" smtClean="0"/>
              <a:t>zařízení                                                                                              4 body</a:t>
            </a:r>
            <a:br>
              <a:rPr lang="cs-CZ" sz="1600" dirty="0" smtClean="0"/>
            </a:br>
            <a:endParaRPr lang="cs-CZ" sz="1600" dirty="0" smtClean="0"/>
          </a:p>
          <a:p>
            <a:pPr algn="l">
              <a:buFont typeface="Wingdings" pitchFamily="2" charset="2"/>
              <a:buChar char="v"/>
            </a:pPr>
            <a:r>
              <a:rPr lang="cs-CZ" sz="1600" dirty="0" smtClean="0"/>
              <a:t>Pilotáž na školách, které patří do regionů se soustředěnou </a:t>
            </a:r>
          </a:p>
          <a:p>
            <a:pPr algn="l">
              <a:buNone/>
            </a:pPr>
            <a:r>
              <a:rPr lang="cs-CZ" sz="1600" dirty="0" smtClean="0"/>
              <a:t>      podporou státu tak, jak je vymezuje Usnesení vlády České </a:t>
            </a:r>
            <a:br>
              <a:rPr lang="cs-CZ" sz="1600" dirty="0" smtClean="0"/>
            </a:br>
            <a:r>
              <a:rPr lang="cs-CZ" sz="1600" dirty="0" smtClean="0"/>
              <a:t>republiky č. 141/2010.                                                                        6 bodů</a:t>
            </a:r>
          </a:p>
          <a:p>
            <a:pPr algn="l" eaLnBrk="1" hangingPunct="1">
              <a:buNone/>
            </a:pPr>
            <a:endParaRPr lang="cs-CZ" sz="1600" b="1" dirty="0" smtClean="0">
              <a:solidFill>
                <a:srgbClr val="F3912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45897-8E4D-46EB-B48F-B91F0B258FFB}" type="slidenum">
              <a:rPr lang="en-US"/>
              <a:pPr/>
              <a:t>26</a:t>
            </a:fld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557349" y="1100831"/>
            <a:ext cx="7768045" cy="851794"/>
          </a:xfrm>
        </p:spPr>
        <p:txBody>
          <a:bodyPr/>
          <a:lstStyle/>
          <a:p>
            <a:pPr algn="ctr" eaLnBrk="1" hangingPunct="1"/>
            <a: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cs-CZ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Nejčastější důvody k vyřazení projektů</a:t>
            </a:r>
            <a:br>
              <a:rPr lang="cs-CZ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cs-CZ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1330325" y="1952626"/>
            <a:ext cx="6457950" cy="3392488"/>
          </a:xfrm>
        </p:spPr>
        <p:txBody>
          <a:bodyPr/>
          <a:lstStyle/>
          <a:p>
            <a:pPr algn="l" eaLnBrk="1" hangingPunct="1">
              <a:buFont typeface="Wingdings" pitchFamily="2" charset="2"/>
              <a:buChar char="v"/>
            </a:pPr>
            <a:r>
              <a:rPr lang="cs-CZ" dirty="0" smtClean="0"/>
              <a:t>Projekt není </a:t>
            </a:r>
            <a:r>
              <a:rPr lang="cs-CZ" dirty="0" err="1" smtClean="0"/>
              <a:t>nadregionální</a:t>
            </a:r>
            <a:r>
              <a:rPr lang="cs-CZ" dirty="0" smtClean="0"/>
              <a:t> (nepokrývá 2 a více krajů)</a:t>
            </a:r>
            <a:br>
              <a:rPr lang="cs-CZ" dirty="0" smtClean="0"/>
            </a:br>
            <a:endParaRPr lang="cs-CZ" dirty="0" smtClean="0"/>
          </a:p>
          <a:p>
            <a:pPr algn="l" eaLnBrk="1" hangingPunct="1">
              <a:buFont typeface="Wingdings" pitchFamily="2" charset="2"/>
              <a:buChar char="v"/>
            </a:pPr>
            <a:r>
              <a:rPr lang="cs-CZ" dirty="0" smtClean="0"/>
              <a:t>Podporované aktivity neodpovídají výzvě.</a:t>
            </a:r>
            <a:br>
              <a:rPr lang="cs-CZ" dirty="0" smtClean="0"/>
            </a:br>
            <a:endParaRPr lang="cs-CZ" dirty="0" smtClean="0"/>
          </a:p>
          <a:p>
            <a:pPr algn="l" eaLnBrk="1" hangingPunct="1">
              <a:buFont typeface="Wingdings" pitchFamily="2" charset="2"/>
              <a:buChar char="v"/>
            </a:pPr>
            <a:r>
              <a:rPr lang="cs-CZ" dirty="0" smtClean="0"/>
              <a:t>Klíčové aktivity jdou napříč výzvou – zahrnují více </a:t>
            </a:r>
            <a:r>
              <a:rPr lang="cs-CZ" dirty="0" err="1" smtClean="0"/>
              <a:t>podaktivit</a:t>
            </a:r>
            <a:r>
              <a:rPr lang="cs-CZ" dirty="0" smtClean="0"/>
              <a:t> – např.  </a:t>
            </a:r>
            <a:r>
              <a:rPr lang="cs-CZ" dirty="0" err="1" smtClean="0"/>
              <a:t>Ac</a:t>
            </a:r>
            <a:r>
              <a:rPr lang="cs-CZ" dirty="0" smtClean="0"/>
              <a:t> + Ad.</a:t>
            </a:r>
            <a:br>
              <a:rPr lang="cs-CZ" dirty="0" smtClean="0"/>
            </a:br>
            <a:endParaRPr lang="cs-CZ" dirty="0" smtClean="0"/>
          </a:p>
          <a:p>
            <a:pPr algn="l" eaLnBrk="1" hangingPunct="1">
              <a:buFont typeface="Wingdings" pitchFamily="2" charset="2"/>
              <a:buChar char="v"/>
            </a:pPr>
            <a:r>
              <a:rPr lang="cs-CZ" dirty="0" smtClean="0"/>
              <a:t>Cílové skupiny neodpovídají výzvě – nelze podpořit studenty VOŠ, VŠ, rodiče žáků, veřejnost.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45897-8E4D-46EB-B48F-B91F0B258FFB}" type="slidenum">
              <a:rPr lang="en-US"/>
              <a:pPr/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1330325" y="1100831"/>
            <a:ext cx="6457950" cy="851794"/>
          </a:xfrm>
        </p:spPr>
        <p:txBody>
          <a:bodyPr/>
          <a:lstStyle/>
          <a:p>
            <a:pPr algn="ctr" eaLnBrk="1" hangingPunct="1"/>
            <a: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cs-CZ" sz="4000" dirty="0" smtClean="0">
              <a:solidFill>
                <a:srgbClr val="00B050"/>
              </a:solidFill>
              <a:latin typeface="Helvetica CE" charset="-18"/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None/>
            </a:pPr>
            <a:r>
              <a:rPr lang="cs-CZ" sz="3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Děkujeme za pozornost.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45897-8E4D-46EB-B48F-B91F0B258FFB}" type="slidenum">
              <a:rPr lang="en-US"/>
              <a:pPr/>
              <a:t>28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1330325" y="1056443"/>
            <a:ext cx="6457950" cy="630314"/>
          </a:xfrm>
        </p:spPr>
        <p:txBody>
          <a:bodyPr/>
          <a:lstStyle/>
          <a:p>
            <a:pPr algn="ctr" eaLnBrk="1" hangingPunct="1"/>
            <a: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cs-CZ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Oprávnění žadatelé</a:t>
            </a:r>
            <a:r>
              <a:rPr lang="cs-CZ" sz="4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cs-CZ" sz="4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cs-CZ" sz="4000" dirty="0" smtClean="0">
              <a:solidFill>
                <a:srgbClr val="00B050"/>
              </a:solidFill>
              <a:latin typeface="Helvetica CE" charset="-18"/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1330325" y="1686757"/>
            <a:ext cx="6457950" cy="3658357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cs-CZ" sz="1600" dirty="0" smtClean="0"/>
              <a:t>příspěvkové organizace a organizační složky státu podřízené MŠMT; </a:t>
            </a:r>
          </a:p>
          <a:p>
            <a:pPr>
              <a:buFont typeface="Wingdings" pitchFamily="2" charset="2"/>
              <a:buChar char="v"/>
            </a:pPr>
            <a:r>
              <a:rPr lang="cs-CZ" sz="1600" dirty="0" smtClean="0"/>
              <a:t>ústřední orgány státní správy; </a:t>
            </a:r>
          </a:p>
          <a:p>
            <a:pPr>
              <a:buFont typeface="Wingdings" pitchFamily="2" charset="2"/>
              <a:buChar char="v"/>
            </a:pPr>
            <a:r>
              <a:rPr lang="cs-CZ" sz="1600" dirty="0" smtClean="0"/>
              <a:t>školy a školská zařízení (tj. právnická osoba vykonávající činnost školy a školského zařízení zapsaná ve školském rejstříku); </a:t>
            </a:r>
          </a:p>
          <a:p>
            <a:pPr>
              <a:buFont typeface="Wingdings" pitchFamily="2" charset="2"/>
              <a:buChar char="v"/>
            </a:pPr>
            <a:r>
              <a:rPr lang="cs-CZ" sz="1600" dirty="0" smtClean="0"/>
              <a:t>vysoké školy podle zákona č. 111/1998 Sb. o vysokých školách a o změně a doplnění dalších zákonů (zákon o vysokých školách), ve znění pozdějších předpisů; </a:t>
            </a:r>
          </a:p>
          <a:p>
            <a:pPr>
              <a:buFont typeface="Wingdings" pitchFamily="2" charset="2"/>
              <a:buChar char="v"/>
            </a:pPr>
            <a:r>
              <a:rPr lang="cs-CZ" sz="1600" dirty="0" smtClean="0"/>
              <a:t>sdružení a asociace škol (tj. například občanská sdružení zřízená podle zákona č. 83/1990 Sb., o sdružování občanů ve znění pozdějších předpisů; zájmová sdružení právnických osob zřízená podle oddílu 2, § 20f zákona č. 40/1964 Sb., občanský zákoník, ve znění pozdějších předpisů, která jsou vedena v registrech krajských úřadů;</a:t>
            </a:r>
          </a:p>
          <a:p>
            <a:pPr>
              <a:buNone/>
            </a:pPr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45897-8E4D-46EB-B48F-B91F0B258FFB}" type="slidenum">
              <a:rPr lang="en-US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1330325" y="941033"/>
            <a:ext cx="6457950" cy="710214"/>
          </a:xfrm>
        </p:spPr>
        <p:txBody>
          <a:bodyPr/>
          <a:lstStyle/>
          <a:p>
            <a:pPr algn="ctr" eaLnBrk="1" hangingPunct="1"/>
            <a: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cs-CZ" dirty="0" smtClean="0">
                <a:solidFill>
                  <a:srgbClr val="00B050"/>
                </a:solidFill>
              </a:rPr>
              <a:t> </a:t>
            </a:r>
            <a:r>
              <a:rPr lang="cs-CZ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Oprávnění žadatelé </a:t>
            </a:r>
            <a: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cs-CZ" sz="4000" dirty="0" smtClean="0">
              <a:solidFill>
                <a:srgbClr val="00B050"/>
              </a:solidFill>
              <a:latin typeface="Helvetica CE" charset="-18"/>
            </a:endParaRPr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>
          <a:xfrm>
            <a:off x="1330325" y="1526959"/>
            <a:ext cx="6457950" cy="3994952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cs-CZ" sz="1600" dirty="0" smtClean="0"/>
              <a:t>právnické osoby působící ve vzdělávání a kariérovém poradenství; </a:t>
            </a:r>
          </a:p>
          <a:p>
            <a:pPr>
              <a:buFont typeface="Wingdings" pitchFamily="2" charset="2"/>
              <a:buChar char="v"/>
            </a:pPr>
            <a:r>
              <a:rPr lang="cs-CZ" sz="1600" dirty="0" smtClean="0"/>
              <a:t>ostatní vzdělávací instituce (tj. ostatní právnické osoby s předmětem činnosti v oblasti vzdělávání); </a:t>
            </a:r>
          </a:p>
          <a:p>
            <a:pPr>
              <a:buFont typeface="Wingdings" pitchFamily="2" charset="2"/>
              <a:buChar char="v"/>
            </a:pPr>
            <a:r>
              <a:rPr lang="cs-CZ" sz="1600" dirty="0" smtClean="0"/>
              <a:t>kraje podle zákona č.129/2000 Sb., o krajích (krajské zřízení) ve znění pozdějších předpisů); </a:t>
            </a:r>
          </a:p>
          <a:p>
            <a:pPr>
              <a:buFont typeface="Wingdings" pitchFamily="2" charset="2"/>
              <a:buChar char="v"/>
            </a:pPr>
            <a:r>
              <a:rPr lang="cs-CZ" sz="1600" dirty="0" smtClean="0"/>
              <a:t>odborové organizace a organizace zaměstnavatelů, profesní a oborová sdružení; </a:t>
            </a:r>
          </a:p>
          <a:p>
            <a:pPr>
              <a:buFont typeface="Wingdings" pitchFamily="2" charset="2"/>
              <a:buChar char="v"/>
            </a:pPr>
            <a:r>
              <a:rPr lang="cs-CZ" sz="1600" dirty="0" smtClean="0"/>
              <a:t>hospodářská komora podle zákona č. 301/1992 Sb., o hospodářské komoře České republiky a Agrární komoře České republiky; </a:t>
            </a:r>
          </a:p>
          <a:p>
            <a:pPr>
              <a:buFont typeface="Wingdings" pitchFamily="2" charset="2"/>
              <a:buChar char="v"/>
            </a:pPr>
            <a:r>
              <a:rPr lang="cs-CZ" sz="1600" dirty="0" smtClean="0"/>
              <a:t>zaměstnavatelé, pokud v souladu s předmětem své činnosti poskytují plnění v souvislosti s aktivitami, které mohou být předmětem podpory OP VK, nebo s vytvářením nezbytných podmínek pro takové aktivity;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45897-8E4D-46EB-B48F-B91F0B258FFB}" type="slidenum">
              <a:rPr lang="en-US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1330325" y="1047565"/>
            <a:ext cx="6457950" cy="683581"/>
          </a:xfrm>
        </p:spPr>
        <p:txBody>
          <a:bodyPr/>
          <a:lstStyle/>
          <a:p>
            <a:pPr algn="ctr" eaLnBrk="1" hangingPunct="1"/>
            <a: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cs-CZ" dirty="0" smtClean="0">
                <a:solidFill>
                  <a:srgbClr val="00B050"/>
                </a:solidFill>
              </a:rPr>
              <a:t> </a:t>
            </a:r>
            <a:r>
              <a:rPr lang="cs-CZ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Oprávnění žadatelé </a:t>
            </a:r>
            <a: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cs-CZ" sz="4000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 CE" charset="-18"/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1330325" y="1731147"/>
            <a:ext cx="6457950" cy="3480046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cs-CZ" dirty="0" smtClean="0"/>
              <a:t>nestátní neziskové organizace (založené nebo zřízené podle zákona č.83/1990 Sb., o sdružování občanů ve znění pozdějších předpisů, zákona č.248/1995 Sb., o obecně prospěšných společnostech a o změně a doplnění některých zákonů ve znění pozdějších předpisů (obecně prospěšné společnosti), zákona č. 3/2002 Sb., o svobodě náboženského vyznání a postavení církví a náboženských společností a o změně některých zákonů (zákon o církvích a náboženských společnostech) ve znění pozdějších předpisů a zákona č. 227/1997 Sb., o nadacích a nadačních fondech a o změně a doplnění některých souvisejících zákonů (zákon o nadacích a nadačních fondech), ve znění pozdějších předpisů</a:t>
            </a:r>
          </a:p>
          <a:p>
            <a:pPr>
              <a:buFont typeface="Wingdings" pitchFamily="2" charset="2"/>
              <a:buChar char="v"/>
            </a:pPr>
            <a:endParaRPr lang="cs-CZ" dirty="0" smtClean="0"/>
          </a:p>
          <a:p>
            <a:pPr>
              <a:buFont typeface="Wingdings" pitchFamily="2" charset="2"/>
              <a:buChar char="v"/>
            </a:pPr>
            <a:endParaRPr lang="cs-CZ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45897-8E4D-46EB-B48F-B91F0B258FFB}" type="slidenum">
              <a:rPr lang="en-US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896644" y="1100831"/>
            <a:ext cx="7324077" cy="851794"/>
          </a:xfrm>
        </p:spPr>
        <p:txBody>
          <a:bodyPr/>
          <a:lstStyle/>
          <a:p>
            <a:pPr algn="ctr" eaLnBrk="1" hangingPunct="1"/>
            <a: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cs-CZ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Podporované aktivity výzvy č. 26</a:t>
            </a:r>
            <a:br>
              <a:rPr lang="cs-CZ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cs-CZ" sz="4000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 CE" charset="-18"/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506028" y="1819922"/>
            <a:ext cx="8300622" cy="3799643"/>
          </a:xfrm>
        </p:spPr>
        <p:txBody>
          <a:bodyPr/>
          <a:lstStyle/>
          <a:p>
            <a:pPr algn="l" eaLnBrk="1" hangingPunct="1">
              <a:buNone/>
            </a:pPr>
            <a:r>
              <a:rPr lang="cs-CZ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Podpora realizace </a:t>
            </a:r>
            <a:r>
              <a:rPr lang="cs-CZ" sz="2000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kurikulární</a:t>
            </a:r>
            <a:r>
              <a:rPr lang="cs-CZ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reformy škol a školských zařízení</a:t>
            </a:r>
          </a:p>
          <a:p>
            <a:pPr algn="l">
              <a:buNone/>
            </a:pPr>
            <a:r>
              <a:rPr lang="cs-CZ" dirty="0" smtClean="0"/>
              <a:t>V rámci této podporované aktivity budou podpořeny pouze projekty zaměřené </a:t>
            </a:r>
          </a:p>
          <a:p>
            <a:pPr algn="l">
              <a:buNone/>
            </a:pPr>
            <a:r>
              <a:rPr lang="cs-CZ" dirty="0" smtClean="0"/>
              <a:t>na následující </a:t>
            </a:r>
            <a:r>
              <a:rPr lang="cs-CZ" b="1" u="sng" dirty="0" err="1" smtClean="0">
                <a:solidFill>
                  <a:srgbClr val="00B0F0"/>
                </a:solidFill>
              </a:rPr>
              <a:t>podaktivity</a:t>
            </a:r>
            <a:r>
              <a:rPr lang="cs-CZ" b="1" u="sng" dirty="0" smtClean="0">
                <a:solidFill>
                  <a:srgbClr val="00B0F0"/>
                </a:solidFill>
              </a:rPr>
              <a:t>: </a:t>
            </a:r>
          </a:p>
          <a:p>
            <a:pPr algn="l">
              <a:buNone/>
            </a:pPr>
            <a:endParaRPr lang="cs-CZ" b="1" u="sng" dirty="0" smtClean="0">
              <a:solidFill>
                <a:srgbClr val="00B0F0"/>
              </a:solidFill>
            </a:endParaRPr>
          </a:p>
          <a:p>
            <a:pPr>
              <a:buNone/>
            </a:pPr>
            <a:r>
              <a:rPr lang="cs-CZ" b="1" dirty="0" smtClean="0"/>
              <a:t>a)</a:t>
            </a:r>
            <a:r>
              <a:rPr lang="cs-CZ" dirty="0" smtClean="0"/>
              <a:t>  Podpora zavádění nového doplňujícího vzdělávacího oboru „Etická výchova“ do výuky na základních školách dle Opatření MŠMT č. </a:t>
            </a:r>
            <a:r>
              <a:rPr lang="cs-CZ" dirty="0" err="1" smtClean="0"/>
              <a:t>j</a:t>
            </a:r>
            <a:r>
              <a:rPr lang="cs-CZ" dirty="0" smtClean="0"/>
              <a:t>. 12586/2009-22 </a:t>
            </a:r>
            <a:br>
              <a:rPr lang="cs-CZ" dirty="0" smtClean="0"/>
            </a:br>
            <a:r>
              <a:rPr lang="cs-CZ" dirty="0" smtClean="0"/>
              <a:t>a nižším stupni víceletých gymnázií.</a:t>
            </a:r>
          </a:p>
          <a:p>
            <a:pPr>
              <a:buNone/>
            </a:pPr>
            <a:r>
              <a:rPr lang="cs-CZ" b="1" dirty="0" smtClean="0"/>
              <a:t>b) </a:t>
            </a:r>
            <a:r>
              <a:rPr lang="cs-CZ" dirty="0" smtClean="0"/>
              <a:t>Podpora výuky moderních československých a českých dějin 20. století   v mezinárodních souvislostech.</a:t>
            </a:r>
          </a:p>
          <a:p>
            <a:pPr>
              <a:buNone/>
            </a:pPr>
            <a:r>
              <a:rPr lang="cs-CZ" b="1" dirty="0" smtClean="0"/>
              <a:t>c)  </a:t>
            </a:r>
            <a:r>
              <a:rPr lang="cs-CZ" dirty="0" smtClean="0"/>
              <a:t>Podpora matematické gramotnosti.</a:t>
            </a:r>
          </a:p>
          <a:p>
            <a:pPr>
              <a:buNone/>
            </a:pPr>
            <a:r>
              <a:rPr lang="cs-CZ" b="1" dirty="0" smtClean="0"/>
              <a:t>d)  </a:t>
            </a:r>
            <a:r>
              <a:rPr lang="cs-CZ" dirty="0" smtClean="0"/>
              <a:t>Podpora badatelských aktivit žáků ZŠ i SŠ v přírodních vědách.</a:t>
            </a:r>
          </a:p>
          <a:p>
            <a:pPr algn="l" eaLnBrk="1" hangingPunct="1">
              <a:buNone/>
            </a:pPr>
            <a:endParaRPr lang="cs-CZ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45897-8E4D-46EB-B48F-B91F0B258FFB}" type="slidenum">
              <a:rPr lang="en-US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781234" y="1020932"/>
            <a:ext cx="7905565" cy="932156"/>
          </a:xfrm>
        </p:spPr>
        <p:txBody>
          <a:bodyPr/>
          <a:lstStyle/>
          <a:p>
            <a:pPr lvl="0" eaLnBrk="1" hangingPunct="1"/>
            <a: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cs-CZ" sz="2000" dirty="0" err="1" smtClean="0">
                <a:solidFill>
                  <a:srgbClr val="00B0F0"/>
                </a:solidFill>
              </a:rPr>
              <a:t>Aa</a:t>
            </a:r>
            <a:r>
              <a:rPr lang="cs-CZ" sz="2000" dirty="0" smtClean="0">
                <a:solidFill>
                  <a:srgbClr val="00B0F0"/>
                </a:solidFill>
              </a:rPr>
              <a:t>) </a:t>
            </a:r>
            <a:r>
              <a:rPr lang="cs-CZ" sz="1600" dirty="0" smtClean="0">
                <a:solidFill>
                  <a:srgbClr val="00B0F0"/>
                </a:solidFill>
              </a:rPr>
              <a:t>Podpora zavádění nového doplňujícího vzdělávacího oboru „Etická</a:t>
            </a:r>
            <a:br>
              <a:rPr lang="cs-CZ" sz="1600" dirty="0" smtClean="0">
                <a:solidFill>
                  <a:srgbClr val="00B0F0"/>
                </a:solidFill>
              </a:rPr>
            </a:br>
            <a:r>
              <a:rPr lang="cs-CZ" sz="1600" dirty="0" smtClean="0">
                <a:solidFill>
                  <a:srgbClr val="00B0F0"/>
                </a:solidFill>
              </a:rPr>
              <a:t>         výchova“ (EV) do výuky na základních školách dle Opatření MŠMT</a:t>
            </a:r>
            <a:br>
              <a:rPr lang="cs-CZ" sz="1600" dirty="0" smtClean="0">
                <a:solidFill>
                  <a:srgbClr val="00B0F0"/>
                </a:solidFill>
              </a:rPr>
            </a:br>
            <a:r>
              <a:rPr lang="cs-CZ" sz="1600" dirty="0" smtClean="0">
                <a:solidFill>
                  <a:srgbClr val="00B0F0"/>
                </a:solidFill>
              </a:rPr>
              <a:t>                  č. </a:t>
            </a:r>
            <a:r>
              <a:rPr lang="cs-CZ" sz="1600" dirty="0" err="1" smtClean="0">
                <a:solidFill>
                  <a:srgbClr val="00B0F0"/>
                </a:solidFill>
              </a:rPr>
              <a:t>j</a:t>
            </a:r>
            <a:r>
              <a:rPr lang="cs-CZ" sz="1600" dirty="0" smtClean="0">
                <a:solidFill>
                  <a:srgbClr val="00B0F0"/>
                </a:solidFill>
              </a:rPr>
              <a:t>. 12586/2009-22 a nižším stupni víceletých gymnázií.</a:t>
            </a:r>
            <a:r>
              <a:rPr lang="cs-CZ" dirty="0" smtClean="0">
                <a:solidFill>
                  <a:srgbClr val="00B0F0"/>
                </a:solidFill>
              </a:rPr>
              <a:t/>
            </a:r>
            <a:br>
              <a:rPr lang="cs-CZ" dirty="0" smtClean="0">
                <a:solidFill>
                  <a:srgbClr val="00B0F0"/>
                </a:solidFill>
              </a:rPr>
            </a:br>
            <a: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cs-CZ" sz="4000" dirty="0" smtClean="0">
              <a:solidFill>
                <a:srgbClr val="00B050"/>
              </a:solidFill>
              <a:latin typeface="Helvetica CE" charset="-18"/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1330325" y="1953088"/>
            <a:ext cx="6457950" cy="3392026"/>
          </a:xfrm>
        </p:spPr>
        <p:txBody>
          <a:bodyPr/>
          <a:lstStyle/>
          <a:p>
            <a:pPr>
              <a:buNone/>
            </a:pPr>
            <a:r>
              <a:rPr lang="cs-CZ" sz="1600" b="1" dirty="0" smtClean="0"/>
              <a:t>Projekt musí obsahovat tyto klíčové aktivity:</a:t>
            </a:r>
            <a:r>
              <a:rPr lang="cs-CZ" sz="1600" dirty="0" smtClean="0"/>
              <a:t> </a:t>
            </a:r>
          </a:p>
          <a:p>
            <a:pPr lvl="0">
              <a:buFont typeface="Wingdings" pitchFamily="2" charset="2"/>
              <a:buChar char="v"/>
            </a:pPr>
            <a:r>
              <a:rPr lang="cs-CZ" sz="1500" dirty="0" smtClean="0"/>
              <a:t>Zpracování učebnice a metodiky etické výchovy v tištěné i elektronické formě dle nejnovějších vzdělávacích trendů a s využitím zahraničních zkušeností z této oblasti. Učebnice EV musí v době trvání projektu obdržet schvalovací doložku MŠMT.</a:t>
            </a:r>
          </a:p>
          <a:p>
            <a:pPr lvl="0">
              <a:buFont typeface="Wingdings" pitchFamily="2" charset="2"/>
              <a:buChar char="v"/>
            </a:pPr>
            <a:r>
              <a:rPr lang="cs-CZ" sz="1500" dirty="0" smtClean="0"/>
              <a:t>Pilotní ověření nové učebnice EV na nejméně 40 školách, jeho vyhodnocení a zapracování příkladů dobré praxe do finální podoby učebnice. </a:t>
            </a:r>
          </a:p>
          <a:p>
            <a:pPr lvl="0">
              <a:buFont typeface="Wingdings" pitchFamily="2" charset="2"/>
              <a:buChar char="v"/>
            </a:pPr>
            <a:r>
              <a:rPr lang="cs-CZ" sz="1500" dirty="0" smtClean="0"/>
              <a:t>Vzorové zpracování učební osnovy pro povinně volitelný předmět EV podle platného RVP pro základní vzdělávání, část 5.10.3, doplňující vzdělávací obor Etická výchova.</a:t>
            </a:r>
          </a:p>
          <a:p>
            <a:pPr lvl="0">
              <a:buFont typeface="Wingdings" pitchFamily="2" charset="2"/>
              <a:buChar char="v"/>
            </a:pPr>
            <a:r>
              <a:rPr lang="cs-CZ" sz="1500" dirty="0" smtClean="0"/>
              <a:t>Tvorba moderních výukových materiálů k EV pro žáky a pedagogické pracovníky.  </a:t>
            </a:r>
          </a:p>
          <a:p>
            <a:pPr lvl="0">
              <a:buFont typeface="Wingdings" pitchFamily="2" charset="2"/>
              <a:buChar char="v"/>
            </a:pPr>
            <a:r>
              <a:rPr lang="cs-CZ" sz="1500" dirty="0" smtClean="0"/>
              <a:t>Metodické semináře pro učitele doplňujícího vzdělávacího oboru EV.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45897-8E4D-46EB-B48F-B91F0B258FFB}" type="slidenum">
              <a:rPr lang="en-US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1330325" y="1100831"/>
            <a:ext cx="6457950" cy="851794"/>
          </a:xfrm>
        </p:spPr>
        <p:txBody>
          <a:bodyPr/>
          <a:lstStyle/>
          <a:p>
            <a:pPr algn="ctr" eaLnBrk="1" hangingPunct="1"/>
            <a: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cs-CZ" sz="4000" dirty="0" smtClean="0">
              <a:solidFill>
                <a:srgbClr val="00B050"/>
              </a:solidFill>
              <a:latin typeface="Helvetica CE" charset="-1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45897-8E4D-46EB-B48F-B91F0B258FFB}" type="slidenum">
              <a:rPr lang="en-US"/>
              <a:pPr/>
              <a:t>8</a:t>
            </a:fld>
            <a:endParaRPr lang="en-US"/>
          </a:p>
        </p:txBody>
      </p:sp>
      <p:sp>
        <p:nvSpPr>
          <p:cNvPr id="5121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896982" y="1488339"/>
            <a:ext cx="7789817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90825" algn="l"/>
              </a:tabLst>
            </a:pPr>
            <a:r>
              <a:rPr kumimoji="0" lang="cs-CZ" sz="24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Území dopadu</a:t>
            </a:r>
            <a:r>
              <a:rPr kumimoji="0" lang="cs-CZ" sz="2400" b="1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budou podpořeny projekty s dopadem na území celé ČR, kromě hl. m. Prahy.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90825" algn="l"/>
              </a:tabLst>
            </a:pPr>
            <a:endParaRPr lang="cs-CZ" sz="24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90825" algn="l"/>
              </a:tabLst>
            </a:pPr>
            <a:r>
              <a:rPr lang="cs-CZ" sz="2400" b="1" u="sng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Celková alokace na tuto </a:t>
            </a:r>
            <a:r>
              <a:rPr lang="cs-CZ" sz="2400" b="1" u="sng" dirty="0" err="1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podaktivitu</a:t>
            </a:r>
            <a:r>
              <a:rPr lang="cs-CZ" sz="2400" b="1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:         </a:t>
            </a:r>
            <a:r>
              <a:rPr lang="cs-CZ" sz="2400" dirty="0" smtClean="0">
                <a:solidFill>
                  <a:srgbClr val="000000"/>
                </a:solidFill>
                <a:cs typeface="Times New Roman" pitchFamily="18" charset="0"/>
              </a:rPr>
              <a:t>30 mil. Kč</a:t>
            </a:r>
            <a:endParaRPr kumimoji="0" lang="cs-CZ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90825" algn="l"/>
              </a:tabLst>
            </a:pPr>
            <a:endParaRPr kumimoji="0" lang="cs-CZ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90825" algn="l"/>
              </a:tabLst>
            </a:pPr>
            <a:r>
              <a:rPr lang="cs-CZ" sz="2400" b="1" u="sng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Minimální finanční podpora projektu</a:t>
            </a:r>
            <a:r>
              <a:rPr lang="cs-CZ" sz="2400" b="1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: 	       </a:t>
            </a:r>
            <a:r>
              <a:rPr lang="cs-CZ" sz="24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10 mil. Kč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90825" algn="l"/>
              </a:tabLst>
            </a:pPr>
            <a:r>
              <a:rPr lang="cs-CZ" sz="2400" b="1" u="sng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Maximální finanční podpora projektu</a:t>
            </a:r>
            <a:r>
              <a:rPr lang="cs-CZ" sz="2400" b="1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:        </a:t>
            </a:r>
            <a:r>
              <a:rPr kumimoji="0" lang="cs-CZ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30 mil. Kč</a:t>
            </a:r>
            <a:endParaRPr kumimoji="0" lang="cs-CZ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603682" y="1162974"/>
            <a:ext cx="7184593" cy="1008725"/>
          </a:xfrm>
        </p:spPr>
        <p:txBody>
          <a:bodyPr/>
          <a:lstStyle/>
          <a:p>
            <a:pPr eaLnBrk="1" hangingPunct="1"/>
            <a:r>
              <a:rPr lang="cs-CZ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cs-CZ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cs-CZ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cs-CZ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cs-CZ" dirty="0" smtClean="0">
                <a:solidFill>
                  <a:srgbClr val="00B0F0"/>
                </a:solidFill>
              </a:rPr>
              <a:t> </a:t>
            </a:r>
            <a:r>
              <a:rPr lang="cs-CZ" sz="2000" dirty="0" smtClean="0">
                <a:solidFill>
                  <a:srgbClr val="00B0F0"/>
                </a:solidFill>
              </a:rPr>
              <a:t>Ab) </a:t>
            </a:r>
            <a:r>
              <a:rPr lang="cs-CZ" sz="1600" dirty="0" smtClean="0">
                <a:solidFill>
                  <a:srgbClr val="00B0F0"/>
                </a:solidFill>
              </a:rPr>
              <a:t>Podpora výuky moderních československých a českých dějin</a:t>
            </a:r>
            <a:br>
              <a:rPr lang="cs-CZ" sz="1600" dirty="0" smtClean="0">
                <a:solidFill>
                  <a:srgbClr val="00B0F0"/>
                </a:solidFill>
              </a:rPr>
            </a:br>
            <a:r>
              <a:rPr lang="cs-CZ" sz="1600" dirty="0" smtClean="0">
                <a:solidFill>
                  <a:srgbClr val="00B0F0"/>
                </a:solidFill>
              </a:rPr>
              <a:t>                            20. století v mezinárodních souvislostech.</a:t>
            </a:r>
            <a:r>
              <a:rPr lang="cs-CZ" dirty="0" smtClean="0">
                <a:solidFill>
                  <a:srgbClr val="00B0F0"/>
                </a:solidFill>
              </a:rPr>
              <a:t/>
            </a:r>
            <a:br>
              <a:rPr lang="cs-CZ" dirty="0" smtClean="0">
                <a:solidFill>
                  <a:srgbClr val="00B0F0"/>
                </a:solidFill>
              </a:rPr>
            </a:br>
            <a: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cs-CZ" sz="4000" dirty="0" smtClean="0">
              <a:solidFill>
                <a:srgbClr val="00B050"/>
              </a:solidFill>
              <a:latin typeface="Helvetica CE" charset="-18"/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1330325" y="1864311"/>
            <a:ext cx="6457950" cy="3693109"/>
          </a:xfrm>
        </p:spPr>
        <p:txBody>
          <a:bodyPr/>
          <a:lstStyle/>
          <a:p>
            <a:pPr>
              <a:buNone/>
            </a:pPr>
            <a:r>
              <a:rPr lang="cs-CZ" sz="1600" b="1" dirty="0" smtClean="0"/>
              <a:t>Projekt musí obsahovat tyto klíčové aktivity:</a:t>
            </a:r>
            <a:endParaRPr lang="cs-CZ" sz="1600" dirty="0" smtClean="0"/>
          </a:p>
          <a:p>
            <a:pPr lvl="0">
              <a:buFont typeface="Wingdings" pitchFamily="2" charset="2"/>
              <a:buChar char="v"/>
            </a:pPr>
            <a:endParaRPr lang="cs-CZ" sz="1600" dirty="0" smtClean="0"/>
          </a:p>
          <a:p>
            <a:pPr lvl="0">
              <a:buFont typeface="Wingdings" pitchFamily="2" charset="2"/>
              <a:buChar char="v"/>
            </a:pPr>
            <a:r>
              <a:rPr lang="cs-CZ" sz="1600" dirty="0" smtClean="0"/>
              <a:t>Tvorba moderních, interaktivních, tematicky koncipovaných výukových materiálů, věnovaných tématům moderních dějin 20. století. Jednotlivé tematické okruhy budou doplněny pracovními listy pro žáky. </a:t>
            </a:r>
          </a:p>
          <a:p>
            <a:pPr lvl="0">
              <a:buFont typeface="Wingdings" pitchFamily="2" charset="2"/>
              <a:buChar char="v"/>
            </a:pPr>
            <a:r>
              <a:rPr lang="cs-CZ" sz="1600" dirty="0" smtClean="0"/>
              <a:t>Zpracování metodiky projektového vyučování v dějepise, zahrnující konkrétní návody a příklady dobré praxe, a její pilotáž. </a:t>
            </a:r>
          </a:p>
          <a:p>
            <a:pPr lvl="0">
              <a:buFont typeface="Wingdings" pitchFamily="2" charset="2"/>
              <a:buChar char="v"/>
            </a:pPr>
            <a:r>
              <a:rPr lang="cs-CZ" sz="1600" dirty="0" smtClean="0"/>
              <a:t>Zpracování metodiky „Využití médií při výuce dějepisu“ s akcentem na moderní dějiny 20. století (film, TV, internet, tisk atd.) s praktickými ukázkami a odkazy.</a:t>
            </a:r>
          </a:p>
          <a:p>
            <a:pPr lvl="0">
              <a:buFont typeface="Wingdings" pitchFamily="2" charset="2"/>
              <a:buChar char="v"/>
            </a:pPr>
            <a:r>
              <a:rPr lang="cs-CZ" sz="1600" dirty="0" smtClean="0"/>
              <a:t>Metodické kurzy pro učitele dějepisu, zaměřené na využívání multimediální techniky a multimediální pomůcky ve výuce.</a:t>
            </a:r>
          </a:p>
          <a:p>
            <a:pPr algn="ctr" eaLnBrk="1" hangingPunct="1">
              <a:buNone/>
            </a:pPr>
            <a:endParaRPr lang="cs-CZ" sz="1600" b="1" dirty="0" smtClean="0">
              <a:solidFill>
                <a:srgbClr val="F3912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45897-8E4D-46EB-B48F-B91F0B258FFB}" type="slidenum">
              <a:rPr lang="en-US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</TotalTime>
  <Words>1105</Words>
  <Application>Microsoft Office PowerPoint</Application>
  <PresentationFormat>Předvádění na obrazovce (4:3)</PresentationFormat>
  <Paragraphs>211</Paragraphs>
  <Slides>28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28</vt:i4>
      </vt:variant>
    </vt:vector>
  </HeadingPairs>
  <TitlesOfParts>
    <vt:vector size="29" baseType="lpstr">
      <vt:lpstr>Office Theme</vt:lpstr>
      <vt:lpstr>  Oblast podpory 1.1  </vt:lpstr>
      <vt:lpstr>Cílové skupiny</vt:lpstr>
      <vt:lpstr> Oprávnění žadatelé </vt:lpstr>
      <vt:lpstr>  Oprávnění žadatelé  </vt:lpstr>
      <vt:lpstr>  Oprávnění žadatelé  </vt:lpstr>
      <vt:lpstr> Podporované aktivity výzvy č. 26 </vt:lpstr>
      <vt:lpstr>  Aa) Podpora zavádění nového doplňujícího vzdělávacího oboru „Etická          výchova“ (EV) do výuky na základních školách dle Opatření MŠMT                   č. j. 12586/2009-22 a nižším stupni víceletých gymnázií.  </vt:lpstr>
      <vt:lpstr>  </vt:lpstr>
      <vt:lpstr>   Ab) Podpora výuky moderních československých a českých dějin                             20. století v mezinárodních souvislostech.   </vt:lpstr>
      <vt:lpstr>  </vt:lpstr>
      <vt:lpstr>  </vt:lpstr>
      <vt:lpstr>  Ac) Podpora matematické gramotnosti  </vt:lpstr>
      <vt:lpstr>Snímek 13</vt:lpstr>
      <vt:lpstr>  Ad) Podpora badatelských aktivit žáků ZŠ i SŠ  v přírodních vědách. </vt:lpstr>
      <vt:lpstr>Snímek 15</vt:lpstr>
      <vt:lpstr>Snímek 16</vt:lpstr>
      <vt:lpstr>  </vt:lpstr>
      <vt:lpstr>  </vt:lpstr>
      <vt:lpstr>  </vt:lpstr>
      <vt:lpstr>  </vt:lpstr>
      <vt:lpstr>C. Podpora škol v oblasti evaluace, nabídka evaluačních nástrojů     a ověřování klíčových kompetencí žáků za účelem zvyšování      kvality vzdělávání a a to i v mezinárodních kontextu.</vt:lpstr>
      <vt:lpstr>Oblasti, pro které budou tvořena hodnotící kritéria:</vt:lpstr>
      <vt:lpstr>Snímek 23</vt:lpstr>
      <vt:lpstr>Snímek 24</vt:lpstr>
      <vt:lpstr>Podmínky pro všechny projekty</vt:lpstr>
      <vt:lpstr> Specifická kritéria </vt:lpstr>
      <vt:lpstr> Nejčastější důvody k vyřazení projektů </vt:lpstr>
      <vt:lpstr>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Titulní strana – Titulek</dc:title>
  <dc:creator>Amos Amos</dc:creator>
  <cp:lastModifiedBy>ugh</cp:lastModifiedBy>
  <cp:revision>58</cp:revision>
  <dcterms:created xsi:type="dcterms:W3CDTF">2010-04-21T17:09:51Z</dcterms:created>
  <dcterms:modified xsi:type="dcterms:W3CDTF">2010-12-22T12:53:47Z</dcterms:modified>
</cp:coreProperties>
</file>