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8" r:id="rId3"/>
    <p:sldId id="259" r:id="rId4"/>
    <p:sldId id="270" r:id="rId5"/>
    <p:sldId id="271" r:id="rId6"/>
    <p:sldId id="260" r:id="rId7"/>
    <p:sldId id="261" r:id="rId8"/>
    <p:sldId id="262" r:id="rId9"/>
    <p:sldId id="263" r:id="rId10"/>
    <p:sldId id="264" r:id="rId11"/>
    <p:sldId id="273" r:id="rId12"/>
    <p:sldId id="274" r:id="rId13"/>
    <p:sldId id="275" r:id="rId14"/>
    <p:sldId id="276" r:id="rId15"/>
    <p:sldId id="277" r:id="rId16"/>
    <p:sldId id="278" r:id="rId17"/>
    <p:sldId id="265" r:id="rId18"/>
    <p:sldId id="266" r:id="rId19"/>
    <p:sldId id="279" r:id="rId20"/>
    <p:sldId id="281" r:id="rId21"/>
    <p:sldId id="280" r:id="rId22"/>
    <p:sldId id="283" r:id="rId23"/>
    <p:sldId id="284" r:id="rId24"/>
    <p:sldId id="285" r:id="rId25"/>
    <p:sldId id="286" r:id="rId26"/>
    <p:sldId id="287" r:id="rId27"/>
    <p:sldId id="288" r:id="rId28"/>
    <p:sldId id="282" r:id="rId29"/>
    <p:sldId id="268" r:id="rId30"/>
    <p:sldId id="272" r:id="rId3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8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-312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28E7A8A1-102C-48FB-9CF2-9D2DF61A8A7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3402706-B9A5-4CC6-8887-C1B779F00E1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cs-CZ" smtClean="0"/>
              <a:t>Zákon č. 111/1998 Sb. o vysokých školách a o změně a doplnění dalších zákonů, ve znění pozdějších předpisů</a:t>
            </a:r>
          </a:p>
          <a:p>
            <a:r>
              <a:rPr lang="cs-CZ" smtClean="0"/>
              <a:t>Zákon č. 341/2005 Sb., o veřejných výzkumných institucích, ve znění pozdějších předpisů</a:t>
            </a:r>
          </a:p>
          <a:p>
            <a:r>
              <a:rPr lang="cs-CZ" smtClean="0"/>
              <a:t>Zákon č. 130/2002 Sb., o podpoře výzkumu, experimentálního vývoje a inovací z veřejných prostředků a o změně některých souvisejících zákonů</a:t>
            </a:r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810867-B4C2-4FD2-B94B-4BD1A7C55883}" type="slidenum">
              <a:rPr lang="en-US" smtClean="0">
                <a:latin typeface="Calibri" pitchFamily="34" charset="0"/>
              </a:rPr>
              <a:pPr/>
              <a:t>26</a:t>
            </a:fld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36EC15-DD65-4C37-97A0-959AB2562628}" type="datetime1">
              <a:rPr lang="cs-CZ"/>
              <a:pPr/>
              <a:t>17.1.2011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B528A-BA7E-4DAB-9E6C-47EE4BA6C8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9D2AB8-FB62-4F26-8975-23ACE984FF78}" type="datetime1">
              <a:rPr lang="cs-CZ"/>
              <a:pPr/>
              <a:t>17.1.2011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E81D3-31C9-4611-8817-D63B2A3B91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C84EEE-D7C1-41CE-B3D4-65FD062465B6}" type="datetime1">
              <a:rPr lang="cs-CZ"/>
              <a:pPr/>
              <a:t>17.1.2011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27EB7-39C7-4D62-9317-D64B73B0A2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4DC1AA-E0B6-4988-B358-FDAFB0D91473}" type="datetime1">
              <a:rPr lang="cs-CZ"/>
              <a:pPr/>
              <a:t>17.1.2011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D558A-EDC7-498C-820B-7C11D8012F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581D8E-15BF-4F6A-A60C-5B0F8A5DBFEA}" type="datetime1">
              <a:rPr lang="cs-CZ"/>
              <a:pPr/>
              <a:t>17.1.2011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9B88B-8366-4F7D-8E5F-7C40F68022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11E366-695F-45A3-AA85-7E0F8BAAFC50}" type="datetime1">
              <a:rPr lang="cs-CZ"/>
              <a:pPr/>
              <a:t>17.1.2011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72913-8970-4C4F-A47D-192F9DD9EA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E2F81F-9378-46A8-9A33-DC5AE0A5ABA3}" type="datetime1">
              <a:rPr lang="cs-CZ"/>
              <a:pPr/>
              <a:t>17.1.2011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5697B-C29B-4544-95F3-B9E8D6B402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4175DD-9365-4236-8E27-35ADA2217B1F}" type="datetime1">
              <a:rPr lang="cs-CZ"/>
              <a:pPr/>
              <a:t>17.1.2011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48D78-9277-4FEE-BB76-B21E9D92E1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2CE17B-3E1B-4BCF-834D-1878D8691F1D}" type="datetime1">
              <a:rPr lang="cs-CZ"/>
              <a:pPr/>
              <a:t>17.1.2011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2F6E4-19A5-459F-8F89-0DBE44F61E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A521DF-0CC1-4E6B-83E3-BD8E42E1DDB1}" type="datetime1">
              <a:rPr lang="cs-CZ"/>
              <a:pPr/>
              <a:t>17.1.2011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CA82DF-6C98-4362-90E3-FD01862FF9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650FEC-09AC-4104-8A54-2C7EF477D157}" type="datetime1">
              <a:rPr lang="cs-CZ"/>
              <a:pPr/>
              <a:t>17.1.2011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F89B1F-7103-47E7-893C-C8E0879000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330325" y="1260475"/>
            <a:ext cx="64579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30325" y="2171700"/>
            <a:ext cx="6457950" cy="31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A1CCA712-DEBF-4A09-85F2-0C5884AFB109}" type="datetime1">
              <a:rPr lang="cs-CZ"/>
              <a:pPr/>
              <a:t>17.1.2011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A286BB40-DB4E-42D5-8975-EB413F7A9F1F}" type="slidenum">
              <a:rPr lang="en-US"/>
              <a:pPr/>
              <a:t>‹#›</a:t>
            </a:fld>
            <a:fld id="{B483D506-4248-4F3B-B356-2181A44BD34F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8" descr="MSMT_tecky_OK_RGB.ai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314450" y="569913"/>
            <a:ext cx="64579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0" descr="MSMT_logolink_bezVlajky_RGB.ai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2438400" y="5624513"/>
            <a:ext cx="4267200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Helvetica CE"/>
          <a:ea typeface="ＭＳ Ｐゴシック" charset="-128"/>
          <a:cs typeface="Helvetica CE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 CE" charset="-18"/>
          <a:ea typeface="ＭＳ Ｐゴシック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 CE" charset="-18"/>
          <a:ea typeface="ＭＳ Ｐゴシック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 CE" charset="-18"/>
          <a:ea typeface="ＭＳ Ｐゴシック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 CE" charset="-18"/>
          <a:ea typeface="ＭＳ Ｐゴシック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 CE" charset="-18"/>
          <a:ea typeface="ＭＳ Ｐゴシック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 CE" charset="-18"/>
          <a:ea typeface="ＭＳ Ｐゴシック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 CE" charset="-18"/>
          <a:ea typeface="ＭＳ Ｐゴシック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Helvetica CE" charset="-18"/>
          <a:ea typeface="ＭＳ Ｐゴシック" charset="-128"/>
        </a:defRPr>
      </a:lvl9pPr>
    </p:titleStyle>
    <p:bodyStyle>
      <a:lvl1pPr marL="342900" indent="-342900" algn="just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Helvetica CE"/>
          <a:ea typeface="ＭＳ Ｐゴシック" charset="-128"/>
          <a:cs typeface="Helvetica CE"/>
        </a:defRPr>
      </a:lvl1pPr>
      <a:lvl2pPr marL="742950" indent="-285750" algn="just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Helvetica CE"/>
          <a:ea typeface="ＭＳ Ｐゴシック" charset="-128"/>
          <a:cs typeface="Helvetica CE"/>
        </a:defRPr>
      </a:lvl2pPr>
      <a:lvl3pPr marL="1143000" indent="-228600" algn="just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Helvetica CE"/>
          <a:ea typeface="ＭＳ Ｐゴシック" charset="-128"/>
          <a:cs typeface="Helvetica CE"/>
        </a:defRPr>
      </a:lvl3pPr>
      <a:lvl4pPr marL="1600200" indent="-228600" algn="just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Helvetica CE"/>
          <a:ea typeface="ＭＳ Ｐゴシック" charset="-128"/>
          <a:cs typeface="Helvetica CE"/>
        </a:defRPr>
      </a:lvl4pPr>
      <a:lvl5pPr marL="2057400" indent="-228600" algn="just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Helvetica CE"/>
          <a:ea typeface="ＭＳ Ｐゴシック" charset="-128"/>
          <a:cs typeface="Helvetica C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685800" y="1609859"/>
            <a:ext cx="7772400" cy="1025525"/>
          </a:xfrm>
        </p:spPr>
        <p:txBody>
          <a:bodyPr/>
          <a:lstStyle/>
          <a:p>
            <a:pPr algn="ctr" eaLnBrk="1" hangingPunct="1"/>
            <a:r>
              <a:rPr lang="cs-CZ" dirty="0" smtClean="0">
                <a:solidFill>
                  <a:srgbClr val="F39800"/>
                </a:solidFill>
                <a:latin typeface="Helvetica CE" charset="-18"/>
              </a:rPr>
              <a:t>Výzva č. 28 – školení pro žadatele</a:t>
            </a:r>
            <a:endParaRPr lang="en-US" dirty="0" smtClean="0">
              <a:solidFill>
                <a:srgbClr val="F39800"/>
              </a:solidFill>
              <a:latin typeface="Helvetica CE" charset="-18"/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1371600" y="2635383"/>
            <a:ext cx="6400800" cy="2074639"/>
          </a:xfrm>
        </p:spPr>
        <p:txBody>
          <a:bodyPr/>
          <a:lstStyle/>
          <a:p>
            <a:pPr eaLnBrk="1" hangingPunct="1"/>
            <a:r>
              <a:rPr lang="cs-CZ" sz="2400" b="1" dirty="0" smtClean="0">
                <a:solidFill>
                  <a:schemeClr val="tx1"/>
                </a:solidFill>
                <a:latin typeface="Helvetica CE" charset="-18"/>
              </a:rPr>
              <a:t>OP Vzdělávání pro konkurenceschopnost</a:t>
            </a:r>
            <a:endParaRPr lang="en-US" sz="2400" b="1" dirty="0" smtClean="0">
              <a:solidFill>
                <a:schemeClr val="tx1"/>
              </a:solidFill>
              <a:latin typeface="Helvetica CE" charset="-18"/>
            </a:endParaRPr>
          </a:p>
          <a:p>
            <a:pPr eaLnBrk="1" hangingPunct="1"/>
            <a:r>
              <a:rPr lang="cs-CZ" sz="2400" b="1" dirty="0" smtClean="0">
                <a:solidFill>
                  <a:schemeClr val="tx1"/>
                </a:solidFill>
                <a:latin typeface="Helvetica CE" charset="-18"/>
              </a:rPr>
              <a:t>Oblast podpory 2.2 Vysokoškolské vzdělávání</a:t>
            </a:r>
            <a:endParaRPr lang="en-US" sz="2400" b="1" dirty="0" smtClean="0">
              <a:solidFill>
                <a:schemeClr val="tx1"/>
              </a:solidFill>
              <a:latin typeface="Helvetica CE" charset="-18"/>
            </a:endParaRPr>
          </a:p>
          <a:p>
            <a:pPr eaLnBrk="1" hangingPunct="1"/>
            <a:endParaRPr lang="en-US" dirty="0" smtClean="0">
              <a:solidFill>
                <a:schemeClr val="tx1"/>
              </a:solidFill>
              <a:latin typeface="Helvetica CE" charset="-18"/>
            </a:endParaRPr>
          </a:p>
          <a:p>
            <a:pPr eaLnBrk="1" hangingPunct="1"/>
            <a:endParaRPr lang="en-US" sz="1200" dirty="0" smtClean="0">
              <a:solidFill>
                <a:schemeClr val="tx1"/>
              </a:solidFill>
              <a:latin typeface="Helvetica CE" charset="-18"/>
            </a:endParaRPr>
          </a:p>
          <a:p>
            <a:pPr eaLnBrk="1" hangingPunct="1"/>
            <a:r>
              <a:rPr lang="cs-CZ" b="1" dirty="0" smtClean="0">
                <a:solidFill>
                  <a:schemeClr val="tx1"/>
                </a:solidFill>
                <a:latin typeface="Helvetica CE" charset="-18"/>
              </a:rPr>
              <a:t>Mgr. Zuzana Plecitá</a:t>
            </a:r>
          </a:p>
          <a:p>
            <a:pPr eaLnBrk="1" hangingPunct="1"/>
            <a:r>
              <a:rPr lang="cs-CZ" b="1" dirty="0" smtClean="0">
                <a:solidFill>
                  <a:schemeClr val="tx1"/>
                </a:solidFill>
                <a:latin typeface="Helvetica CE" charset="-18"/>
              </a:rPr>
              <a:t>PhDr. Eva Chvalinová, </a:t>
            </a:r>
            <a:r>
              <a:rPr lang="cs-CZ" b="1" dirty="0" err="1" smtClean="0">
                <a:solidFill>
                  <a:schemeClr val="tx1"/>
                </a:solidFill>
                <a:latin typeface="Helvetica CE" charset="-18"/>
              </a:rPr>
              <a:t>Ph.D</a:t>
            </a:r>
            <a:r>
              <a:rPr lang="cs-CZ" b="1" dirty="0" smtClean="0">
                <a:solidFill>
                  <a:schemeClr val="tx1"/>
                </a:solidFill>
                <a:latin typeface="Helvetica CE" charset="-18"/>
              </a:rPr>
              <a:t>.</a:t>
            </a:r>
            <a:endParaRPr lang="en-US" b="1" dirty="0" smtClean="0">
              <a:solidFill>
                <a:schemeClr val="tx1"/>
              </a:solidFill>
              <a:latin typeface="Helvetica CE" charset="-1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Doplňkové aktivity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30325" y="1952625"/>
            <a:ext cx="6457950" cy="317341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dirty="0" smtClean="0"/>
              <a:t>Zvyšování manažerských dovedností v oblasti řízení vysokých škol.</a:t>
            </a:r>
          </a:p>
          <a:p>
            <a:pPr>
              <a:buFont typeface="Wingdings" pitchFamily="2" charset="2"/>
              <a:buChar char="Ø"/>
            </a:pPr>
            <a:endParaRPr lang="cs-CZ" dirty="0" smtClean="0"/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Zdokonalování gramotnosti v oblasti ICT u akademických pracovníků a ostatních pracovníků VŠ.</a:t>
            </a:r>
          </a:p>
          <a:p>
            <a:pPr>
              <a:buFont typeface="Wingdings" pitchFamily="2" charset="2"/>
              <a:buChar char="Ø"/>
            </a:pPr>
            <a:endParaRPr lang="cs-CZ" dirty="0" smtClean="0"/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Zvyšování jazykových kompetencí u akademických pracovníků a ostatních pracovníků VŠ.</a:t>
            </a:r>
          </a:p>
          <a:p>
            <a:pPr>
              <a:buFont typeface="Wingdings" pitchFamily="2" charset="2"/>
              <a:buChar char="Ø"/>
            </a:pPr>
            <a:endParaRPr lang="cs-CZ" dirty="0" smtClean="0"/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Zvyšování odborných kompetencí akademických a ostatních pracovníků VŠ.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Specifická kritéria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30325" y="2171700"/>
            <a:ext cx="6457950" cy="352173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sz="2400" b="1" dirty="0" smtClean="0"/>
              <a:t>Podpora diverzifikace</a:t>
            </a:r>
          </a:p>
          <a:p>
            <a:pPr>
              <a:buNone/>
            </a:pPr>
            <a:r>
              <a:rPr lang="cs-CZ" sz="2400" dirty="0" smtClean="0"/>
              <a:t>    Max. počet bodů: 5</a:t>
            </a:r>
          </a:p>
          <a:p>
            <a:pPr>
              <a:buNone/>
            </a:pPr>
            <a:r>
              <a:rPr lang="cs-CZ" sz="2400" dirty="0" smtClean="0"/>
              <a:t>    Kritérium hodnotí, jak projekt přispívá k naplňování principů diverzifikace a prioritám Dlouhodobého záměru vzdělávací a vědecké, výzkumné, vývojové a inovační, umělecké a další tvůrčí činnosti pro oblast vysokých škol na období 2011 – 2015.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Způsob hodnocení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sz="2400" dirty="0" smtClean="0"/>
              <a:t>5 – 3 </a:t>
            </a:r>
            <a:r>
              <a:rPr lang="cs-CZ" sz="2400" dirty="0" err="1" smtClean="0"/>
              <a:t>b</a:t>
            </a:r>
            <a:r>
              <a:rPr lang="cs-CZ" sz="2400" dirty="0" smtClean="0"/>
              <a:t>. získá projektová žádost, která bude zaměřena na podporu diverzifikace vzdělávacího systému. Cílem projektu bude podpora studijních programů dané vysoké školy, které budou přispívat k naplňování jejího poslání formulovanému ve strategických dokumentech vysoké školy.</a:t>
            </a:r>
          </a:p>
          <a:p>
            <a:pPr>
              <a:buFont typeface="Wingdings" pitchFamily="2" charset="2"/>
              <a:buChar char="Ø"/>
            </a:pPr>
            <a:endParaRPr lang="cs-CZ" sz="20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Způsob hodnocení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sz="2400" b="1" dirty="0" smtClean="0"/>
              <a:t>2 – 1 </a:t>
            </a:r>
            <a:r>
              <a:rPr lang="cs-CZ" sz="2400" b="1" dirty="0" err="1" smtClean="0"/>
              <a:t>b</a:t>
            </a:r>
            <a:r>
              <a:rPr lang="cs-CZ" sz="2400" b="1" dirty="0" smtClean="0"/>
              <a:t>.</a:t>
            </a:r>
            <a:r>
              <a:rPr lang="cs-CZ" sz="2400" dirty="0" smtClean="0"/>
              <a:t> budou uděleny projektové žádosti, která svým rozsahem a kvalitou řešení dané problematiky k naplňování priority přispívá pouze částečně.</a:t>
            </a:r>
          </a:p>
          <a:p>
            <a:pPr>
              <a:buNone/>
            </a:pPr>
            <a:endParaRPr lang="cs-CZ" sz="2400" dirty="0" smtClean="0"/>
          </a:p>
          <a:p>
            <a:pPr>
              <a:buFont typeface="Wingdings" pitchFamily="2" charset="2"/>
              <a:buChar char="Ø"/>
            </a:pPr>
            <a:r>
              <a:rPr lang="cs-CZ" sz="2400" b="1" dirty="0" smtClean="0"/>
              <a:t>0b.</a:t>
            </a:r>
            <a:r>
              <a:rPr lang="cs-CZ" sz="2400" dirty="0" smtClean="0"/>
              <a:t> bude uděleno projektové žádosti, která se danou problematikou nezabývá. </a:t>
            </a:r>
          </a:p>
          <a:p>
            <a:pPr>
              <a:buFont typeface="Wingdings" pitchFamily="2" charset="2"/>
              <a:buChar char="Ø"/>
            </a:pP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Specifická kritéria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sz="2400" b="1" dirty="0" smtClean="0"/>
              <a:t>Podpora internacionalizace </a:t>
            </a:r>
          </a:p>
          <a:p>
            <a:pPr>
              <a:buNone/>
            </a:pPr>
            <a:r>
              <a:rPr lang="cs-CZ" sz="2400" b="1" dirty="0" smtClean="0"/>
              <a:t>    </a:t>
            </a:r>
            <a:r>
              <a:rPr lang="cs-CZ" sz="2400" dirty="0" smtClean="0"/>
              <a:t>Max. počet bodů: 5</a:t>
            </a:r>
          </a:p>
          <a:p>
            <a:pPr>
              <a:buNone/>
            </a:pPr>
            <a:r>
              <a:rPr lang="cs-CZ" sz="2000" dirty="0" smtClean="0"/>
              <a:t>     Kritérium hodnotí úroveň řešení rozvoje celkového mezinárodního prostředí na vysoké škole – rozvoj nabídky kurzů v cizích jazycích, posílení jazykových kompetencí studentů, akademických i ostatních pracovníků VŠ, nastavení systému zahraničních studijních a pracovních pobytů studentů, zapojení zahraničních odborníků apod.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Způsob hodnocení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30325" y="1952626"/>
            <a:ext cx="6457950" cy="339248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sz="2400" b="1" dirty="0" smtClean="0"/>
              <a:t>5 – 3 </a:t>
            </a:r>
            <a:r>
              <a:rPr lang="cs-CZ" sz="2400" b="1" dirty="0" err="1" smtClean="0"/>
              <a:t>b</a:t>
            </a:r>
            <a:r>
              <a:rPr lang="cs-CZ" sz="2400" b="1" dirty="0" smtClean="0"/>
              <a:t>.</a:t>
            </a:r>
            <a:r>
              <a:rPr lang="cs-CZ" sz="2400" dirty="0" smtClean="0"/>
              <a:t> získá projektová žádost, která bude zaměřena na zlepšení/rozvoj celkového mezinárodního prostředí na vysoké škole – rozvoj nabídky kurzů v cizích jazycích, posílení jazykových kompetencí studentů, akademických i ostatních pracovníků VŠ, nastavení systému zahraničních studijních a pracovních pobytů studentů, zapojení zahraničních odborníků apod.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Způsob hodnocení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sz="2400" b="1" dirty="0" smtClean="0"/>
              <a:t>2 – 1 </a:t>
            </a:r>
            <a:r>
              <a:rPr lang="cs-CZ" sz="2400" b="1" dirty="0" err="1" smtClean="0"/>
              <a:t>b</a:t>
            </a:r>
            <a:r>
              <a:rPr lang="cs-CZ" sz="2400" b="1" dirty="0" smtClean="0"/>
              <a:t>.</a:t>
            </a:r>
            <a:r>
              <a:rPr lang="cs-CZ" sz="2400" dirty="0" smtClean="0"/>
              <a:t> budou uděleny projektové žádosti, která svým rozsahem a kvalitou řešení dané problematiky k naplňování priority přispívá pouze částečně.</a:t>
            </a:r>
          </a:p>
          <a:p>
            <a:pPr>
              <a:buNone/>
            </a:pPr>
            <a:endParaRPr lang="cs-CZ" sz="2400" dirty="0" smtClean="0"/>
          </a:p>
          <a:p>
            <a:pPr>
              <a:buFont typeface="Wingdings" pitchFamily="2" charset="2"/>
              <a:buChar char="Ø"/>
            </a:pPr>
            <a:r>
              <a:rPr lang="cs-CZ" sz="2400" b="1" dirty="0" smtClean="0"/>
              <a:t>0b.</a:t>
            </a:r>
            <a:r>
              <a:rPr lang="cs-CZ" sz="2400" dirty="0" smtClean="0"/>
              <a:t> bude uděleno projektové žádosti, která se danou problematikou nezabývá. </a:t>
            </a:r>
          </a:p>
          <a:p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Specifická kritéria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30325" y="1952626"/>
            <a:ext cx="6457950" cy="3392488"/>
          </a:xfrm>
        </p:spPr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cs-CZ" sz="2400" b="1" dirty="0" smtClean="0"/>
              <a:t>Podpora spolupráce vysokých škol a jejich součástí a relevantních partnerů</a:t>
            </a:r>
          </a:p>
          <a:p>
            <a:pPr lvl="0">
              <a:buNone/>
            </a:pPr>
            <a:r>
              <a:rPr lang="cs-CZ" sz="2400" b="1" dirty="0" smtClean="0"/>
              <a:t>    </a:t>
            </a:r>
            <a:r>
              <a:rPr lang="cs-CZ" sz="2400" dirty="0" smtClean="0"/>
              <a:t>Max. počet bodů: 7 </a:t>
            </a:r>
          </a:p>
          <a:p>
            <a:pPr>
              <a:buNone/>
            </a:pPr>
            <a:r>
              <a:rPr lang="cs-CZ" sz="2400" dirty="0" smtClean="0"/>
              <a:t>    Kritérium hodnotí úroveň řešení spolupráce kateder, fakult, vysokých škol a relevantních partnerů při uskutečňování studijních programů/oborů, integraci výuky a studijních programů/oborů, vytváření mezioborových studií apod.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Způsob hodnocení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sz="2400" b="1" dirty="0" smtClean="0"/>
              <a:t>5 – 3 </a:t>
            </a:r>
            <a:r>
              <a:rPr lang="cs-CZ" sz="2400" b="1" dirty="0" err="1" smtClean="0"/>
              <a:t>b</a:t>
            </a:r>
            <a:r>
              <a:rPr lang="cs-CZ" sz="2400" b="1" dirty="0" smtClean="0"/>
              <a:t>. </a:t>
            </a:r>
            <a:r>
              <a:rPr lang="cs-CZ" sz="2400" dirty="0" smtClean="0"/>
              <a:t>získá projektová žádost, která řeší problematiku spolupráce na úrovni kateder, fakult, vysokých škol a relevantními partnery při uskutečňování studijních programů/oborů, integraci výuky a studijních programů/oborů, vytváření mezioborových studií apod.</a:t>
            </a:r>
          </a:p>
          <a:p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Způsob hodnocení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sz="2000" b="1" dirty="0" smtClean="0"/>
              <a:t>2 – 1b. </a:t>
            </a:r>
            <a:r>
              <a:rPr lang="cs-CZ" sz="2000" dirty="0" smtClean="0"/>
              <a:t>bonifikace v rámci tohoto bodového rozpětí bude udělena projektové žádosti, která řeší danou problematiku méně propracovaně či pouze okrajově, jejíž aktivity nejsou srozumitelně a jasně popsány, a u níž není možné pozitivně ohodnotit přínos takové spolupráce a/nebo je spolupráce pouze formální.</a:t>
            </a:r>
          </a:p>
          <a:p>
            <a:pPr>
              <a:buNone/>
            </a:pPr>
            <a:endParaRPr lang="cs-CZ" sz="2000" dirty="0" smtClean="0"/>
          </a:p>
          <a:p>
            <a:pPr>
              <a:buFont typeface="Wingdings" pitchFamily="2" charset="2"/>
              <a:buChar char="Ø"/>
            </a:pPr>
            <a:r>
              <a:rPr lang="cs-CZ" sz="2000" b="1" dirty="0" smtClean="0"/>
              <a:t>0b. </a:t>
            </a:r>
            <a:r>
              <a:rPr lang="cs-CZ" sz="2000" dirty="0" smtClean="0"/>
              <a:t>bude uděleno projektové žádosti, která se danou problematikou nezabývá.</a:t>
            </a:r>
          </a:p>
          <a:p>
            <a:pPr>
              <a:buFont typeface="Wingdings" pitchFamily="2" charset="2"/>
              <a:buChar char="Ø"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371600" y="1249363"/>
            <a:ext cx="6283325" cy="566737"/>
          </a:xfrm>
        </p:spPr>
        <p:txBody>
          <a:bodyPr anchor="t"/>
          <a:lstStyle/>
          <a:p>
            <a:pPr algn="ctr" eaLnBrk="1" hangingPunct="1"/>
            <a:r>
              <a:rPr lang="cs-CZ" sz="2800" dirty="0" smtClean="0">
                <a:latin typeface="Helvetica CE" charset="-18"/>
              </a:rPr>
              <a:t>Cíl výzvy č. 28</a:t>
            </a:r>
            <a:endParaRPr lang="en-US" sz="2800" dirty="0" smtClean="0">
              <a:latin typeface="Helvetica CE" charset="-18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1118586" y="1816100"/>
            <a:ext cx="6536339" cy="34210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endParaRPr lang="cs-CZ" sz="2800" b="1" dirty="0" smtClean="0"/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podpora aktivit zaměřených na zkvalitnění procesu a  výsledků dosahovaných v oblasti vysokoškolského vzdělávání;</a:t>
            </a:r>
          </a:p>
          <a:p>
            <a:pPr>
              <a:buNone/>
            </a:pPr>
            <a:endParaRPr lang="cs-CZ" sz="2400" dirty="0" smtClean="0"/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podpora spolupráce na úrovni kateder, fakult, vysokých škol a praxe. </a:t>
            </a:r>
            <a:endParaRPr lang="en-US" sz="2400" dirty="0" smtClean="0">
              <a:latin typeface="Helvetica CE" charset="-18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6CE81-81B7-4E19-8719-D046DE36FB3C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685800" y="2416175"/>
            <a:ext cx="7772400" cy="1470025"/>
          </a:xfrm>
        </p:spPr>
        <p:txBody>
          <a:bodyPr/>
          <a:lstStyle/>
          <a:p>
            <a:pPr algn="ctr"/>
            <a:r>
              <a:rPr lang="cs-CZ" dirty="0" smtClean="0"/>
              <a:t>Monitorovací indikátory</a:t>
            </a:r>
            <a:endParaRPr lang="cs-CZ" dirty="0"/>
          </a:p>
        </p:txBody>
      </p:sp>
      <p:sp>
        <p:nvSpPr>
          <p:cNvPr id="6" name="Podnadpis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E354E99-1A82-46BA-8E73-8FCAA4F4BB57}" type="slidenum">
              <a:rPr lang="en-US" smtClean="0"/>
              <a:pPr/>
              <a:t>21</a:t>
            </a:fld>
            <a:endParaRPr lang="en-US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5189" r="47709" b="15056"/>
          <a:stretch>
            <a:fillRect/>
          </a:stretch>
        </p:blipFill>
        <p:spPr bwMode="auto">
          <a:xfrm>
            <a:off x="878887" y="230820"/>
            <a:ext cx="7199793" cy="526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A9BDAE-6F35-45F6-B7F7-01836BCBDC93}" type="slidenum">
              <a:rPr lang="en-US" smtClean="0"/>
              <a:pPr/>
              <a:t>22</a:t>
            </a:fld>
            <a:endParaRPr lang="en-US" smtClean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387" t="13954" r="47616" b="11532"/>
          <a:stretch>
            <a:fillRect/>
          </a:stretch>
        </p:blipFill>
        <p:spPr bwMode="auto">
          <a:xfrm>
            <a:off x="1162974" y="399496"/>
            <a:ext cx="6968971" cy="511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02512C6-80F6-4954-BA94-85A2FA44CEDC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332" t="12742" r="47940" b="20000"/>
          <a:stretch>
            <a:fillRect/>
          </a:stretch>
        </p:blipFill>
        <p:spPr bwMode="auto">
          <a:xfrm>
            <a:off x="949911" y="221942"/>
            <a:ext cx="6838364" cy="527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F684586-4FFD-4D85-AE5F-09AB30092619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661" t="12498" r="47547" b="16225"/>
          <a:stretch>
            <a:fillRect/>
          </a:stretch>
        </p:blipFill>
        <p:spPr bwMode="auto">
          <a:xfrm>
            <a:off x="745724" y="115410"/>
            <a:ext cx="7395099" cy="528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ECA19F8-E97A-406B-AA84-F711FBB671F8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045" t="12430" r="47512" b="32263"/>
          <a:stretch>
            <a:fillRect/>
          </a:stretch>
        </p:blipFill>
        <p:spPr bwMode="auto">
          <a:xfrm>
            <a:off x="603682" y="0"/>
            <a:ext cx="7741328" cy="543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4311626-B8A7-4060-AE7A-66055579296E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3003" t="13253" r="47614" b="22963"/>
          <a:stretch>
            <a:fillRect/>
          </a:stretch>
        </p:blipFill>
        <p:spPr bwMode="auto">
          <a:xfrm>
            <a:off x="719091" y="204187"/>
            <a:ext cx="7069183" cy="5211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Zástupný symbol pro číslo snímku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C7D84F-EE69-4509-8BAE-093FF9AD0179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16" t="12689" r="47633" b="43884"/>
          <a:stretch>
            <a:fillRect/>
          </a:stretch>
        </p:blipFill>
        <p:spPr bwMode="auto">
          <a:xfrm>
            <a:off x="754603" y="159798"/>
            <a:ext cx="7483876" cy="5122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Obecně závěrem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2000" b="1" dirty="0" smtClean="0"/>
              <a:t>     Nebudou-li navržené klíčové aktivity projektu v souladu s podporovanými aktivitami, není možné projekt podpořit. Rovněž řízení projektu a/nebo činnosti související s administrací projektu či s jeho realizací (např. povinná publicita, vedení účetnictví, audit, výběrové řízení na služby či zařízení, přijímací řízení k náběru CS apod.) není možné uvést v projektové žádosti jako samostatné klíčové aktivity.</a:t>
            </a:r>
            <a:endParaRPr lang="cs-CZ" sz="2000" dirty="0" smtClean="0"/>
          </a:p>
          <a:p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Obecně závěrem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30325" y="1952625"/>
            <a:ext cx="6457950" cy="367179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sz="2000" dirty="0" smtClean="0"/>
              <a:t>Výstupy – proškolené / podpořené osoby, produkty (metodiky, vzdělávací programy, portál atd.)</a:t>
            </a:r>
          </a:p>
          <a:p>
            <a:pPr>
              <a:buFont typeface="Wingdings" pitchFamily="2" charset="2"/>
              <a:buChar char="Ø"/>
            </a:pPr>
            <a:endParaRPr lang="cs-CZ" sz="2000" dirty="0" smtClean="0"/>
          </a:p>
          <a:p>
            <a:pPr>
              <a:buFont typeface="Wingdings" pitchFamily="2" charset="2"/>
              <a:buChar char="Ø"/>
            </a:pPr>
            <a:r>
              <a:rPr lang="cs-CZ" sz="2000" dirty="0" smtClean="0"/>
              <a:t>Výstupem (projektu) </a:t>
            </a:r>
            <a:r>
              <a:rPr lang="cs-CZ" sz="2000" b="1" dirty="0" smtClean="0"/>
              <a:t>není</a:t>
            </a:r>
            <a:r>
              <a:rPr lang="cs-CZ" sz="2000" dirty="0" smtClean="0"/>
              <a:t> vytvořené pracovní místo či pozice. Pracovní pozici lze vytvořit pouze v rámci realizace projektu (realizačního týmu).</a:t>
            </a:r>
          </a:p>
          <a:p>
            <a:pPr>
              <a:buFont typeface="Wingdings" pitchFamily="2" charset="2"/>
              <a:buChar char="Ø"/>
            </a:pPr>
            <a:endParaRPr lang="cs-CZ" sz="2000" dirty="0" smtClean="0"/>
          </a:p>
          <a:p>
            <a:pPr>
              <a:buFont typeface="Wingdings" pitchFamily="2" charset="2"/>
              <a:buChar char="Ø"/>
            </a:pPr>
            <a:r>
              <a:rPr lang="cs-CZ" sz="2000" dirty="0" smtClean="0"/>
              <a:t>Případnou analýzu potřebnosti projektu a zájmu CS je třeba provést před podáním projektové žádosti, nikoli ji uvádět jako jednu z KA projektu.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dirty="0" smtClean="0"/>
              <a:t>Území dopadu x místo realizace</a:t>
            </a:r>
            <a:endParaRPr lang="cs-CZ" dirty="0" smtClean="0">
              <a:latin typeface="Helvetica CE" charset="-1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cs-CZ" sz="2400" b="1" dirty="0" smtClean="0"/>
              <a:t>Území dopadu:</a:t>
            </a:r>
          </a:p>
          <a:p>
            <a:pPr algn="l">
              <a:buNone/>
            </a:pPr>
            <a:r>
              <a:rPr lang="cs-CZ" sz="2400" dirty="0" smtClean="0"/>
              <a:t>Celá Česká republika </a:t>
            </a:r>
            <a:r>
              <a:rPr lang="cs-CZ" sz="2400" b="1" dirty="0" smtClean="0"/>
              <a:t>mimo</a:t>
            </a:r>
            <a:r>
              <a:rPr lang="cs-CZ" sz="2400" dirty="0" smtClean="0"/>
              <a:t> </a:t>
            </a:r>
          </a:p>
          <a:p>
            <a:pPr algn="l">
              <a:buNone/>
            </a:pPr>
            <a:r>
              <a:rPr lang="cs-CZ" sz="2400" dirty="0" smtClean="0"/>
              <a:t>území hl. města Prahy</a:t>
            </a:r>
          </a:p>
          <a:p>
            <a:pPr algn="l">
              <a:buNone/>
            </a:pPr>
            <a:endParaRPr lang="cs-CZ" sz="2400" b="1" dirty="0" smtClean="0"/>
          </a:p>
          <a:p>
            <a:pPr algn="l">
              <a:buNone/>
            </a:pPr>
            <a:r>
              <a:rPr lang="cs-CZ" sz="2400" b="1" dirty="0" smtClean="0"/>
              <a:t>Sídlo žadatele:</a:t>
            </a:r>
          </a:p>
          <a:p>
            <a:pPr algn="l">
              <a:buNone/>
            </a:pPr>
            <a:r>
              <a:rPr lang="cs-CZ" sz="2400" dirty="0" smtClean="0"/>
              <a:t>Celé území České republiky </a:t>
            </a:r>
            <a:r>
              <a:rPr lang="cs-CZ" sz="2400" b="1" dirty="0" smtClean="0"/>
              <a:t>včetně</a:t>
            </a:r>
            <a:r>
              <a:rPr lang="cs-CZ" sz="2400" dirty="0" smtClean="0"/>
              <a:t> </a:t>
            </a:r>
          </a:p>
          <a:p>
            <a:pPr algn="l">
              <a:buNone/>
            </a:pPr>
            <a:r>
              <a:rPr lang="cs-CZ" sz="2400" dirty="0" smtClean="0"/>
              <a:t>hl. města Prahy</a:t>
            </a:r>
            <a:endParaRPr lang="cs-CZ" sz="2400" dirty="0" smtClean="0">
              <a:latin typeface="Helvetica CE" charset="-1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4B813-14E5-41A1-A6A9-8D95D7B2D1CB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3600" i="1" dirty="0" smtClean="0"/>
              <a:t>Děkujeme za pozornost.</a:t>
            </a:r>
            <a:endParaRPr lang="cs-CZ" sz="3600" dirty="0"/>
          </a:p>
        </p:txBody>
      </p:sp>
      <p:sp>
        <p:nvSpPr>
          <p:cNvPr id="6" name="Podnadpis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sz="2400" i="1" dirty="0" smtClean="0">
                <a:solidFill>
                  <a:schemeClr val="tx1"/>
                </a:solidFill>
              </a:rPr>
              <a:t>Mgr. Zuzana Plecitá</a:t>
            </a:r>
          </a:p>
          <a:p>
            <a:r>
              <a:rPr lang="cs-CZ" sz="2400" i="1" dirty="0" smtClean="0">
                <a:solidFill>
                  <a:schemeClr val="tx1"/>
                </a:solidFill>
              </a:rPr>
              <a:t>PhDr. Eva Chvalinová, </a:t>
            </a:r>
            <a:r>
              <a:rPr lang="cs-CZ" sz="2400" i="1" dirty="0" err="1" smtClean="0">
                <a:solidFill>
                  <a:schemeClr val="tx1"/>
                </a:solidFill>
              </a:rPr>
              <a:t>Ph.D</a:t>
            </a:r>
            <a:r>
              <a:rPr lang="cs-CZ" sz="2400" i="1" dirty="0" smtClean="0">
                <a:solidFill>
                  <a:schemeClr val="tx1"/>
                </a:solidFill>
              </a:rPr>
              <a:t>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Oprávnění předkladatelé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1800" lvl="0" algn="l" hangingPunct="1">
              <a:buNone/>
            </a:pPr>
            <a:r>
              <a:rPr lang="cs-CZ" sz="2400" dirty="0" smtClean="0"/>
              <a:t>Vysoké školy podle zákona č. 111/1998 Sb., o vysokých školách a o změně a doplnění dalších zákonů (zákon o vysokých školách), ve znění pozdějších předpisů.</a:t>
            </a:r>
          </a:p>
          <a:p>
            <a:pPr marL="431800" algn="l" hangingPunct="1">
              <a:buNone/>
            </a:pPr>
            <a:endParaRPr lang="cs-CZ" sz="2400" b="1" dirty="0" smtClean="0"/>
          </a:p>
          <a:p>
            <a:pPr marL="431800" algn="l" hangingPunct="1">
              <a:buNone/>
            </a:pPr>
            <a:r>
              <a:rPr lang="cs-CZ" sz="2400" b="1" dirty="0" smtClean="0"/>
              <a:t>Všechny státní, veřejné a soukromé VŠ</a:t>
            </a:r>
            <a:r>
              <a:rPr lang="cs-CZ" sz="2400" dirty="0" smtClean="0"/>
              <a:t>.</a:t>
            </a:r>
          </a:p>
          <a:p>
            <a:pPr>
              <a:buNone/>
            </a:pPr>
            <a:endParaRPr lang="cs-CZ" sz="2400" dirty="0" smtClean="0"/>
          </a:p>
          <a:p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Cílové skupiny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sz="3600" dirty="0" smtClean="0"/>
              <a:t> </a:t>
            </a:r>
            <a:r>
              <a:rPr lang="cs-CZ" sz="2800" dirty="0" smtClean="0"/>
              <a:t>studenti VŠ;</a:t>
            </a:r>
          </a:p>
          <a:p>
            <a:pPr>
              <a:buFont typeface="Wingdings" pitchFamily="2" charset="2"/>
              <a:buChar char="Ø"/>
            </a:pPr>
            <a:endParaRPr lang="cs-CZ" sz="2800" dirty="0" smtClean="0"/>
          </a:p>
          <a:p>
            <a:pPr>
              <a:buFont typeface="Wingdings" pitchFamily="2" charset="2"/>
              <a:buChar char="Ø"/>
            </a:pPr>
            <a:r>
              <a:rPr lang="cs-CZ" sz="2800" dirty="0" smtClean="0"/>
              <a:t> akademičtí pracovníci VŠ;</a:t>
            </a:r>
          </a:p>
          <a:p>
            <a:pPr>
              <a:buFont typeface="Wingdings" pitchFamily="2" charset="2"/>
              <a:buChar char="Ø"/>
            </a:pPr>
            <a:endParaRPr lang="cs-CZ" sz="2800" dirty="0" smtClean="0"/>
          </a:p>
          <a:p>
            <a:pPr>
              <a:buFont typeface="Wingdings" pitchFamily="2" charset="2"/>
              <a:buChar char="Ø"/>
            </a:pPr>
            <a:r>
              <a:rPr lang="cs-CZ" sz="2800" dirty="0" smtClean="0"/>
              <a:t> ostatní pracovníci VŠ.</a:t>
            </a:r>
            <a:endParaRPr lang="cs-CZ" sz="2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Podporované aktivity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     </a:t>
            </a:r>
            <a:r>
              <a:rPr lang="cs-CZ" sz="2400" dirty="0" smtClean="0"/>
              <a:t>Projekt musí obsahovat alespoň jednu z povinných aktivit (A, B, C, D). V rámci projektu lze kombinovat více podporovaných aktivit. Kombinací je míněno propojení minimálně jedné z povinných aktivit s jednou či více aktivitami doplňkovými. Doplňkové aktivity nelze realizovat samostatně, pouze v kombinaci s aktivitami povinnými.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Povinná/é aktivita/y projektu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2000" dirty="0" smtClean="0"/>
              <a:t>A) Inovace studijních programů v souladu s požadavky znalostní ekonomiky a potřebami trhu práce prostřednictvím modularizace, zkvalitňování nabídky kombinovaného a distančního studia, modernizace didaktických metod, realizace výuky v cizích jazycích, podpory podnikatelského přístupu atd.</a:t>
            </a:r>
          </a:p>
          <a:p>
            <a:pPr>
              <a:buFont typeface="+mj-lt"/>
              <a:buAutoNum type="alphaUcPeriod"/>
            </a:pPr>
            <a:endParaRPr lang="cs-CZ" sz="2000" dirty="0" smtClean="0"/>
          </a:p>
          <a:p>
            <a:pPr>
              <a:buNone/>
            </a:pPr>
            <a:r>
              <a:rPr lang="cs-CZ" sz="2000" dirty="0" smtClean="0"/>
              <a:t>B) Inovace, které přesahují rámec jednoho studijního programu a které zvyšují možnosti mezioborových studií.</a:t>
            </a:r>
            <a:endParaRPr lang="cs-CZ" sz="2000" i="1" dirty="0" smtClean="0"/>
          </a:p>
          <a:p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Povinná/é aktivita/y projektu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2800" dirty="0" smtClean="0"/>
              <a:t>C)Zapojení odborníků z praxe a zahraničí při  vytváření a realizaci inovovaných studijních programů.</a:t>
            </a:r>
          </a:p>
          <a:p>
            <a:pPr>
              <a:buNone/>
            </a:pPr>
            <a:endParaRPr lang="cs-CZ" sz="2800" dirty="0" smtClean="0"/>
          </a:p>
          <a:p>
            <a:pPr>
              <a:buNone/>
            </a:pPr>
            <a:r>
              <a:rPr lang="cs-CZ" sz="2800" dirty="0" smtClean="0"/>
              <a:t>D)Podpora praxí a stáží studentů VŠ u budoucích zaměstnavatelů.</a:t>
            </a:r>
            <a:endParaRPr lang="cs-CZ" sz="2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Doplňkové aktivity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sz="2000" dirty="0" smtClean="0"/>
              <a:t>Tvorba, zavádění, realizace a vyhodnocování systémů zajišťování kvality.</a:t>
            </a:r>
          </a:p>
          <a:p>
            <a:pPr>
              <a:buFont typeface="Wingdings" pitchFamily="2" charset="2"/>
              <a:buChar char="Ø"/>
            </a:pPr>
            <a:endParaRPr lang="cs-CZ" sz="2000" dirty="0" smtClean="0"/>
          </a:p>
          <a:p>
            <a:pPr>
              <a:buFont typeface="Wingdings" pitchFamily="2" charset="2"/>
              <a:buChar char="Ø"/>
            </a:pPr>
            <a:r>
              <a:rPr lang="cs-CZ" sz="2000" dirty="0" smtClean="0"/>
              <a:t>Zavádění a inovace systémů monitoringu potřeb trhu práce pro absolventy studijních oborů.</a:t>
            </a:r>
          </a:p>
          <a:p>
            <a:pPr>
              <a:buFont typeface="Wingdings" pitchFamily="2" charset="2"/>
              <a:buChar char="Ø"/>
            </a:pPr>
            <a:endParaRPr lang="cs-CZ" sz="2000" dirty="0" smtClean="0"/>
          </a:p>
          <a:p>
            <a:pPr>
              <a:buFont typeface="Wingdings" pitchFamily="2" charset="2"/>
              <a:buChar char="Ø"/>
            </a:pPr>
            <a:r>
              <a:rPr lang="cs-CZ" sz="2000" dirty="0" smtClean="0"/>
              <a:t>Podpora </a:t>
            </a:r>
            <a:r>
              <a:rPr lang="cs-CZ" sz="2000" dirty="0" err="1" smtClean="0"/>
              <a:t>intersektorální</a:t>
            </a:r>
            <a:r>
              <a:rPr lang="cs-CZ" sz="2000" dirty="0" smtClean="0"/>
              <a:t> mobility akademických pracovníků.</a:t>
            </a:r>
          </a:p>
          <a:p>
            <a:pPr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D558A-EDC7-498C-820B-7C11D8012FE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767</Words>
  <Application>Microsoft Office PowerPoint</Application>
  <PresentationFormat>Předvádění na obrazovce (4:3)</PresentationFormat>
  <Paragraphs>129</Paragraphs>
  <Slides>30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1" baseType="lpstr">
      <vt:lpstr>Office Theme</vt:lpstr>
      <vt:lpstr>Výzva č. 28 – školení pro žadatele</vt:lpstr>
      <vt:lpstr>Cíl výzvy č. 28</vt:lpstr>
      <vt:lpstr>Území dopadu x místo realizace</vt:lpstr>
      <vt:lpstr>Oprávnění předkladatelé </vt:lpstr>
      <vt:lpstr>Cílové skupiny </vt:lpstr>
      <vt:lpstr>Podporované aktivity </vt:lpstr>
      <vt:lpstr>Povinná/é aktivita/y projektu</vt:lpstr>
      <vt:lpstr>Povinná/é aktivita/y projektu</vt:lpstr>
      <vt:lpstr>Doplňkové aktivity</vt:lpstr>
      <vt:lpstr>Doplňkové aktivity</vt:lpstr>
      <vt:lpstr>Specifická kritéria </vt:lpstr>
      <vt:lpstr>Způsob hodnocení</vt:lpstr>
      <vt:lpstr>Způsob hodnocení</vt:lpstr>
      <vt:lpstr>Specifická kritéria </vt:lpstr>
      <vt:lpstr>Způsob hodnocení</vt:lpstr>
      <vt:lpstr>Způsob hodnocení</vt:lpstr>
      <vt:lpstr>Specifická kritéria </vt:lpstr>
      <vt:lpstr>Způsob hodnocení</vt:lpstr>
      <vt:lpstr>Způsob hodnocení</vt:lpstr>
      <vt:lpstr>Monitorovací indikátory</vt:lpstr>
      <vt:lpstr>Snímek 21</vt:lpstr>
      <vt:lpstr>Snímek 22</vt:lpstr>
      <vt:lpstr>Snímek 23</vt:lpstr>
      <vt:lpstr>Snímek 24</vt:lpstr>
      <vt:lpstr>Snímek 25</vt:lpstr>
      <vt:lpstr>Snímek 26</vt:lpstr>
      <vt:lpstr>Snímek 27</vt:lpstr>
      <vt:lpstr>Obecně závěrem </vt:lpstr>
      <vt:lpstr>Obecně závěrem</vt:lpstr>
      <vt:lpstr>Děkujeme za pozornost.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Titulní strana – Titulek</dc:title>
  <dc:creator>Amos Amos</dc:creator>
  <cp:lastModifiedBy>ugh</cp:lastModifiedBy>
  <cp:revision>36</cp:revision>
  <dcterms:created xsi:type="dcterms:W3CDTF">2010-04-21T17:09:51Z</dcterms:created>
  <dcterms:modified xsi:type="dcterms:W3CDTF">2011-01-17T10:12:47Z</dcterms:modified>
</cp:coreProperties>
</file>