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9" r:id="rId11"/>
    <p:sldId id="268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79" r:id="rId24"/>
    <p:sldId id="281" r:id="rId25"/>
    <p:sldId id="298" r:id="rId26"/>
    <p:sldId id="299" r:id="rId27"/>
    <p:sldId id="282" r:id="rId28"/>
    <p:sldId id="283" r:id="rId29"/>
    <p:sldId id="284" r:id="rId30"/>
    <p:sldId id="285" r:id="rId31"/>
    <p:sldId id="286" r:id="rId32"/>
    <p:sldId id="288" r:id="rId33"/>
    <p:sldId id="289" r:id="rId34"/>
    <p:sldId id="290" r:id="rId35"/>
    <p:sldId id="294" r:id="rId36"/>
    <p:sldId id="295" r:id="rId37"/>
    <p:sldId id="296" r:id="rId38"/>
    <p:sldId id="297" r:id="rId39"/>
    <p:sldId id="260" r:id="rId4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6" autoAdjust="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12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3DF67-98B1-43AC-9C4D-C66CE3352BA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219C4-04A8-4FA3-B348-A1B8D8B0853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57356" y="1785926"/>
            <a:ext cx="7072362" cy="3857652"/>
          </a:xfrm>
        </p:spPr>
        <p:txBody>
          <a:bodyPr/>
          <a:lstStyle>
            <a:lvl1pPr marL="0" indent="0" algn="ctr" eaLnBrk="1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071538" y="301625"/>
            <a:ext cx="7886700" cy="12573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dirty="0" smtClean="0"/>
              <a:t>Klepnutím lze upravit styl předlohy nadpisů.</a:t>
            </a:r>
          </a:p>
        </p:txBody>
      </p:sp>
      <p:pic>
        <p:nvPicPr>
          <p:cNvPr id="4" name="Picture 10" descr="MSMT_logolink_bezVlajky_RGB.ai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5572140"/>
            <a:ext cx="4267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57356" y="1785926"/>
            <a:ext cx="7072362" cy="3857652"/>
          </a:xfrm>
        </p:spPr>
        <p:txBody>
          <a:bodyPr/>
          <a:lstStyle>
            <a:lvl1pPr marL="0" indent="0" algn="ctr" eaLnBrk="1">
              <a:buNone/>
              <a:defRPr sz="2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1071538" y="301625"/>
            <a:ext cx="7886700" cy="1257300"/>
          </a:xfrm>
        </p:spPr>
        <p:txBody>
          <a:bodyPr/>
          <a:lstStyle>
            <a:lvl1pPr>
              <a:defRPr sz="2800">
                <a:latin typeface="+mn-lt"/>
              </a:defRPr>
            </a:lvl1pPr>
          </a:lstStyle>
          <a:p>
            <a:r>
              <a:rPr lang="cs-CZ" dirty="0" smtClean="0"/>
              <a:t> Klepnutím lze upravit styl 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předlohy nadpisů.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57356" y="1785926"/>
            <a:ext cx="7072362" cy="3857652"/>
          </a:xfrm>
        </p:spPr>
        <p:txBody>
          <a:bodyPr/>
          <a:lstStyle>
            <a:lvl1pPr marL="0" indent="0" algn="ctr" eaLnBrk="1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071538" y="301625"/>
            <a:ext cx="7886700" cy="12573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1928813" y="1857375"/>
            <a:ext cx="6286500" cy="3170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buFont typeface="Wingdings" charset="2"/>
              <a:buNone/>
              <a:defRPr/>
            </a:pPr>
            <a:r>
              <a:rPr lang="cs-CZ" sz="3600" b="1" dirty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Děkuji za pozornost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Kontakt: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jméno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funkce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Odbor OP VK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Ministerstvo školství, mládeže a tělovýchovy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e-mail: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2071688" y="1428750"/>
            <a:ext cx="661511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Název PPT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2071688" y="4500563"/>
            <a:ext cx="6615112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Jméno přednášejícího</a:t>
            </a:r>
          </a:p>
        </p:txBody>
      </p:sp>
      <p:pic>
        <p:nvPicPr>
          <p:cNvPr id="5" name="Picture 8" descr="MSMT_tecky_OK_RGB.ai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57290" y="142852"/>
            <a:ext cx="64579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MSMT_logolink_bezVlajky_RGB.ai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28860" y="5572140"/>
            <a:ext cx="4267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14500"/>
            <a:ext cx="7072313" cy="3857625"/>
          </a:xfrm>
        </p:spPr>
        <p:txBody>
          <a:bodyPr rtlCol="0">
            <a:normAutofit/>
          </a:bodyPr>
          <a:lstStyle/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dirty="0" smtClean="0">
              <a:solidFill>
                <a:srgbClr val="F391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dirty="0" smtClean="0">
              <a:solidFill>
                <a:srgbClr val="F391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dirty="0" smtClean="0">
              <a:solidFill>
                <a:srgbClr val="F391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dirty="0" smtClean="0">
              <a:solidFill>
                <a:srgbClr val="F391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Petr Prášek</a:t>
            </a: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60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60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60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cs-CZ" sz="60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60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60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60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Veřejné zakázky v OP VK</a:t>
            </a:r>
            <a:r>
              <a:rPr lang="cs-CZ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Věcná souvislost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 Je všechny poptávané produkty schopen běžně dodat jeden dodavatel?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Místní souvislost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Je ve všech místech plnění schopen běžně plnit jeden dodavatel?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Časová souvislost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Na jak dlouhou dobu lze relevantně stanovit předmět plnění?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Problémy při stanovení předmětu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Hardware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Software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Specifické produkty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Stanovení předmětu zakázky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785918" y="1928802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Principy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Průzkum trhu, odhad na základě zkušenosti, ceníky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Využití předpokládané hodnoty 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 - na základě předpokládané hodnoty zakázky jsou určena pravidla, podle kterých probíhá výběrové/zadávací řízení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- Předpokládaná cena stanovená v zakázce je relevantní i v případě, kdy výsledná vysoutěžená cena je vyšší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Předpokládaná x Maximální hodnota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Zadavatel není oprávněn vyloučit uchazeče z důvodu překročení předpokládané ceny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Stanovení předpokládané </a:t>
            </a:r>
            <a:b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hodnoty zakázky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57" y="1571612"/>
            <a:ext cx="7072332" cy="4071951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 zásadě se nedělí (tak abychom se dostali pod limit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Dělení dle věci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Dělení dle místa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Dělení dle času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Dělení dle subjektu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Neočekávané situace + nová potřeba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Dělení bez vlivu na limit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Dělení zakázek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Postup řízení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Náležitosti formulářů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Kvalifikace a hodnocení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Ukončení VZ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Dělení zakázek dle PPP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Výjimky a nestandardní případy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Zakázky dle PPP (obsah)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just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Proces</a:t>
            </a:r>
          </a:p>
          <a:p>
            <a:pPr algn="just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Náležitosti výzvy/ ZD</a:t>
            </a:r>
          </a:p>
          <a:p>
            <a:pPr algn="just" hangingPunct="1"/>
            <a:r>
              <a:rPr lang="cs-CZ" sz="1600" b="1" dirty="0" smtClean="0">
                <a:solidFill>
                  <a:schemeClr val="tx1"/>
                </a:solidFill>
              </a:rPr>
              <a:t>Identifikační údaje</a:t>
            </a:r>
            <a:r>
              <a:rPr lang="cs-CZ" sz="1600" dirty="0" smtClean="0">
                <a:solidFill>
                  <a:schemeClr val="tx1"/>
                </a:solidFill>
              </a:rPr>
              <a:t>: Název, popis plnění, předpokládaná hodnota, informaci o tom, zda se jedná o VZ dle zákona</a:t>
            </a:r>
          </a:p>
          <a:p>
            <a:pPr algn="just" hangingPunct="1"/>
            <a:r>
              <a:rPr lang="cs-CZ" sz="1600" b="1" dirty="0" smtClean="0">
                <a:solidFill>
                  <a:schemeClr val="tx1"/>
                </a:solidFill>
              </a:rPr>
              <a:t>Povinná publicita</a:t>
            </a:r>
            <a:r>
              <a:rPr lang="cs-CZ" sz="1600" dirty="0" smtClean="0">
                <a:solidFill>
                  <a:schemeClr val="tx1"/>
                </a:solidFill>
              </a:rPr>
              <a:t>: logolink, odkaz na financování z ESF</a:t>
            </a:r>
          </a:p>
          <a:p>
            <a:pPr algn="just" hangingPunct="1"/>
            <a:r>
              <a:rPr lang="cs-CZ" sz="1600" dirty="0" smtClean="0">
                <a:solidFill>
                  <a:schemeClr val="tx1"/>
                </a:solidFill>
              </a:rPr>
              <a:t>Kontaktní údaje: kontaktní osoba, poskytnutí ZD, </a:t>
            </a:r>
          </a:p>
          <a:p>
            <a:pPr algn="just" hangingPunct="1"/>
            <a:r>
              <a:rPr lang="cs-CZ" sz="1600" b="1" dirty="0" smtClean="0">
                <a:solidFill>
                  <a:schemeClr val="tx1"/>
                </a:solidFill>
              </a:rPr>
              <a:t>Další údaje: </a:t>
            </a:r>
            <a:r>
              <a:rPr lang="cs-CZ" sz="1600" dirty="0" smtClean="0">
                <a:solidFill>
                  <a:schemeClr val="tx1"/>
                </a:solidFill>
              </a:rPr>
              <a:t>jazyk, hodnotící kritéria</a:t>
            </a:r>
          </a:p>
          <a:p>
            <a:pPr algn="just" hangingPunct="1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 Přesné požadavky obsahuje Příručka pro příjemce (např. verze 3 - s. 92, 93)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Zahájení VZ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56" y="1571613"/>
            <a:ext cx="7072333" cy="4000528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Povinné lhůty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Lhůta pro podání nabídek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Lhůty stanovené zadavatelem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Lhůty pro hodnocení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Lhůta pro podpis smlouvy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…a další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Poskytování informací uchazečům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Nutnost poskytnout informaci prokazatelně všem uchazečům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V souvislosti s doplněním informací o ZD je nutné přiměřeně upravit lhůtu pro podání nabídek.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Diskriminace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Lhůty a jejich stanovení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Komise/ pověřená osoba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Mohou být zaměstnanci zadavatele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Mohou zastávat i roli komise pro otevírání obálek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Postup + dokladování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Hodnoceny jsou pouze úplné nabídky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Nabídky předložené po uplynutí lhůty nejsou hodnoceny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Nabídky, které nesplňují další podmínky výzvy a kvalifikační kritéria nejsou hodnoceny</a:t>
            </a:r>
          </a:p>
          <a:p>
            <a:pPr algn="l" hangingPunct="1"/>
            <a:r>
              <a:rPr lang="cs-CZ" sz="1600" b="1" dirty="0" smtClean="0">
                <a:solidFill>
                  <a:schemeClr val="tx1"/>
                </a:solidFill>
              </a:rPr>
              <a:t>O hodnocení je vždy nutné pořídit protokol – </a:t>
            </a:r>
            <a:r>
              <a:rPr lang="cs-CZ" sz="1600" dirty="0" smtClean="0">
                <a:solidFill>
                  <a:schemeClr val="tx1"/>
                </a:solidFill>
              </a:rPr>
              <a:t>povinné náležitosti v PPP</a:t>
            </a:r>
            <a:endParaRPr lang="cs-CZ" sz="1600" b="1" dirty="0" smtClean="0">
              <a:solidFill>
                <a:schemeClr val="tx1"/>
              </a:solidFill>
            </a:endParaRP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Střet zájmů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Hodnocení nabídek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714480" y="1214422"/>
            <a:ext cx="7000875" cy="4000501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Kvalifikační kritéria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Podmínka, kterou musí uchazeč splnit, aby jeho nabídka byla hodnocena</a:t>
            </a:r>
          </a:p>
          <a:p>
            <a:pPr algn="l" hangingPunct="1"/>
            <a:r>
              <a:rPr lang="cs-CZ" sz="1600" b="1" dirty="0" smtClean="0">
                <a:solidFill>
                  <a:schemeClr val="tx1"/>
                </a:solidFill>
              </a:rPr>
              <a:t>Nevhodně nastavená kvalifikační kritéria mohou diskriminovat uchazeče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Hodnotící kritéria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Parametr, podle kterého se hodnotí kvalita nabídek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Nesmí být shodné s kvalifikačními kritérii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Hodnotící kritéria - druhy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Cena (může být i jediným kritériem) – nejnižší cena vítězí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Jiná kvantitativní kritéria – dle nastavení vítězí nejvyšší, nebo nejnižší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Kvalitativní kritéria – hodnoceno subjektivně komisí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Práce s hodnotícími kritérii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Nutno postupovat transparentně, zejména v případě subjektivních kritérií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Kvalifikační/Hodnotící kritéria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714481" y="1285860"/>
            <a:ext cx="7215208" cy="4357703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Uzavření smlouvy – postup a možnosti</a:t>
            </a:r>
          </a:p>
          <a:p>
            <a:pPr algn="l" hangingPunct="1"/>
            <a:r>
              <a:rPr lang="cs-CZ" sz="1600" dirty="0" smtClean="0"/>
              <a:t>Zadavatel je oprávněn uzavřít smlouvu pouze s uchazečem, který podal vítěznou nabídky – pokud odmítne, pak s druhým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Uzavřená smlouva musí odpovídat podmínkám stanoveným v zadávací dokumentaci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Náležitosti smlouvy dle PPP</a:t>
            </a:r>
          </a:p>
          <a:p>
            <a:pPr algn="l" hangingPunct="1"/>
            <a:r>
              <a:rPr lang="cs-CZ" sz="1600" b="1" dirty="0" smtClean="0">
                <a:solidFill>
                  <a:schemeClr val="tx1"/>
                </a:solidFill>
              </a:rPr>
              <a:t>Střet zájmů – </a:t>
            </a:r>
            <a:r>
              <a:rPr lang="cs-CZ" sz="1600" dirty="0" smtClean="0">
                <a:solidFill>
                  <a:schemeClr val="tx1"/>
                </a:solidFill>
              </a:rPr>
              <a:t>zaměstnanci, realizační tým, osoby, které se podílely na přípravě veřejné zakázky</a:t>
            </a:r>
            <a:endParaRPr lang="cs-CZ" sz="1600" b="1" dirty="0" smtClean="0">
              <a:solidFill>
                <a:schemeClr val="tx1"/>
              </a:solidFill>
            </a:endParaRP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Zrušení VZ – možnosti a důsledky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Nutnost informovat všechny uchazeče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Zakázku lze zrušit pouze pokud jsou splněny podmínky dle PPP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Zadavatel přeformuluje podmínky a zadává znovu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Zadavatel je povinen o důvodech zrušení informovat poskytovatele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Ukončení VZ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cs-CZ" sz="2400" dirty="0" smtClean="0"/>
              <a:t>Nemusí být prováděno výběrové řízení a je dostačující zaslat přímo objednávku jednomu vhodnému dodavateli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dirty="0" smtClean="0"/>
              <a:t>S vybraným dodavatelem nemusí být nutně uzavřena písemná smlouva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dirty="0" smtClean="0"/>
              <a:t>V případě nákupu drobných položek v obchodě stačí doložit paragon </a:t>
            </a:r>
          </a:p>
          <a:p>
            <a:pPr algn="just">
              <a:buFont typeface="Arial" pitchFamily="34" charset="0"/>
              <a:buChar char="•"/>
            </a:pPr>
            <a:endParaRPr lang="cs-CZ" sz="2400" b="1" dirty="0" smtClean="0"/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Zakázky dle příručky do 200k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 rtlCol="0">
            <a:normAutofit/>
          </a:bodyPr>
          <a:lstStyle/>
          <a:p>
            <a:pPr algn="l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tx1"/>
                </a:solidFill>
              </a:rPr>
              <a:t>Úvod – proč se v OP VK dělají veřejné zakázky</a:t>
            </a:r>
          </a:p>
          <a:p>
            <a:pPr algn="l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tx1"/>
                </a:solidFill>
              </a:rPr>
              <a:t>Část 1 – základní instituty</a:t>
            </a:r>
          </a:p>
          <a:p>
            <a:pPr algn="l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tx1"/>
                </a:solidFill>
              </a:rPr>
              <a:t>Část 2 – veřejné zakázky dle PPP v.3</a:t>
            </a:r>
          </a:p>
          <a:p>
            <a:pPr algn="l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tx1"/>
                </a:solidFill>
              </a:rPr>
              <a:t>Část 3 – veřejné zakázky podle zákona</a:t>
            </a:r>
          </a:p>
          <a:p>
            <a:pPr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4099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Program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cs-CZ" sz="2400" dirty="0" smtClean="0"/>
              <a:t>Zadavatel je povinen písemně vyzvat k podání nabídky alespoň </a:t>
            </a:r>
            <a:r>
              <a:rPr lang="cs-CZ" sz="2400" b="1" dirty="0" smtClean="0"/>
              <a:t>3 dodavatele. </a:t>
            </a:r>
          </a:p>
          <a:p>
            <a:pPr algn="l">
              <a:buFont typeface="Arial" pitchFamily="34" charset="0"/>
              <a:buChar char="•"/>
            </a:pPr>
            <a:r>
              <a:rPr lang="cs-CZ" sz="2400" dirty="0" smtClean="0"/>
              <a:t>Lhůta pro podání nabídek musí trvat minimálně </a:t>
            </a:r>
            <a:r>
              <a:rPr lang="cs-CZ" sz="2400" b="1" dirty="0" smtClean="0"/>
              <a:t>9 kalendářních dní ode dne odeslání výzvy </a:t>
            </a:r>
          </a:p>
          <a:p>
            <a:pPr algn="l">
              <a:buFont typeface="Arial" pitchFamily="34" charset="0"/>
              <a:buChar char="•"/>
            </a:pPr>
            <a:r>
              <a:rPr lang="cs-CZ" sz="2400" dirty="0" smtClean="0"/>
              <a:t>Hodnocení nabídek nemusí být prováděno hodnotící komisí, stačí, když jej provede </a:t>
            </a:r>
            <a:r>
              <a:rPr lang="cs-CZ" sz="2400" b="1" dirty="0" smtClean="0"/>
              <a:t>pověřená osoba zadavatele </a:t>
            </a:r>
          </a:p>
          <a:p>
            <a:pPr algn="l">
              <a:buFont typeface="Arial" pitchFamily="34" charset="0"/>
              <a:buChar char="•"/>
            </a:pPr>
            <a:r>
              <a:rPr lang="cs-CZ" sz="2400" b="1" dirty="0" smtClean="0"/>
              <a:t>Písemná smlouva</a:t>
            </a:r>
          </a:p>
          <a:p>
            <a:pPr algn="l">
              <a:buFont typeface="Arial" pitchFamily="34" charset="0"/>
              <a:buChar char="•"/>
            </a:pPr>
            <a:r>
              <a:rPr lang="cs-CZ" sz="2400" b="1" dirty="0" smtClean="0"/>
              <a:t>Kvalifikační kritéria dle § 54 zákona </a:t>
            </a:r>
          </a:p>
          <a:p>
            <a:pPr algn="l">
              <a:buFont typeface="Arial" pitchFamily="34" charset="0"/>
              <a:buChar char="•"/>
            </a:pPr>
            <a:endParaRPr lang="cs-CZ" b="1" dirty="0" smtClean="0"/>
          </a:p>
          <a:p>
            <a:pPr algn="l" hangingPunct="1">
              <a:buFont typeface="Arial" charset="0"/>
              <a:buChar char="•"/>
            </a:pPr>
            <a:endParaRPr lang="cs-CZ" dirty="0" smtClean="0">
              <a:solidFill>
                <a:schemeClr val="tx1"/>
              </a:solidFill>
            </a:endParaRP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Zakázky dle příručky 200k – 800k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785918" y="1142984"/>
            <a:ext cx="7143771" cy="4500579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Zadavatel je povinen písemně oslovit alespoň 5 dodavatelů</a:t>
            </a:r>
          </a:p>
          <a:p>
            <a:pPr algn="l" hangingPunct="1">
              <a:buFont typeface="Arial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Povinnost zveřejnit výzvu na stránkách MŠMT nebo ZS</a:t>
            </a:r>
          </a:p>
          <a:p>
            <a:pPr algn="l" hangingPunct="1">
              <a:buFont typeface="Arial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Lhůta pro podání nabídek činí alespoň 10 dnů</a:t>
            </a:r>
          </a:p>
          <a:p>
            <a:pPr algn="l" hangingPunct="1">
              <a:buFont typeface="Arial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Hodnotící komise je alespoň tříčlenná </a:t>
            </a:r>
          </a:p>
          <a:p>
            <a:pPr algn="l" hangingPunct="1">
              <a:buFont typeface="Arial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Písemná smlouva (musí být již součástí nabídky)</a:t>
            </a:r>
          </a:p>
          <a:p>
            <a:pPr algn="l" hangingPunct="1">
              <a:buFont typeface="Arial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Kvalifikační kritéria dle § 53 a §54 zákona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Postup pro zakázky dle příručky nad 2M se uplatní pouze pro uchazeče, kteří se neřídí zákonem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Zakázky dle příručky 800k – 2M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Veřejná zakázka před realizací projektu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Musí být v souladu s pravidly OP VK (případně se zákonem)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Administrace není způsobilý výdaj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Dlouhodobě nasmlouvané služby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Alespoň 6 měsíců před začátkem realizace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Podmínky využívání služby nesmí být měněny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Plnění poskytované zdarma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Výjimky a nestandardní případy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785919" y="2214554"/>
            <a:ext cx="7143770" cy="3429009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Systematika zákona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Obecná ustanovení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Standardní průběh VZ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Zvláštní instituty a výjimky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Ochrana proti nesprávnému postupu     zadavatele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Zákon č. 137/2006 Sb., o veřejných zakázkách (obsah)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714480" y="1285860"/>
            <a:ext cx="7215209" cy="4357703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§1 působnost zákona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Věcná, místní, časová</a:t>
            </a:r>
          </a:p>
          <a:p>
            <a:pPr algn="l" hangingPunct="1"/>
            <a:r>
              <a:rPr lang="cs-CZ" sz="1600" dirty="0" err="1" smtClean="0">
                <a:solidFill>
                  <a:schemeClr val="tx1"/>
                </a:solidFill>
              </a:rPr>
              <a:t>Eurokonformní</a:t>
            </a:r>
            <a:r>
              <a:rPr lang="cs-CZ" sz="1600" dirty="0" smtClean="0">
                <a:solidFill>
                  <a:schemeClr val="tx1"/>
                </a:solidFill>
              </a:rPr>
              <a:t> výklad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§2 zadavatel veřejné zakázky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§6 Zásady postupu dodavatele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§7- §16 veřejná zakázka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Legální definice, rozdělení – věcné, finanční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§17 Vymezení některých dalších pojmů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Dodavatel, identifikační údaje, kvalifikace, subdodavatel, zadávací podmínky, zadávání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Obecná ustanovení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cs-CZ" dirty="0" smtClean="0"/>
              <a:t>§18 obecné výjimky z působnosti zákona</a:t>
            </a:r>
          </a:p>
          <a:p>
            <a:pPr algn="l"/>
            <a:r>
              <a:rPr lang="cs-CZ" sz="1600" dirty="0" smtClean="0"/>
              <a:t>Odst. 1, písm. d) – výzkum a vývoj</a:t>
            </a:r>
          </a:p>
          <a:p>
            <a:pPr algn="l"/>
            <a:r>
              <a:rPr lang="cs-CZ" sz="1600" dirty="0" smtClean="0"/>
              <a:t>Odst. 1, písm. g) – nabytí či nájem existujících nemovitostí</a:t>
            </a:r>
          </a:p>
          <a:p>
            <a:pPr algn="l"/>
            <a:r>
              <a:rPr lang="cs-CZ" sz="1600" dirty="0" smtClean="0"/>
              <a:t>Odst. 1, písm. h) – programový obsah pro vysílání</a:t>
            </a:r>
          </a:p>
          <a:p>
            <a:pPr algn="l"/>
            <a:r>
              <a:rPr lang="cs-CZ" sz="1600" dirty="0" smtClean="0"/>
              <a:t>Odst. 1, písm. j) – poskytování osobou kontrolovanou zadavatelem</a:t>
            </a:r>
          </a:p>
          <a:p>
            <a:pPr algn="l"/>
            <a:r>
              <a:rPr lang="cs-CZ" sz="1600" dirty="0" smtClean="0"/>
              <a:t>Odst. 3 – zadávání zakázek malého rozsahu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§19 výjimky pro sektorové dodavatele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Výjimky §§ 18 a 19 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cs-CZ" dirty="0" smtClean="0"/>
              <a:t>Otevřené řízení §27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Užší řízení §28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Jednací řízení s uveřejněním §29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Jednací řízení bez uveřejnění §34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Soutěžní dialog §35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Zjednodušené podlimitní řízení §38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Druhy zadávacího řízení</a:t>
            </a:r>
            <a:endParaRPr lang="cs-CZ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571604" y="1714488"/>
            <a:ext cx="7358085" cy="392907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Zahájení – oznámení/výzva §§26 – 38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Lhůty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Lhůta pro doručení žádostí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Lhůta pro podání nabídky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Zadávací lhůta – doba, po kterou je uchazeč vázán svou nabídkou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Otevírání obálek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Hodnocení nabídek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Výběr nejvýhodnější nabídky 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Uzavření smlouvy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Zahájení a postup v zadávacím řízení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57" y="1571612"/>
            <a:ext cx="7072332" cy="4071951"/>
          </a:xfrm>
        </p:spPr>
        <p:txBody>
          <a:bodyPr/>
          <a:lstStyle/>
          <a:p>
            <a:pPr marL="457200" indent="-457200" algn="l" hangingPunct="1">
              <a:buAutoNum type="alphaLcParenR"/>
            </a:pPr>
            <a:r>
              <a:rPr lang="cs-CZ" sz="2400" dirty="0" smtClean="0">
                <a:solidFill>
                  <a:schemeClr val="tx1"/>
                </a:solidFill>
              </a:rPr>
              <a:t>Obchodní podmínky, včetně platebních podmínek</a:t>
            </a:r>
          </a:p>
          <a:p>
            <a:pPr marL="457200" indent="-457200" algn="l" hangingPunct="1">
              <a:buAutoNum type="alphaLcParenR"/>
            </a:pPr>
            <a:r>
              <a:rPr lang="cs-CZ" sz="2400" dirty="0" smtClean="0">
                <a:solidFill>
                  <a:schemeClr val="tx1"/>
                </a:solidFill>
              </a:rPr>
              <a:t>Technické podmínky (§45)</a:t>
            </a:r>
          </a:p>
          <a:p>
            <a:pPr marL="457200" indent="-457200" algn="l" hangingPunct="1">
              <a:buAutoNum type="alphaLcParenR"/>
            </a:pPr>
            <a:r>
              <a:rPr lang="cs-CZ" sz="2400" dirty="0" smtClean="0">
                <a:solidFill>
                  <a:schemeClr val="tx1"/>
                </a:solidFill>
              </a:rPr>
              <a:t>Požadavky na varianty nabídek</a:t>
            </a:r>
          </a:p>
          <a:p>
            <a:pPr marL="457200" indent="-457200" algn="l" hangingPunct="1">
              <a:buAutoNum type="alphaLcParenR"/>
            </a:pPr>
            <a:r>
              <a:rPr lang="cs-CZ" sz="2400" dirty="0" smtClean="0">
                <a:solidFill>
                  <a:schemeClr val="tx1"/>
                </a:solidFill>
              </a:rPr>
              <a:t>Požadavky na způsob zpracování nabídkové ceny</a:t>
            </a:r>
          </a:p>
          <a:p>
            <a:pPr marL="457200" indent="-457200" algn="l" hangingPunct="1">
              <a:buAutoNum type="alphaLcParenR"/>
            </a:pPr>
            <a:r>
              <a:rPr lang="cs-CZ" sz="2400" dirty="0" smtClean="0">
                <a:solidFill>
                  <a:schemeClr val="tx1"/>
                </a:solidFill>
              </a:rPr>
              <a:t>Podmínky a požadavky na zpracování nabídky</a:t>
            </a:r>
          </a:p>
          <a:p>
            <a:pPr marL="457200" indent="-457200" algn="l" hangingPunct="1">
              <a:buAutoNum type="alphaLcParenR"/>
            </a:pPr>
            <a:r>
              <a:rPr lang="cs-CZ" sz="2400" dirty="0" smtClean="0">
                <a:solidFill>
                  <a:schemeClr val="tx1"/>
                </a:solidFill>
              </a:rPr>
              <a:t>Způsob hodnocení nabídek podle hodnotících kritérií</a:t>
            </a:r>
          </a:p>
          <a:p>
            <a:pPr marL="457200" indent="-457200" algn="l" hangingPunct="1">
              <a:buAutoNum type="alphaLcParenR"/>
            </a:pPr>
            <a:r>
              <a:rPr lang="cs-CZ" sz="2400" dirty="0" smtClean="0">
                <a:solidFill>
                  <a:schemeClr val="tx1"/>
                </a:solidFill>
              </a:rPr>
              <a:t>Jiné požadavky zadavatele</a:t>
            </a:r>
          </a:p>
          <a:p>
            <a:pPr marL="457200" indent="-457200" algn="l" hangingPunct="1"/>
            <a:r>
              <a:rPr lang="cs-CZ" sz="2400" dirty="0" smtClean="0">
                <a:solidFill>
                  <a:schemeClr val="tx1"/>
                </a:solidFill>
              </a:rPr>
              <a:t>Další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Náležitosti ZD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929457" cy="4357703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Základní kvalifikační předpoklady §53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Bezúhonnost, nekalá soutěž,  úpadek, daňové nedoplatky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Profesní kvalifikační předpoklady §54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Výpis z OR, doklad o oprávnění k podnikání, členství v prof. Organizaci, odborná způsobilost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Ekonomické předpoklady §55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Pojistná smlouva, účetní rozvaha, celkový obrat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Technické kvalifikační předpoklady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Významné dodávky, popisy zboží…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Prokazování kvalifikace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Prokázání subdodavatelem, zahraniční osoby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Kvalifikace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 rtlCol="0">
            <a:normAutofit/>
          </a:bodyPr>
          <a:lstStyle/>
          <a:p>
            <a:pPr algn="l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tx1"/>
                </a:solidFill>
              </a:rPr>
              <a:t>Nutnost ekonomického a transparentního nakládání s veřejnými prostředky</a:t>
            </a:r>
          </a:p>
          <a:p>
            <a:pPr algn="l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tx1"/>
                </a:solidFill>
              </a:rPr>
              <a:t>Vazba příjemců na rozpočty ES a ČR</a:t>
            </a:r>
          </a:p>
          <a:p>
            <a:pPr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512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Úvod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Obsah nabídek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Identifikační údaje, podpisy, dokumenty požadované zákonem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Hodnotící komise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Složení, střet zájmů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Posouzení nabídek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Žádost o vysvětlení, mimořádně nízká nabídková cena, hodnotící kritéria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Zpráva o posouzení a hodnocení nabídek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Hodnocení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Výběr nejvhodnější nabídky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Oznámení do 5 pracovních dnů, náležitosti</a:t>
            </a:r>
          </a:p>
          <a:p>
            <a:pPr algn="l" hangingPunct="1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Uzavření smlouvy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Smlouva musí odpovídat </a:t>
            </a:r>
            <a:r>
              <a:rPr lang="cs-CZ" sz="1600" dirty="0" err="1" smtClean="0">
                <a:solidFill>
                  <a:schemeClr val="tx1"/>
                </a:solidFill>
              </a:rPr>
              <a:t>vysoutěženým</a:t>
            </a:r>
            <a:r>
              <a:rPr lang="cs-CZ" sz="1600" dirty="0" smtClean="0">
                <a:solidFill>
                  <a:schemeClr val="tx1"/>
                </a:solidFill>
              </a:rPr>
              <a:t> podmínkám,  oznámení o výsledku ZŘ (§83)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Zrušení zadávacího řízení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Nebyly doručeny nabídky, všichni uchazeči byli vyřazeni, nebyla uzavřena smlouva …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Ukončení zadávacího řízení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Náležitosti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Uzavřená s jedním nebo více (min. 3) uchazeči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Písemná forma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Na dobu určitou, nejdéle však na 4 roky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Přesně vymezuje podmínky dílčích plnění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Předpokládaná hodnota zakázky – součet všech plnění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Podrobná úprava §§89 - 92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Možnosti využití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Zadavatel nezná přesný rozsah plnění</a:t>
            </a:r>
          </a:p>
          <a:p>
            <a:pPr algn="l" hangingPunct="1"/>
            <a:endParaRPr lang="cs-CZ" sz="1600" dirty="0" smtClean="0">
              <a:solidFill>
                <a:schemeClr val="tx1"/>
              </a:solidFill>
            </a:endParaRP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Rámcová smlouva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K čemu to je dobré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Zadavatel ví, že v budoucnu bude potřebovat navýšit plnění, ale neví kdy a v jaké míře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Zjednodušení postupu zadavatele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Maximálně 30% z celkové hodnoty zakázky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Podmínky využití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Předpokládaná cena zakázky – nutno přičíst i opci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Opci musí plnit vítěz původní VZ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Možnost využít jednací řízení bez uveřejnění</a:t>
            </a:r>
          </a:p>
          <a:p>
            <a:pPr algn="l" hangingPunct="1"/>
            <a:endParaRPr lang="cs-CZ" sz="1600" dirty="0" smtClean="0">
              <a:solidFill>
                <a:schemeClr val="tx1"/>
              </a:solidFill>
            </a:endParaRP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Opce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Jak na to?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Zadavatel může rozdělit VZ na části, pokud to povaha VZ umožňuje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Uchazeči podávají nabídku (dle výzvy) na všechny či jen některé části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Předpokládaná hodnota zakázky je součtem hodnoty všech částí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Kdy použít?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V případě, kdy jeden dodavatel není schopen splnit vše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V případě, kdy se zadavatel domnívá, že různí dodavatelé splní nejvýhodněji různé části zakázky</a:t>
            </a:r>
          </a:p>
          <a:p>
            <a:pPr algn="l" hangingPunct="1"/>
            <a:endParaRPr lang="cs-CZ" sz="1600" dirty="0" smtClean="0">
              <a:solidFill>
                <a:schemeClr val="tx1"/>
              </a:solidFill>
            </a:endParaRP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Zadávání částí VZ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Dle zákona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Námitku podává neúspěšný uchazeč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Námitku je nutné doručit zadavateli do 15 dní od zjištění namítané skutečnosti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Námitky jsou podávány písemně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Uchazeč se může vzdát práva na podání námitky</a:t>
            </a:r>
          </a:p>
          <a:p>
            <a:pPr algn="l" hangingPunct="1"/>
            <a:endParaRPr lang="cs-CZ" sz="1600" dirty="0" smtClean="0">
              <a:solidFill>
                <a:schemeClr val="tx1"/>
              </a:solidFill>
            </a:endParaRP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Dle příručky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Neformální způsob řešení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Námitky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Popis činnosti</a:t>
            </a:r>
          </a:p>
          <a:p>
            <a:pPr algn="l" hangingPunct="1"/>
            <a:endParaRPr lang="cs-CZ" dirty="0" smtClean="0">
              <a:solidFill>
                <a:schemeClr val="tx1"/>
              </a:solidFill>
            </a:endParaRP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Vztah k příjemci</a:t>
            </a:r>
          </a:p>
          <a:p>
            <a:pPr algn="l" hangingPunct="1"/>
            <a:endParaRPr lang="cs-CZ" dirty="0" smtClean="0">
              <a:solidFill>
                <a:schemeClr val="tx1"/>
              </a:solidFill>
            </a:endParaRPr>
          </a:p>
          <a:p>
            <a:pPr algn="l" hangingPunct="1">
              <a:buFont typeface="Arial" charset="0"/>
              <a:buChar char="•"/>
            </a:pPr>
            <a:r>
              <a:rPr lang="cs-CZ" smtClean="0">
                <a:solidFill>
                  <a:schemeClr val="tx1"/>
                </a:solidFill>
              </a:rPr>
              <a:t>Vztah ÚOHS </a:t>
            </a:r>
            <a:r>
              <a:rPr lang="cs-CZ" dirty="0" smtClean="0">
                <a:solidFill>
                  <a:schemeClr val="tx1"/>
                </a:solidFill>
              </a:rPr>
              <a:t>x ŘO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ÚoHS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Druhy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Postup řešení 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Sankce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Důsledky pro realizaci projektů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Nesrovnalosti ve veřejných zakázkách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/>
            <a:endParaRPr lang="cs-CZ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hangingPunct="1"/>
            <a:endParaRPr lang="cs-CZ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hangingPunct="1"/>
            <a:endParaRPr lang="cs-CZ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hangingPunct="1"/>
            <a:r>
              <a:rPr lang="cs-CZ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Vaše dotazy prosím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Dotazy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 rtlCol="0">
            <a:normAutofit/>
          </a:bodyPr>
          <a:lstStyle/>
          <a:p>
            <a:pPr fontAlgn="auto" hangingPunct="1">
              <a:buFont typeface="Arial" pitchFamily="34" charset="0"/>
              <a:buNone/>
              <a:defRPr/>
            </a:pPr>
            <a:r>
              <a:rPr lang="cs-CZ" sz="57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</a:t>
            </a:r>
          </a:p>
          <a:p>
            <a:pPr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 smtClean="0"/>
          </a:p>
          <a:p>
            <a:pPr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 smtClean="0"/>
          </a:p>
          <a:p>
            <a:pPr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 smtClean="0"/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>
              <a:solidFill>
                <a:schemeClr val="tx1"/>
              </a:solidFill>
            </a:endParaRPr>
          </a:p>
          <a:p>
            <a:pPr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357290" y="2714620"/>
            <a:ext cx="7572399" cy="3357586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Směrnice ES (2004/18/ES)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Zákon a nařízení vlády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Národní pravidla NOK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Manuál OP VK a příručky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Právní předpisy dopadající na zadávání veřejných zakázek v    OP VK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785918" y="1214422"/>
            <a:ext cx="7143771" cy="4429141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Zakázka</a:t>
            </a:r>
          </a:p>
          <a:p>
            <a:pPr algn="l" hangingPunct="1"/>
            <a:r>
              <a:rPr lang="cs-CZ" sz="1600" dirty="0" smtClean="0"/>
              <a:t>"Veřejné zakázky" jsou úplatné smlouvy uzavřené písemnou formou mezi jedním nebo více hospodářskými subjekty a jedním nebo více veřejnými zadavateli, jejichž předmětem je provedení stavebních prací, dodání výrobků nebo poskytnutí služeb ve smyslu této směrnice.</a:t>
            </a:r>
            <a:endParaRPr lang="cs-CZ" sz="1600" dirty="0" smtClean="0">
              <a:solidFill>
                <a:schemeClr val="tx1"/>
              </a:solidFill>
            </a:endParaRP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Zadavatel</a:t>
            </a:r>
          </a:p>
          <a:p>
            <a:pPr algn="l" hangingPunct="1"/>
            <a:r>
              <a:rPr lang="cs-CZ" sz="1600" dirty="0" smtClean="0"/>
              <a:t>"Veřejnými zadavateli" se rozumí stát, regionální nebo místní orgány, veřejnoprávní subjekty, sdružení tvořená jedním či více takovými orgány nebo jedním či více veřejnoprávními subjekty.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Národní definice: § 2 zákona 137/2006 Sb. - podrobnější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Výběrové/zadávací řízení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Uchazeč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Základní instituty a pojmy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Veřejný zadavatel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Definice v § 2, odst. 2 zákona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Dotovaný zadavatel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Definice v § 2, odst. 3 zákona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Sektorový zadavatel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Definice v § 2, odst. 6 zákona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„Soukromý zadavatel“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Osoby, na které se nevztahuje zákon, postupují pouze podle pravidel stanovených v Příručce pro příjemce finanční podpory z OP VK.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Rozdělení zadavatelů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Veřejná zakázka na dodávky</a:t>
            </a:r>
          </a:p>
          <a:p>
            <a:pPr algn="l" hangingPunct="1"/>
            <a:r>
              <a:rPr lang="cs-CZ" sz="1600" dirty="0" smtClean="0"/>
              <a:t>je zakázka, jejímž předmětem je pořízení věci („zboží“) formou koupě, </a:t>
            </a:r>
            <a:r>
              <a:rPr lang="cs-CZ" sz="1600" dirty="0" err="1" smtClean="0"/>
              <a:t>koupě</a:t>
            </a:r>
            <a:r>
              <a:rPr lang="cs-CZ" sz="1600" dirty="0" smtClean="0"/>
              <a:t> zboží na splátky nebo nájmu zboží. Dále za zakázku na dodávky lze považovat poskytnutí služby spočívající v umístění, montáži či uvedení zboží (viz předchozí věta) do provozu, pokud tyto činnosti nejsou základním účelem zakázky, avšak jsou nezbytné ke splnění zakázky na dodávky </a:t>
            </a:r>
            <a:endParaRPr lang="cs-CZ" sz="1600" dirty="0" smtClean="0">
              <a:solidFill>
                <a:schemeClr val="tx1"/>
              </a:solidFill>
            </a:endParaRP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Veřejná zakázka na stavební práce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Veřejná zakázka na služby</a:t>
            </a:r>
          </a:p>
          <a:p>
            <a:pPr algn="l" hangingPunct="1"/>
            <a:r>
              <a:rPr lang="cs-CZ" sz="1600" dirty="0" smtClean="0"/>
              <a:t>je zakázka, která není zakázkou na dodávky nebo stavební práce </a:t>
            </a:r>
            <a:endParaRPr lang="cs-CZ" sz="1600" dirty="0" smtClean="0">
              <a:solidFill>
                <a:schemeClr val="tx1"/>
              </a:solidFill>
            </a:endParaRP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Rozdělení zakázek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Obecné zásady obsažené ve smlouvě o založení ES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Volný pohyb zboží a služeb, právo usazování, rovné zacházení, zákaz diskriminace, transparentnost, proporcionalita, vzájemné uznávání osvědčení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§ 6 zákona</a:t>
            </a:r>
          </a:p>
          <a:p>
            <a:pPr algn="l" hangingPunct="1"/>
            <a:r>
              <a:rPr lang="cs-CZ" sz="1600" dirty="0" smtClean="0">
                <a:solidFill>
                  <a:schemeClr val="tx1"/>
                </a:solidFill>
              </a:rPr>
              <a:t>Transparentnost, rovné zacházení, zákaz diskriminace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Ostatní</a:t>
            </a:r>
          </a:p>
          <a:p>
            <a:pPr algn="l" hangingPunct="1">
              <a:buFont typeface="Arial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Vnitřní předpisy příjemců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Obecné zásady pro zadávání VZ</a:t>
            </a:r>
            <a:endParaRPr lang="cs-CZ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dpis 1"/>
          <p:cNvSpPr>
            <a:spLocks noGrp="1"/>
          </p:cNvSpPr>
          <p:nvPr>
            <p:ph type="subTitle" idx="1"/>
          </p:nvPr>
        </p:nvSpPr>
        <p:spPr>
          <a:xfrm>
            <a:off x="1857375" y="1785938"/>
            <a:ext cx="7072313" cy="3857625"/>
          </a:xfrm>
        </p:spPr>
        <p:txBody>
          <a:bodyPr/>
          <a:lstStyle/>
          <a:p>
            <a:pPr algn="just" hangingPunct="1">
              <a:buFont typeface="Arial" charset="0"/>
              <a:buChar char="•"/>
            </a:pPr>
            <a:r>
              <a:rPr lang="cs-CZ" sz="2400" dirty="0" smtClean="0"/>
              <a:t>Zadavatelem zakázky v OP VK může být příjemce dotace nebo jeho partner </a:t>
            </a:r>
          </a:p>
          <a:p>
            <a:pPr algn="just" hangingPunct="1">
              <a:buFont typeface="Arial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Partner může zadávat veřejné zakázky v rámci projektu pouze pokud je k tomu pověřen ve smlouvě o partnerství</a:t>
            </a:r>
          </a:p>
          <a:p>
            <a:pPr algn="just" hangingPunct="1">
              <a:buFont typeface="Arial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Za správný postup při zadání veřejné zakázky je poskytovateli vždy odpovědný příjemce</a:t>
            </a:r>
          </a:p>
          <a:p>
            <a:pPr algn="just" hangingPunct="1"/>
            <a:r>
              <a:rPr lang="cs-CZ" sz="1600" dirty="0" smtClean="0">
                <a:solidFill>
                  <a:schemeClr val="tx1"/>
                </a:solidFill>
              </a:rPr>
              <a:t>Je v zájmu příjemce, aby v partnerské smlouvě definoval odpovědnost partnera ve vztahu k příjemci tak, aby v případě, kdy ŘO konstatuje v zakázce prováděné partnerem nesrovnalost a postihne příjemce odvodem za porušení rozpočtové kázně, partner příjemci nahradil vzniklou škodu (odvod a případné penále)</a:t>
            </a:r>
          </a:p>
        </p:txBody>
      </p:sp>
      <p:sp>
        <p:nvSpPr>
          <p:cNvPr id="6147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Vztah příjemce a partnera při </a:t>
            </a:r>
            <a:b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cs-C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zadávání zakázek</a:t>
            </a:r>
            <a:endParaRPr lang="cs-CZ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</Template>
  <TotalTime>627</TotalTime>
  <Words>1762</Words>
  <Application>Microsoft Office PowerPoint</Application>
  <PresentationFormat>Předvádění na obrazovce (4:3)</PresentationFormat>
  <Paragraphs>299</Paragraphs>
  <Slides>39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0" baseType="lpstr">
      <vt:lpstr>PPT</vt:lpstr>
      <vt:lpstr>    Veřejné zakázky v OP VK </vt:lpstr>
      <vt:lpstr> Program</vt:lpstr>
      <vt:lpstr>Úvod</vt:lpstr>
      <vt:lpstr>    Právní předpisy dopadající na zadávání veřejných zakázek v    OP VK</vt:lpstr>
      <vt:lpstr>Základní instituty a pojmy</vt:lpstr>
      <vt:lpstr>Rozdělení zadavatelů</vt:lpstr>
      <vt:lpstr>Rozdělení zakázek</vt:lpstr>
      <vt:lpstr> Obecné zásady pro zadávání VZ</vt:lpstr>
      <vt:lpstr>  Vztah příjemce a partnera při  zadávání zakázek</vt:lpstr>
      <vt:lpstr> Stanovení předmětu zakázky</vt:lpstr>
      <vt:lpstr>  Stanovení předpokládané  hodnoty zakázky</vt:lpstr>
      <vt:lpstr> Dělení zakázek</vt:lpstr>
      <vt:lpstr> Zakázky dle PPP (obsah)</vt:lpstr>
      <vt:lpstr> Zahájení VZ</vt:lpstr>
      <vt:lpstr> Lhůty a jejich stanovení</vt:lpstr>
      <vt:lpstr> Hodnocení nabídek</vt:lpstr>
      <vt:lpstr>Kvalifikační/Hodnotící kritéria</vt:lpstr>
      <vt:lpstr>Ukončení VZ</vt:lpstr>
      <vt:lpstr> Zakázky dle příručky do 200k</vt:lpstr>
      <vt:lpstr> Zakázky dle příručky 200k – 800k</vt:lpstr>
      <vt:lpstr>Zakázky dle příručky 800k – 2M</vt:lpstr>
      <vt:lpstr> Výjimky a nestandardní případy</vt:lpstr>
      <vt:lpstr>   Zákon č. 137/2006 Sb., o veřejných zakázkách (obsah)</vt:lpstr>
      <vt:lpstr>Obecná ustanovení</vt:lpstr>
      <vt:lpstr> Výjimky §§ 18 a 19 </vt:lpstr>
      <vt:lpstr> Druhy zadávacího řízení</vt:lpstr>
      <vt:lpstr> Zahájení a postup v zadávacím řízení</vt:lpstr>
      <vt:lpstr> Náležitosti ZD</vt:lpstr>
      <vt:lpstr>Kvalifikace</vt:lpstr>
      <vt:lpstr> Hodnocení</vt:lpstr>
      <vt:lpstr> Ukončení zadávacího řízení</vt:lpstr>
      <vt:lpstr> Rámcová smlouva</vt:lpstr>
      <vt:lpstr> Opce</vt:lpstr>
      <vt:lpstr> Zadávání částí VZ</vt:lpstr>
      <vt:lpstr> Námitky</vt:lpstr>
      <vt:lpstr> ÚoHS</vt:lpstr>
      <vt:lpstr>   Nesrovnalosti ve veřejných zakázkách</vt:lpstr>
      <vt:lpstr>  Dotazy</vt:lpstr>
      <vt:lpstr>Snímek 39</vt:lpstr>
    </vt:vector>
  </TitlesOfParts>
  <Company>Ministerstvo školství, mládeže a tělovýchovy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PPT </dc:title>
  <dc:creator>Zuzana ujanáková</dc:creator>
  <cp:lastModifiedBy>ugh</cp:lastModifiedBy>
  <cp:revision>79</cp:revision>
  <dcterms:created xsi:type="dcterms:W3CDTF">2010-01-06T16:42:10Z</dcterms:created>
  <dcterms:modified xsi:type="dcterms:W3CDTF">2011-02-02T10:23:16Z</dcterms:modified>
</cp:coreProperties>
</file>