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29"/>
  </p:notesMasterIdLst>
  <p:handoutMasterIdLst>
    <p:handoutMasterId r:id="rId30"/>
  </p:handoutMasterIdLst>
  <p:sldIdLst>
    <p:sldId id="283" r:id="rId2"/>
    <p:sldId id="307" r:id="rId3"/>
    <p:sldId id="359" r:id="rId4"/>
    <p:sldId id="339" r:id="rId5"/>
    <p:sldId id="350" r:id="rId6"/>
    <p:sldId id="340" r:id="rId7"/>
    <p:sldId id="351" r:id="rId8"/>
    <p:sldId id="310" r:id="rId9"/>
    <p:sldId id="343" r:id="rId10"/>
    <p:sldId id="344" r:id="rId11"/>
    <p:sldId id="347" r:id="rId12"/>
    <p:sldId id="352" r:id="rId13"/>
    <p:sldId id="348" r:id="rId14"/>
    <p:sldId id="349" r:id="rId15"/>
    <p:sldId id="353" r:id="rId16"/>
    <p:sldId id="341" r:id="rId17"/>
    <p:sldId id="342" r:id="rId18"/>
    <p:sldId id="345" r:id="rId19"/>
    <p:sldId id="346" r:id="rId20"/>
    <p:sldId id="354" r:id="rId21"/>
    <p:sldId id="308" r:id="rId22"/>
    <p:sldId id="309" r:id="rId23"/>
    <p:sldId id="355" r:id="rId24"/>
    <p:sldId id="356" r:id="rId25"/>
    <p:sldId id="357" r:id="rId26"/>
    <p:sldId id="358" r:id="rId27"/>
    <p:sldId id="280" r:id="rId28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3046" autoAdjust="0"/>
  </p:normalViewPr>
  <p:slideViewPr>
    <p:cSldViewPr>
      <p:cViewPr varScale="1">
        <p:scale>
          <a:sx n="65" d="100"/>
          <a:sy n="65" d="100"/>
        </p:scale>
        <p:origin x="-13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804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658" y="-96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AFCCA2-68F3-491F-8EAC-4B8DBC8DF7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6F49E3-2309-4D9A-ACD1-35B5416002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>
                <a:latin typeface="Verdana" pitchFamily="34" charset="0"/>
              </a:rPr>
              <a:t>Prvním krokem k vytvoření žádosti o poskytnutí dotace v aplikaci Benefit7 je registrace.</a:t>
            </a:r>
            <a:r>
              <a:rPr lang="cs-CZ" smtClean="0"/>
              <a:t/>
            </a:r>
            <a:br>
              <a:rPr lang="cs-CZ" smtClean="0"/>
            </a:br>
            <a:endParaRPr lang="cs-CZ" smtClean="0"/>
          </a:p>
          <a:p>
            <a:pPr eaLnBrk="1" hangingPunct="1">
              <a:spcBef>
                <a:spcPct val="0"/>
              </a:spcBef>
            </a:pPr>
            <a:r>
              <a:rPr lang="cs-CZ" smtClean="0"/>
              <a:t>Základním údajem a prostředkem pro komunikaci s aplikací je E-mail (Přihlašovací řetězec) a Heslo uživatele. 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cs-CZ" b="1" smtClean="0"/>
              <a:t>E-mail – </a:t>
            </a:r>
            <a:r>
              <a:rPr lang="cs-CZ" smtClean="0"/>
              <a:t>existující e-mailová adresa uživatele, prostřednictvím níž se bude uživatel přihlašovat do aplikace. Je nutné, aby adresa byla fungující, např. z důvodu aktivace uživatelského účtu přes tento email.</a:t>
            </a:r>
          </a:p>
          <a:p>
            <a:pPr eaLnBrk="1" hangingPunct="1">
              <a:spcBef>
                <a:spcPct val="0"/>
              </a:spcBef>
            </a:pPr>
            <a:r>
              <a:rPr lang="cs-CZ" b="1" smtClean="0"/>
              <a:t>Heslo </a:t>
            </a:r>
            <a:r>
              <a:rPr lang="cs-CZ" smtClean="0"/>
              <a:t>– aplikace vyžaduje zadání hesla s nejméně 8 znaky. Při zadání je nutné dbát na rozlišování velkých a malých písmen. Aplikace tyto rozdíly rozeznává a v případě zadání hesla v jiné formě, nebude heslo akceptováno. Aplikace dovoluje pouze 1 heslo k 1 e-mailové adrese, tzn. na stejnou e-mailovou adresu se nelze přihlásit pod různým heslem. 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Ve chvíli, kdy jsou registrační údaje úspěšně odeslány, dojde k vytvoření registračního účtu žadatele. Na obrazovce se zobrazí výzva k aktivaci tohoto účtu žadatelem a také výzva k vytištění tohoto formuláře. 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 Na základě této výzvy žadatel ve své e-mailové schránce otevře zaslanou zprávu s názvem </a:t>
            </a:r>
            <a:r>
              <a:rPr lang="cs-CZ" b="1" smtClean="0"/>
              <a:t>Potvrzení registrace</a:t>
            </a:r>
            <a:r>
              <a:rPr lang="cs-CZ" smtClean="0"/>
              <a:t>, která obsahuje aktivační klíč. Kliknutím na tento klíč aktivuje svůj účet. Tuto aktivaci je nutné provést v den registrace, jelikož klíč je platný pouze do 6:00 dalšího dne. Pokud registraci v tomto čase nestihnete dokončit, bude nutné provést novou registraci.</a:t>
            </a:r>
          </a:p>
          <a:p>
            <a:pPr eaLnBrk="1" hangingPunct="1">
              <a:spcBef>
                <a:spcPct val="0"/>
              </a:spcBef>
            </a:pPr>
            <a:endParaRPr lang="cs-CZ" smtClean="0"/>
          </a:p>
          <a:p>
            <a:pPr eaLnBrk="1" hangingPunct="1">
              <a:spcBef>
                <a:spcPct val="0"/>
              </a:spcBef>
            </a:pPr>
            <a:endParaRPr lang="cs-CZ" smtClean="0"/>
          </a:p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83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494675-2CA4-490B-9E1C-29C42365E48A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/>
              <a:t>Je důležité, aby tištěná podoba odevzdávaná na ŘO měla </a:t>
            </a:r>
            <a:r>
              <a:rPr lang="cs-CZ" u="sng" dirty="0" smtClean="0"/>
              <a:t>stejný</a:t>
            </a:r>
            <a:r>
              <a:rPr lang="cs-CZ" dirty="0" smtClean="0"/>
              <a:t> klíč verze s elektronickou finálně uloženou webovou žádostí.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/>
              <a:t>Po odevzdání žádosti na ŘO již </a:t>
            </a:r>
            <a:r>
              <a:rPr lang="cs-CZ" b="1" cap="all" dirty="0" smtClean="0"/>
              <a:t>nesmíte použít tlačítko storno finalizace. </a:t>
            </a:r>
            <a:endParaRPr lang="cs-CZ" dirty="0"/>
          </a:p>
        </p:txBody>
      </p:sp>
      <p:sp>
        <p:nvSpPr>
          <p:cNvPr id="665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8F2BDF-6B1E-45A8-94DB-3C4F03658634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768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20E933-3680-4E55-AE2A-67D423734A47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768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6BC349-3C97-4255-92E2-049AC4A84739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/>
              <a:t>Název projektu </a:t>
            </a:r>
            <a:r>
              <a:rPr lang="cs-CZ" dirty="0" smtClean="0"/>
              <a:t>- Je možné zadat v maximální délce 50 znaků. Cílem tohoto omezení je jasnost, výstižnost a přehlednost. </a:t>
            </a:r>
            <a:endParaRPr lang="cs-CZ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/>
              <a:t>Typ žadatele – </a:t>
            </a:r>
            <a:r>
              <a:rPr lang="cs-CZ" dirty="0" smtClean="0"/>
              <a:t>Z číselníku vyberte příslušný typ žadatele (obec, sdružení obcí, soukromá firma, kraj, nestátní neziskové organizace aj.). V textu aktuální výzvy jsou vždy vypsány konkrétní oprávněné typy žadatelů, včetně zákonů týkajících se jejich zřizování.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/>
              <a:t>Datum zahájení projektu – </a:t>
            </a:r>
            <a:r>
              <a:rPr lang="cs-CZ" dirty="0" smtClean="0"/>
              <a:t>datum ukončení i délka projektu se dotáhne automaticky</a:t>
            </a:r>
            <a:endParaRPr lang="cs-CZ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/>
              <a:t>Počet žáků</a:t>
            </a:r>
            <a:r>
              <a:rPr lang="cs-CZ" dirty="0" smtClean="0"/>
              <a:t> – Vyplňte počet žáků Vaší školy dle výzvy, po vyplnění se automaticky </a:t>
            </a:r>
            <a:r>
              <a:rPr lang="cs-CZ" dirty="0" err="1" smtClean="0"/>
              <a:t>dopočátá</a:t>
            </a:r>
            <a:r>
              <a:rPr lang="cs-CZ" dirty="0" smtClean="0"/>
              <a:t> částka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/>
              <a:t>Statutární zástupce – </a:t>
            </a:r>
            <a:r>
              <a:rPr lang="cs-CZ" dirty="0" smtClean="0"/>
              <a:t>Musí být uvedeni všichni statutární zástupci se společným podpisovým právem. Není-li společné podpisové právo, uvádí se jeden statutární zástupce.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/>
              <a:t>Kontaktní osoba –</a:t>
            </a:r>
            <a:r>
              <a:rPr lang="cs-CZ" dirty="0" smtClean="0"/>
              <a:t> Musí být uvedena hlavní kontaktní osoba. Hlavní kontaktní osoba může být pouze jedna a může to být také osoba uvedená jako statutární zástupce (u jedné osoby se zároveň zaškrtává Kontaktní osoba a Statutární zástupce).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/>
              <a:t>Společné podpisové právo </a:t>
            </a:r>
            <a:r>
              <a:rPr lang="cs-CZ" dirty="0" smtClean="0"/>
              <a:t>– Zaškrtne se v případě, že je více statutárních zástupců, kteří mohou podepisovat závazné dokumenty pouze společně.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/>
              <a:t>Výběr klíčové aktivity projektu</a:t>
            </a:r>
            <a:r>
              <a:rPr lang="cs-CZ" dirty="0" smtClean="0"/>
              <a:t>  vybrání klíčové aktivity se automaticky vyplní všechny další položky s aktivitou související. Po vybrání všech klíčových aktivit stiskněte tlačítko </a:t>
            </a:r>
            <a:r>
              <a:rPr lang="cs-CZ" b="1" dirty="0" smtClean="0"/>
              <a:t>Naplň/změň rozpočet</a:t>
            </a:r>
            <a:r>
              <a:rPr lang="cs-CZ" dirty="0" smtClean="0"/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/>
              <a:t>Počet klíčových aktivit - </a:t>
            </a:r>
            <a:r>
              <a:rPr lang="cs-CZ" dirty="0" smtClean="0"/>
              <a:t>Na záložce </a:t>
            </a:r>
            <a:r>
              <a:rPr lang="cs-CZ" b="1" dirty="0" smtClean="0"/>
              <a:t>Rozpočet projektu</a:t>
            </a:r>
            <a:r>
              <a:rPr lang="cs-CZ" dirty="0" smtClean="0"/>
              <a:t> se v číselníku klíčových aktivit zobrazí všechny aktivity, které si žadatel zvolil na předchozí záložce. Nyní klikněte na každou klíčovou aktivitu, aby se podbarvila šedivě a poté vyplňte pole </a:t>
            </a:r>
            <a:r>
              <a:rPr lang="cs-CZ" b="1" dirty="0" smtClean="0"/>
              <a:t>Počet jednotek</a:t>
            </a:r>
            <a:r>
              <a:rPr lang="cs-CZ" dirty="0" smtClean="0"/>
              <a:t>, do kterého napíšete, kolikrát požadujete aktivitu v projektu použít.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/>
              <a:t>Po vyplnění pole </a:t>
            </a:r>
            <a:r>
              <a:rPr lang="cs-CZ" b="1" dirty="0" smtClean="0"/>
              <a:t>Počet jednotek</a:t>
            </a:r>
            <a:r>
              <a:rPr lang="cs-CZ" dirty="0" smtClean="0"/>
              <a:t> u všech klíčových aktivit stiskněte tlačítko </a:t>
            </a:r>
            <a:r>
              <a:rPr lang="cs-CZ" b="1" dirty="0" smtClean="0"/>
              <a:t>Přepočítat rozpočet</a:t>
            </a:r>
            <a:r>
              <a:rPr lang="cs-CZ" dirty="0" smtClean="0"/>
              <a:t>, aby se celková cena přenesla do všech následujících záložek a polí. Poté záložku </a:t>
            </a:r>
            <a:r>
              <a:rPr lang="cs-CZ" b="1" dirty="0" smtClean="0"/>
              <a:t>Uložte</a:t>
            </a:r>
            <a:r>
              <a:rPr lang="cs-CZ" dirty="0" smtClean="0"/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/>
              <a:t>Výběr typu území</a:t>
            </a:r>
            <a:r>
              <a:rPr lang="cs-CZ" dirty="0" smtClean="0"/>
              <a:t> – Vyberte typ území podle místa realizace projektu (město/venkov).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/>
              <a:t>Přílohy projektu - Číslo přílohy </a:t>
            </a:r>
            <a:r>
              <a:rPr lang="cs-CZ" dirty="0" smtClean="0"/>
              <a:t>– V případě nepovinných příloh se pole stane povinným a žadatel označí pořadové číslo přílohy.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/>
              <a:t>Název přílohy </a:t>
            </a:r>
            <a:r>
              <a:rPr lang="cs-CZ" dirty="0" smtClean="0"/>
              <a:t>– Napíše se název přílohy v případě nepovinné přílohy.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/>
              <a:t>Požadovaná příloha </a:t>
            </a:r>
            <a:r>
              <a:rPr lang="cs-CZ" dirty="0" smtClean="0"/>
              <a:t>je vyplněna automaticky v případě přednastavených příloh, jinak toto pole nelze editovat.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/>
              <a:t>Počet listů - </a:t>
            </a:r>
            <a:r>
              <a:rPr lang="cs-CZ" dirty="0" smtClean="0"/>
              <a:t>Počet listů přílohy v tištěné formě </a:t>
            </a:r>
            <a:r>
              <a:rPr lang="cs-CZ" b="1" dirty="0" smtClean="0"/>
              <a:t>-</a:t>
            </a:r>
            <a:r>
              <a:rPr lang="cs-CZ" dirty="0" smtClean="0"/>
              <a:t> v případě, že se k jedné příloze vztahuje více dokumentů, uveďte počet listů jako součet všech listů těchto dokumentů.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D96BD2-33D6-49C6-B357-C51D1A7BE23C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/>
              <a:t>Název projektu </a:t>
            </a:r>
            <a:r>
              <a:rPr lang="cs-CZ" dirty="0" smtClean="0"/>
              <a:t>- Je možné zadat v maximální délce 50 znaků. Cílem tohoto omezení je jasnost, výstižnost a přehlednost. </a:t>
            </a:r>
            <a:endParaRPr lang="cs-CZ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/>
              <a:t>Typ žadatele – </a:t>
            </a:r>
            <a:r>
              <a:rPr lang="cs-CZ" dirty="0" smtClean="0"/>
              <a:t>Z číselníku vyberte příslušný typ žadatele (obec, sdružení obcí, soukromá firma, kraj, nestátní neziskové organizace aj.). V textu aktuální výzvy jsou vždy vypsány konkrétní oprávněné typy žadatelů, včetně zákonů týkajících se jejich zřizování.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/>
              <a:t>Datum zahájení projektu – </a:t>
            </a:r>
            <a:r>
              <a:rPr lang="cs-CZ" dirty="0" smtClean="0"/>
              <a:t>datum ukončení i délka projektu se dotáhne automaticky</a:t>
            </a:r>
            <a:endParaRPr lang="cs-CZ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/>
              <a:t>Počet žáků</a:t>
            </a:r>
            <a:r>
              <a:rPr lang="cs-CZ" dirty="0" smtClean="0"/>
              <a:t> – Vyplňte počet žáků Vaší školy dle výzvy, po vyplnění se automaticky </a:t>
            </a:r>
            <a:r>
              <a:rPr lang="cs-CZ" dirty="0" err="1" smtClean="0"/>
              <a:t>dopočátá</a:t>
            </a:r>
            <a:r>
              <a:rPr lang="cs-CZ" dirty="0" smtClean="0"/>
              <a:t> částka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/>
              <a:t>Statutární zástupce – </a:t>
            </a:r>
            <a:r>
              <a:rPr lang="cs-CZ" dirty="0" smtClean="0"/>
              <a:t>Musí být uvedeni všichni statutární zástupci se společným podpisovým právem. Není-li společné podpisové právo, uvádí se jeden statutární zástupce.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/>
              <a:t>Kontaktní osoba –</a:t>
            </a:r>
            <a:r>
              <a:rPr lang="cs-CZ" dirty="0" smtClean="0"/>
              <a:t> Musí být uvedena hlavní kontaktní osoba. Hlavní kontaktní osoba může být pouze jedna a může to být také osoba uvedená jako statutární zástupce (u jedné osoby se zároveň zaškrtává Kontaktní osoba a Statutární zástupce).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/>
              <a:t>Společné podpisové právo </a:t>
            </a:r>
            <a:r>
              <a:rPr lang="cs-CZ" dirty="0" smtClean="0"/>
              <a:t>– Zaškrtne se v případě, že je více statutárních zástupců, kteří mohou podepisovat závazné dokumenty pouze společně.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/>
              <a:t>Výběr klíčové aktivity projektu</a:t>
            </a:r>
            <a:r>
              <a:rPr lang="cs-CZ" dirty="0" smtClean="0"/>
              <a:t>  vybrání klíčové aktivity se automaticky vyplní všechny další položky s aktivitou související. Po vybrání všech klíčových aktivit stiskněte tlačítko </a:t>
            </a:r>
            <a:r>
              <a:rPr lang="cs-CZ" b="1" dirty="0" smtClean="0"/>
              <a:t>Naplň/změň rozpočet</a:t>
            </a:r>
            <a:r>
              <a:rPr lang="cs-CZ" dirty="0" smtClean="0"/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/>
              <a:t>Počet klíčových aktivit - </a:t>
            </a:r>
            <a:r>
              <a:rPr lang="cs-CZ" dirty="0" smtClean="0"/>
              <a:t>Na záložce </a:t>
            </a:r>
            <a:r>
              <a:rPr lang="cs-CZ" b="1" dirty="0" smtClean="0"/>
              <a:t>Rozpočet projektu</a:t>
            </a:r>
            <a:r>
              <a:rPr lang="cs-CZ" dirty="0" smtClean="0"/>
              <a:t> se v číselníku klíčových aktivit zobrazí všechny aktivity, které si žadatel zvolil na předchozí záložce. Nyní klikněte na každou klíčovou aktivitu, aby se podbarvila šedivě a poté vyplňte pole </a:t>
            </a:r>
            <a:r>
              <a:rPr lang="cs-CZ" b="1" dirty="0" smtClean="0"/>
              <a:t>Počet jednotek</a:t>
            </a:r>
            <a:r>
              <a:rPr lang="cs-CZ" dirty="0" smtClean="0"/>
              <a:t>, do kterého napíšete, kolikrát požadujete aktivitu v projektu použít.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/>
              <a:t>Po vyplnění pole </a:t>
            </a:r>
            <a:r>
              <a:rPr lang="cs-CZ" b="1" dirty="0" smtClean="0"/>
              <a:t>Počet jednotek</a:t>
            </a:r>
            <a:r>
              <a:rPr lang="cs-CZ" dirty="0" smtClean="0"/>
              <a:t> u všech klíčových aktivit stiskněte tlačítko </a:t>
            </a:r>
            <a:r>
              <a:rPr lang="cs-CZ" b="1" dirty="0" smtClean="0"/>
              <a:t>Přepočítat rozpočet</a:t>
            </a:r>
            <a:r>
              <a:rPr lang="cs-CZ" dirty="0" smtClean="0"/>
              <a:t>, aby se celková cena přenesla do všech následujících záložek a polí. Poté záložku </a:t>
            </a:r>
            <a:r>
              <a:rPr lang="cs-CZ" b="1" dirty="0" smtClean="0"/>
              <a:t>Uložte</a:t>
            </a:r>
            <a:r>
              <a:rPr lang="cs-CZ" dirty="0" smtClean="0"/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/>
              <a:t>Výběr typu území</a:t>
            </a:r>
            <a:r>
              <a:rPr lang="cs-CZ" dirty="0" smtClean="0"/>
              <a:t> – Vyberte typ území podle místa realizace projektu (město/venkov).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/>
              <a:t>Přílohy projektu - Číslo přílohy </a:t>
            </a:r>
            <a:r>
              <a:rPr lang="cs-CZ" dirty="0" smtClean="0"/>
              <a:t>– V případě nepovinných příloh se pole stane povinným a žadatel označí pořadové číslo přílohy.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/>
              <a:t>Název přílohy </a:t>
            </a:r>
            <a:r>
              <a:rPr lang="cs-CZ" dirty="0" smtClean="0"/>
              <a:t>– Napíše se název přílohy v případě nepovinné přílohy.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/>
              <a:t>Požadovaná příloha </a:t>
            </a:r>
            <a:r>
              <a:rPr lang="cs-CZ" dirty="0" smtClean="0"/>
              <a:t>je vyplněna automaticky v případě přednastavených příloh, jinak toto pole nelze editovat.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/>
              <a:t>Počet listů - </a:t>
            </a:r>
            <a:r>
              <a:rPr lang="cs-CZ" dirty="0" smtClean="0"/>
              <a:t>Počet listů přílohy v tištěné formě </a:t>
            </a:r>
            <a:r>
              <a:rPr lang="cs-CZ" b="1" dirty="0" smtClean="0"/>
              <a:t>-</a:t>
            </a:r>
            <a:r>
              <a:rPr lang="cs-CZ" dirty="0" smtClean="0"/>
              <a:t> v případě, že se k jedné příloze vztahuje více dokumentů, uveďte počet listů jako součet všech listů těchto dokumentů.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A2143B-1FA8-4351-8D63-EBE42EF91D7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Zde se rovněž doplňuje datum zahájení projektu – ukončení se vygeneruje po uložení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2D60D-2AFD-4DDB-B412-9B35E461C101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Až po kladné Validaci ARES se otevřou záložky ADRESA žadatele a OSOBY žadatele, do té doby nejsou k dispozici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A90A87-C124-4E71-9FAF-D9BBE32E9053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>
                <a:latin typeface="Verdana" pitchFamily="34" charset="0"/>
              </a:rPr>
              <a:t>Jedná se o data název organizace a právní forma organizace</a:t>
            </a:r>
          </a:p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45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EAFFC3-E4A1-4BA6-AC85-B8737628876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Oficiální adresa se dotáhne automaticky po validaci IČ,</a:t>
            </a:r>
          </a:p>
          <a:p>
            <a:r>
              <a:rPr lang="cs-CZ" smtClean="0"/>
              <a:t>Nutné doplnit adresu korespondenční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38EF9D-1BFD-4F6B-ABD4-785711ABC60D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6E659B-BCDD-4393-B31A-D439F2554038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 Po vyplnění všech záložek je nutné provést následnou kontrolu projektu. Žadatel klikne v levé modré liště na tlačítko </a:t>
            </a:r>
            <a:r>
              <a:rPr lang="cs-CZ" b="1" smtClean="0"/>
              <a:t>Kontrola</a:t>
            </a:r>
            <a:r>
              <a:rPr lang="cs-CZ" smtClean="0"/>
              <a:t>. Spuštěním tlačítka kontroly dojde ke zkontrolování správného zadání všech povinných údajů v žádosti a následného upozornění na nedostatky žádosti. 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V případě, že je v žádosti vše v pořádku, objeví se tabulka s textem </a:t>
            </a:r>
            <a:r>
              <a:rPr lang="cs-CZ" b="1" smtClean="0"/>
              <a:t>Kontrola proběhla v pořádku</a:t>
            </a:r>
            <a:r>
              <a:rPr lang="cs-CZ" smtClean="0"/>
              <a:t>. </a:t>
            </a:r>
          </a:p>
          <a:p>
            <a:pPr eaLnBrk="1" hangingPunct="1">
              <a:spcBef>
                <a:spcPct val="0"/>
              </a:spcBef>
            </a:pPr>
            <a:endParaRPr lang="cs-CZ" smtClean="0"/>
          </a:p>
          <a:p>
            <a:pPr eaLnBrk="1" hangingPunct="1">
              <a:spcBef>
                <a:spcPct val="0"/>
              </a:spcBef>
            </a:pPr>
            <a:r>
              <a:rPr lang="cs-CZ" smtClean="0"/>
              <a:t>Žádost má od založení nové žádosti přidělen </a:t>
            </a:r>
            <a:r>
              <a:rPr lang="cs-CZ" b="1" smtClean="0"/>
              <a:t>Klíč žádosti</a:t>
            </a:r>
            <a:r>
              <a:rPr lang="cs-CZ" smtClean="0"/>
              <a:t>. Tento klíč je velmi důležitý při předložení žádosti a spolu s </a:t>
            </a:r>
            <a:r>
              <a:rPr lang="cs-CZ" b="1" smtClean="0"/>
              <a:t>Klíčem verze</a:t>
            </a:r>
            <a:r>
              <a:rPr lang="cs-CZ" smtClean="0"/>
              <a:t>, který se přiděluje až při finalizaci žádosti, vytvoří a spojí se v </a:t>
            </a:r>
            <a:r>
              <a:rPr lang="cs-CZ" b="1" smtClean="0"/>
              <a:t>Unikátní kód HASH. </a:t>
            </a:r>
            <a:endParaRPr lang="cs-CZ" smtClean="0"/>
          </a:p>
          <a:p>
            <a:pPr eaLnBrk="1" hangingPunct="1">
              <a:spcBef>
                <a:spcPct val="0"/>
              </a:spcBef>
            </a:pPr>
            <a:endParaRPr lang="cs-CZ" smtClean="0"/>
          </a:p>
          <a:p>
            <a:pPr eaLnBrk="1" hangingPunct="1">
              <a:spcBef>
                <a:spcPct val="0"/>
              </a:spcBef>
            </a:pPr>
            <a:r>
              <a:rPr lang="cs-CZ" smtClean="0"/>
              <a:t>Spojením klíče žádosti a klíče verze je zajištěna jednotnost elektronických dat v elektronické a tištěné žádosti. Tento kód se zobrazuje na vytištěné žádosti a slouží pro identifikaci a načtení žádosti do informačního systému ŘO po předložení žádosti žadatelem. 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Je-li potřeba provést jakékoliv změny po předchozí provedené finalizaci žádosti, je možné provést tzv. „storno finalizace“. Takovou žádost je ovšem nezbytné opět finalizovat (tím dojde ke změně tzv. unikátního klíče žádosti) a vytisknout. Pokud je žádost již odevzdána na ŘO a finalizace zrušena, není možné ji přenést do informačního systému ŘO.</a:t>
            </a:r>
          </a:p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55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5A9402-BE55-4548-910B-CF8C5F9F98D4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57356" y="1785926"/>
            <a:ext cx="7072362" cy="3857652"/>
          </a:xfrm>
        </p:spPr>
        <p:txBody>
          <a:bodyPr/>
          <a:lstStyle>
            <a:lvl1pPr marL="0" indent="0" algn="ctr" eaLnBrk="1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071538" y="301625"/>
            <a:ext cx="7886700" cy="12573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57356" y="1785926"/>
            <a:ext cx="7072362" cy="3857652"/>
          </a:xfrm>
        </p:spPr>
        <p:txBody>
          <a:bodyPr/>
          <a:lstStyle>
            <a:lvl1pPr marL="0" indent="0" algn="ctr" eaLnBrk="1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071538" y="301625"/>
            <a:ext cx="7886700" cy="12573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57356" y="1785926"/>
            <a:ext cx="7072362" cy="3857652"/>
          </a:xfrm>
        </p:spPr>
        <p:txBody>
          <a:bodyPr/>
          <a:lstStyle>
            <a:lvl1pPr marL="0" indent="0" algn="ctr" eaLnBrk="1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071538" y="301625"/>
            <a:ext cx="7886700" cy="12573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28813" y="1857375"/>
            <a:ext cx="6286500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buFont typeface="Wingdings" charset="2"/>
              <a:buNone/>
              <a:defRPr/>
            </a:pPr>
            <a:r>
              <a:rPr lang="cs-CZ" sz="3600" b="1" dirty="0">
                <a:solidFill>
                  <a:srgbClr val="F391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Děkuji za pozornost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endParaRPr lang="cs-CZ" sz="1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endParaRPr lang="cs-CZ" sz="1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endParaRPr lang="cs-CZ" sz="1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endParaRPr lang="cs-CZ" sz="1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Kontakt: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jméno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funkce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Odbor OP VK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Ministerstvo školství, mládeže a tělovýchovy ČR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e-mail: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246813"/>
            <a:ext cx="2124075" cy="468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F3DA8-C7E0-4121-AF7E-AA121F15DCC9}" type="datetimeFigureOut">
              <a:rPr lang="cs-CZ"/>
              <a:pPr>
                <a:defRPr/>
              </a:pPr>
              <a:t>16.5.2011</a:t>
            </a:fld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7375" y="6246813"/>
            <a:ext cx="2894013" cy="468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6375" y="6246813"/>
            <a:ext cx="2125663" cy="468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B9325-B87D-418C-A0DF-A09A6E73E8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2071688" y="1428750"/>
            <a:ext cx="66151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Název PPT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2071688" y="4500563"/>
            <a:ext cx="6615112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Jméno přednášejícího</a:t>
            </a:r>
          </a:p>
        </p:txBody>
      </p:sp>
      <p:pic>
        <p:nvPicPr>
          <p:cNvPr id="1028" name="Picture 8" descr="MSMT_tecky_OK_RGB.ai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75" y="285750"/>
            <a:ext cx="64579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0" descr="MSMT_logolink_bezVlajky_RGB.ai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75" y="5857875"/>
            <a:ext cx="42672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-zadost.cz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so.cz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1000125" y="714375"/>
            <a:ext cx="7186613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Benefit7 – jak vyplnit projektovou žádost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785813" y="1785938"/>
            <a:ext cx="7358062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cs-CZ" smtClean="0">
                <a:latin typeface="Verdana" pitchFamily="34" charset="0"/>
                <a:hlinkClick r:id="rId3"/>
              </a:rPr>
              <a:t>www.eu-zadost.cz</a:t>
            </a:r>
            <a:endParaRPr lang="cs-CZ" smtClean="0">
              <a:latin typeface="Verdana" pitchFamily="34" charset="0"/>
            </a:endParaRPr>
          </a:p>
          <a:p>
            <a:pPr algn="ctr" eaLnBrk="1" hangingPunct="1">
              <a:buFont typeface="Arial" charset="0"/>
              <a:buNone/>
            </a:pPr>
            <a:endParaRPr lang="cs-CZ" smtClean="0">
              <a:latin typeface="Verdana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500313"/>
            <a:ext cx="6858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857250" y="428625"/>
            <a:ext cx="7115175" cy="1143000"/>
          </a:xfrm>
        </p:spPr>
        <p:txBody>
          <a:bodyPr/>
          <a:lstStyle/>
          <a:p>
            <a:pPr>
              <a:defRPr/>
            </a:pP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Záložka OSOBY ŽADATELE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0" y="1285875"/>
            <a:ext cx="6186488" cy="3881438"/>
          </a:xfrm>
          <a:noFill/>
        </p:spPr>
      </p:pic>
      <p:sp>
        <p:nvSpPr>
          <p:cNvPr id="11268" name="TextovéPole 4"/>
          <p:cNvSpPr txBox="1">
            <a:spLocks noChangeArrowheads="1"/>
          </p:cNvSpPr>
          <p:nvPr/>
        </p:nvSpPr>
        <p:spPr bwMode="auto">
          <a:xfrm>
            <a:off x="1143000" y="5214938"/>
            <a:ext cx="7215188" cy="646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Statutární zástupce a hlavní kontaktní osoba může být </a:t>
            </a:r>
          </a:p>
          <a:p>
            <a:pPr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stejná osoba.</a:t>
            </a:r>
          </a:p>
        </p:txBody>
      </p:sp>
      <p:sp>
        <p:nvSpPr>
          <p:cNvPr id="6" name="Elipsa 5"/>
          <p:cNvSpPr/>
          <p:nvPr/>
        </p:nvSpPr>
        <p:spPr>
          <a:xfrm>
            <a:off x="5500688" y="2143125"/>
            <a:ext cx="1357312" cy="357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57188" y="428625"/>
            <a:ext cx="7886700" cy="1257300"/>
          </a:xfrm>
        </p:spPr>
        <p:txBody>
          <a:bodyPr/>
          <a:lstStyle/>
          <a:p>
            <a:pPr>
              <a:defRPr/>
            </a:pP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Záložka ZŘIZOVATEL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500188"/>
            <a:ext cx="6929437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a 4"/>
          <p:cNvSpPr/>
          <p:nvPr/>
        </p:nvSpPr>
        <p:spPr>
          <a:xfrm>
            <a:off x="6643688" y="2357438"/>
            <a:ext cx="1571625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2500313" y="4214813"/>
            <a:ext cx="1357312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1357313" y="3000375"/>
            <a:ext cx="1428750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285875" y="1714500"/>
            <a:ext cx="7072313" cy="5143500"/>
          </a:xfrm>
        </p:spPr>
        <p:txBody>
          <a:bodyPr/>
          <a:lstStyle/>
          <a:p>
            <a:pPr algn="l">
              <a:defRPr/>
            </a:pPr>
            <a:r>
              <a:rPr lang="cs-C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Zřizovatel 1- Obec</a:t>
            </a:r>
          </a:p>
          <a:p>
            <a:pPr algn="l">
              <a:defRPr/>
            </a:pPr>
            <a:r>
              <a:rPr lang="cs-C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Zřizovatel 2- Kraj</a:t>
            </a:r>
          </a:p>
          <a:p>
            <a:pPr algn="l">
              <a:defRPr/>
            </a:pPr>
            <a:endParaRPr lang="cs-CZ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l">
              <a:defRPr/>
            </a:pPr>
            <a:r>
              <a:rPr lang="cs-CZ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 případě vyplnění Zřizovatele 1- Obec, je nutné vyplnit pole Zřizovatel 2- Kraj.</a:t>
            </a:r>
          </a:p>
          <a:p>
            <a:pPr algn="l">
              <a:defRPr/>
            </a:pPr>
            <a:endParaRPr lang="cs-CZ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l">
              <a:defRPr/>
            </a:pPr>
            <a:r>
              <a:rPr lang="cs-CZ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ZŠ, které nemají zřizovatele (např. soukromé školy), nebo jsou zřízeny MŠMT, nevyplňují záložku Zřizovatel. </a:t>
            </a:r>
            <a:endParaRPr lang="cs-CZ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14375" y="357188"/>
            <a:ext cx="7886700" cy="1257300"/>
          </a:xfrm>
        </p:spPr>
        <p:txBody>
          <a:bodyPr/>
          <a:lstStyle/>
          <a:p>
            <a:pPr>
              <a:defRPr/>
            </a:pP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Záložka ZŘIZOVATEL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000125" y="5143500"/>
            <a:ext cx="7072313" cy="928688"/>
          </a:xfrm>
        </p:spPr>
        <p:txBody>
          <a:bodyPr/>
          <a:lstStyle/>
          <a:p>
            <a:pPr algn="l">
              <a:defRPr/>
            </a:pPr>
            <a:r>
              <a:rPr lang="cs-CZ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Pokud se po Validaci ARES nenačte adresa zřizovatele automaticky je nutné doplnit adresu ručně.</a:t>
            </a:r>
            <a:endParaRPr lang="cs-CZ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57188" y="428625"/>
            <a:ext cx="8386762" cy="1257300"/>
          </a:xfrm>
        </p:spPr>
        <p:txBody>
          <a:bodyPr/>
          <a:lstStyle/>
          <a:p>
            <a:pPr>
              <a:defRPr/>
            </a:pP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Záložka ADRESA ZŘIZOVATELE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1285875"/>
            <a:ext cx="6357937" cy="389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a 5"/>
          <p:cNvSpPr/>
          <p:nvPr/>
        </p:nvSpPr>
        <p:spPr>
          <a:xfrm>
            <a:off x="4714875" y="4500563"/>
            <a:ext cx="857250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2857500" y="4857750"/>
            <a:ext cx="857250" cy="357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928688" y="5357813"/>
            <a:ext cx="8215312" cy="857250"/>
          </a:xfrm>
        </p:spPr>
        <p:txBody>
          <a:bodyPr/>
          <a:lstStyle/>
          <a:p>
            <a:pPr algn="l">
              <a:defRPr/>
            </a:pPr>
            <a:r>
              <a:rPr lang="cs-CZ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Doplňují se čísla účtu </a:t>
            </a:r>
            <a:r>
              <a:rPr lang="cs-CZ" sz="1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žadatele</a:t>
            </a:r>
            <a:r>
              <a:rPr lang="cs-CZ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</a:t>
            </a:r>
            <a:r>
              <a:rPr lang="cs-CZ" sz="1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zřizovatele I – Obec</a:t>
            </a:r>
            <a:r>
              <a:rPr lang="cs-CZ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a </a:t>
            </a:r>
            <a:r>
              <a:rPr lang="cs-CZ" sz="1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zřizovatele II - Kraj</a:t>
            </a:r>
            <a:r>
              <a:rPr lang="cs-CZ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.</a:t>
            </a:r>
            <a:endParaRPr lang="cs-CZ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00063" y="500063"/>
            <a:ext cx="7886700" cy="1055687"/>
          </a:xfrm>
        </p:spPr>
        <p:txBody>
          <a:bodyPr/>
          <a:lstStyle/>
          <a:p>
            <a:pPr>
              <a:defRPr/>
            </a:pP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Záložka ÚČTY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214438"/>
            <a:ext cx="6500813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a 4"/>
          <p:cNvSpPr/>
          <p:nvPr/>
        </p:nvSpPr>
        <p:spPr>
          <a:xfrm>
            <a:off x="3071813" y="4714875"/>
            <a:ext cx="857250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2143125" y="5072063"/>
            <a:ext cx="928688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2786063" y="3786188"/>
            <a:ext cx="1357312" cy="357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285875" y="1214438"/>
            <a:ext cx="7072313" cy="5357812"/>
          </a:xfrm>
        </p:spPr>
        <p:txBody>
          <a:bodyPr/>
          <a:lstStyle/>
          <a:p>
            <a:pPr algn="l">
              <a:defRPr/>
            </a:pPr>
            <a:endParaRPr lang="cs-CZ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l">
              <a:defRPr/>
            </a:pPr>
            <a:r>
              <a:rPr lang="cs-C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Účty jsou nezbytné k proplacení záloh dotace. </a:t>
            </a:r>
          </a:p>
          <a:p>
            <a:pPr lvl="1" algn="l">
              <a:defRPr/>
            </a:pPr>
            <a:r>
              <a:rPr lang="cs-CZ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Dotace prochází přes uvedené bankovní účty (Zřizovatel 2- Kraj, Zřizovatel 1- Obec) na účet školy.</a:t>
            </a:r>
          </a:p>
          <a:p>
            <a:pPr algn="l">
              <a:defRPr/>
            </a:pPr>
            <a:endParaRPr lang="cs-CZ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l">
              <a:defRPr/>
            </a:pPr>
            <a:r>
              <a:rPr lang="cs-C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Čísla krajských úřadů jsou vyvěšeny na stránkách MŠMT v sekci EU peníze školám.</a:t>
            </a:r>
          </a:p>
          <a:p>
            <a:pPr algn="l">
              <a:defRPr/>
            </a:pPr>
            <a:endParaRPr lang="cs-CZ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l">
              <a:defRPr/>
            </a:pPr>
            <a:endParaRPr lang="cs-CZ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00063" y="500063"/>
            <a:ext cx="7886700" cy="1055687"/>
          </a:xfrm>
        </p:spPr>
        <p:txBody>
          <a:bodyPr/>
          <a:lstStyle/>
          <a:p>
            <a:pPr>
              <a:defRPr/>
            </a:pP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Záložka ÚČTY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785813" y="500063"/>
            <a:ext cx="7472362" cy="1071562"/>
          </a:xfrm>
        </p:spPr>
        <p:txBody>
          <a:bodyPr/>
          <a:lstStyle/>
          <a:p>
            <a:pPr>
              <a:defRPr/>
            </a:pP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Záložka KLÍČOVÉ AKTIVITY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0188" y="1285875"/>
            <a:ext cx="6215062" cy="4524375"/>
          </a:xfrm>
          <a:noFill/>
        </p:spPr>
      </p:pic>
      <p:sp>
        <p:nvSpPr>
          <p:cNvPr id="5" name="Elipsa 4"/>
          <p:cNvSpPr/>
          <p:nvPr/>
        </p:nvSpPr>
        <p:spPr>
          <a:xfrm>
            <a:off x="5357813" y="3214688"/>
            <a:ext cx="2286000" cy="500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1571625" y="3000375"/>
            <a:ext cx="1500188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186738" cy="928688"/>
          </a:xfrm>
        </p:spPr>
        <p:txBody>
          <a:bodyPr/>
          <a:lstStyle/>
          <a:p>
            <a:pPr>
              <a:defRPr/>
            </a:pP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Záložka ROZPOČET PROJEKTU</a:t>
            </a: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4438" y="1357313"/>
            <a:ext cx="6429375" cy="4214812"/>
          </a:xfrm>
          <a:noFill/>
        </p:spPr>
      </p:pic>
      <p:sp>
        <p:nvSpPr>
          <p:cNvPr id="5" name="Elipsa 4"/>
          <p:cNvSpPr/>
          <p:nvPr/>
        </p:nvSpPr>
        <p:spPr>
          <a:xfrm>
            <a:off x="3286125" y="3857625"/>
            <a:ext cx="2357438" cy="500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5357813" y="4786313"/>
            <a:ext cx="2500312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214313" y="571500"/>
            <a:ext cx="8715375" cy="857250"/>
          </a:xfrm>
        </p:spPr>
        <p:txBody>
          <a:bodyPr/>
          <a:lstStyle/>
          <a:p>
            <a:pPr>
              <a:defRPr/>
            </a:pP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Záložka KATEGORIZACE PROJEKTU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63" y="1357313"/>
            <a:ext cx="6858000" cy="3929062"/>
          </a:xfrm>
          <a:noFill/>
        </p:spPr>
      </p:pic>
      <p:sp>
        <p:nvSpPr>
          <p:cNvPr id="14340" name="TextovéPole 4"/>
          <p:cNvSpPr txBox="1">
            <a:spLocks noChangeArrowheads="1"/>
          </p:cNvSpPr>
          <p:nvPr/>
        </p:nvSpPr>
        <p:spPr bwMode="auto">
          <a:xfrm>
            <a:off x="1000125" y="5357813"/>
            <a:ext cx="7158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Výběr typu území – venkovská oblast, městská oblast</a:t>
            </a:r>
          </a:p>
        </p:txBody>
      </p:sp>
      <p:sp>
        <p:nvSpPr>
          <p:cNvPr id="5" name="Elipsa 4"/>
          <p:cNvSpPr/>
          <p:nvPr/>
        </p:nvSpPr>
        <p:spPr>
          <a:xfrm>
            <a:off x="4643438" y="4857750"/>
            <a:ext cx="1071562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1000125" y="428625"/>
            <a:ext cx="6615113" cy="1214438"/>
          </a:xfrm>
        </p:spPr>
        <p:txBody>
          <a:bodyPr/>
          <a:lstStyle/>
          <a:p>
            <a:pPr>
              <a:defRPr/>
            </a:pP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Záložka PŘÍLOHY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258888" y="1268413"/>
            <a:ext cx="6615112" cy="4929187"/>
          </a:xfrm>
        </p:spPr>
        <p:txBody>
          <a:bodyPr/>
          <a:lstStyle/>
          <a:p>
            <a:pPr>
              <a:defRPr/>
            </a:pP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Možnost založení příloh k projektové žádosti volíte na záložce Projekt.</a:t>
            </a:r>
          </a:p>
          <a:p>
            <a:pPr lvl="1">
              <a:defRPr/>
            </a:pPr>
            <a:r>
              <a:rPr 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Pole Projekt počítá s </a:t>
            </a:r>
            <a:r>
              <a:rPr lang="cs-CZ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přílohami</a:t>
            </a:r>
            <a:r>
              <a:rPr 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2"/>
              </a:rPr>
              <a:t></a:t>
            </a:r>
            <a:endParaRPr lang="cs-CZ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lvl="1">
              <a:defRPr/>
            </a:pPr>
            <a:r>
              <a:rPr 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Přílohy v papírové podobě musí mít všechny náležitosti požadované ve Výzvě.</a:t>
            </a:r>
          </a:p>
          <a:p>
            <a:pPr lvl="1">
              <a:defRPr/>
            </a:pPr>
            <a:r>
              <a:rPr 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Všechny přílohy je nutné dodat v </a:t>
            </a:r>
            <a:r>
              <a:rPr lang="cs-CZ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listinné</a:t>
            </a:r>
            <a:r>
              <a:rPr 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podobě!</a:t>
            </a:r>
          </a:p>
          <a:p>
            <a:pPr>
              <a:buFont typeface="Arial" charset="0"/>
              <a:buNone/>
              <a:defRPr/>
            </a:pPr>
            <a:endParaRPr lang="cs-CZ" sz="1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defRPr/>
            </a:pPr>
            <a:r>
              <a:rPr lang="cs-CZ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Přílohy projektové žádosti:</a:t>
            </a:r>
          </a:p>
          <a:p>
            <a:pPr>
              <a:defRPr/>
            </a:pPr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Úředně ověřené pověření osoby statutárním zástupcem k podepsání projektové žádosti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– </a:t>
            </a:r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nepovinná příloha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.</a:t>
            </a:r>
            <a:endParaRPr lang="cs-CZ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defRPr/>
            </a:pPr>
            <a:r>
              <a:rPr lang="cs-C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Souhlas kraje se zřízením pozice asistenta pedagoga 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dle zákona 561/2004 Sb. </a:t>
            </a:r>
            <a:endParaRPr lang="cs-CZ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defRPr/>
            </a:pPr>
            <a:r>
              <a:rPr lang="cs-C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Souhlas MŠMT dle Pokynu ministra školství mládeže a tělovýchovy</a:t>
            </a:r>
            <a:r>
              <a:rPr lang="cs-C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cs-CZ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čj</a:t>
            </a:r>
            <a:r>
              <a:rPr lang="cs-C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. 527/2008-23 o Zařazení volitelného a dalšího volitelného odborného předmětu, který je vyučován v cizím jazyce.</a:t>
            </a:r>
          </a:p>
          <a:p>
            <a:pPr>
              <a:defRPr/>
            </a:pPr>
            <a:endParaRPr lang="cs-CZ" sz="1800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85813" y="714375"/>
            <a:ext cx="7186612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 projektové žádosti ZŠ vyplňuje pouze: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71625" y="2214563"/>
            <a:ext cx="6829425" cy="50434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Typ účetní jednotky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Název projektu, zkrácený název projektu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Název projektu anglicky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Datum zahájení projektu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IČ, Typ žadatele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Počet žáků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Adresu žadatele (oficiální, pro doručení)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Statutárního zástupce a kontaktní osobu, telefon, email, funkce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1214438" y="428625"/>
            <a:ext cx="6615112" cy="1214438"/>
          </a:xfrm>
        </p:spPr>
        <p:txBody>
          <a:bodyPr/>
          <a:lstStyle/>
          <a:p>
            <a:pPr>
              <a:defRPr/>
            </a:pP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Záložka PŘÍLOHY</a:t>
            </a: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1571625"/>
            <a:ext cx="7386638" cy="3143250"/>
          </a:xfrm>
          <a:noFill/>
        </p:spPr>
      </p:pic>
      <p:sp>
        <p:nvSpPr>
          <p:cNvPr id="15364" name="Obdélník 4"/>
          <p:cNvSpPr>
            <a:spLocks noChangeArrowheads="1"/>
          </p:cNvSpPr>
          <p:nvPr/>
        </p:nvSpPr>
        <p:spPr bwMode="auto">
          <a:xfrm>
            <a:off x="1857375" y="4979988"/>
            <a:ext cx="7072313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Nahrávání příloh ve formátu 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*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.PDF. </a:t>
            </a:r>
          </a:p>
          <a:p>
            <a:pPr>
              <a:defRPr/>
            </a:pPr>
            <a:endParaRPr lang="cs-CZ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defRPr/>
            </a:pPr>
            <a:endParaRPr lang="cs-CZ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defRPr/>
            </a:pPr>
            <a:endParaRPr lang="cs-CZ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defRPr/>
            </a:pPr>
            <a:endParaRPr lang="cs-CZ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defRPr/>
            </a:pPr>
            <a:endParaRPr lang="cs-CZ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defRPr/>
            </a:pPr>
            <a:endParaRPr lang="cs-CZ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3429000" y="3000375"/>
            <a:ext cx="1214438" cy="357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571500" y="428625"/>
            <a:ext cx="7900988" cy="1214438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Kontrola žádosti a finalizace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4438" y="1357313"/>
            <a:ext cx="6794500" cy="3071812"/>
          </a:xfrm>
        </p:spPr>
      </p:pic>
      <p:sp>
        <p:nvSpPr>
          <p:cNvPr id="16388" name="Obdélník 10"/>
          <p:cNvSpPr>
            <a:spLocks noChangeArrowheads="1"/>
          </p:cNvSpPr>
          <p:nvPr/>
        </p:nvSpPr>
        <p:spPr bwMode="auto">
          <a:xfrm>
            <a:off x="714375" y="4357688"/>
            <a:ext cx="8001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Times New Roman" pitchFamily="16" charset="0"/>
              </a:rPr>
              <a:t>Kontrola se spustí přes tlačítko Kontrola, automaticky proběhne i při spuštění Finalizace. </a:t>
            </a:r>
          </a:p>
          <a:p>
            <a:pPr>
              <a:defRPr/>
            </a:pPr>
            <a:endParaRPr lang="cs-CZ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Times New Roman" pitchFamily="16" charset="0"/>
            </a:endParaRPr>
          </a:p>
          <a:p>
            <a:pPr>
              <a:defRPr/>
            </a:pPr>
            <a:r>
              <a:rPr lang="cs-CZ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Times New Roman" pitchFamily="16" charset="0"/>
              </a:rPr>
              <a:t>Bez doplnění všech nedostatků, na které Kontrola upozorní, nelze Finalizaci žádosti provést – žádost s formálními nedostatky.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defRPr/>
            </a:pPr>
            <a:endParaRPr lang="cs-CZ" dirty="0">
              <a:solidFill>
                <a:srgbClr val="000000"/>
              </a:solidFill>
              <a:latin typeface="Verdana" pitchFamily="34" charset="0"/>
              <a:cs typeface="Times New Roman" pitchFamily="16" charset="0"/>
            </a:endParaRPr>
          </a:p>
          <a:p>
            <a:pPr>
              <a:defRPr/>
            </a:pPr>
            <a:endParaRPr lang="cs-CZ" dirty="0">
              <a:solidFill>
                <a:srgbClr val="000000"/>
              </a:solidFill>
              <a:latin typeface="Verdana" pitchFamily="34" charset="0"/>
              <a:cs typeface="Times New Roman" pitchFamily="16" charset="0"/>
            </a:endParaRPr>
          </a:p>
          <a:p>
            <a:pPr>
              <a:defRPr/>
            </a:pPr>
            <a:endParaRPr lang="cs-CZ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785813" y="428625"/>
            <a:ext cx="7472362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Tisk a předání žádosti</a:t>
            </a: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14688" y="1428750"/>
            <a:ext cx="2201862" cy="1468438"/>
          </a:xfrm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500188" y="3000375"/>
            <a:ext cx="6357937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Times New Roman" pitchFamily="16" charset="0"/>
              </a:rPr>
              <a:t>Zmáčknutím tlačítka TISK se žádost vygeneruje do formátu .PDF, kterou je třeba uložit na PC a vytisknout. </a:t>
            </a:r>
            <a:r>
              <a:rPr lang="cs-CZ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Times New Roman" pitchFamily="16" charset="0"/>
              </a:rPr>
              <a:t>Žádost a případné přílohy je možné odevzdat osobně nebo zaslat na adresu:</a:t>
            </a:r>
            <a:endParaRPr lang="cs-CZ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just">
              <a:defRPr/>
            </a:pPr>
            <a:r>
              <a:rPr lang="cs-C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		MŠMT</a:t>
            </a:r>
          </a:p>
          <a:p>
            <a:pPr algn="just">
              <a:defRPr/>
            </a:pPr>
            <a:r>
              <a:rPr lang="cs-C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		Odbor CERA</a:t>
            </a:r>
          </a:p>
          <a:p>
            <a:pPr algn="just">
              <a:defRPr/>
            </a:pPr>
            <a:r>
              <a:rPr lang="cs-C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		Karmelitská 7</a:t>
            </a:r>
          </a:p>
          <a:p>
            <a:pPr algn="just">
              <a:defRPr/>
            </a:pPr>
            <a:r>
              <a:rPr lang="cs-C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		118 12 Praha 1</a:t>
            </a:r>
          </a:p>
          <a:p>
            <a:pPr algn="just">
              <a:defRPr/>
            </a:pPr>
            <a:r>
              <a:rPr lang="cs-CZ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		</a:t>
            </a: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eaLnBrk="0" hangingPunct="0"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500188" y="1928813"/>
            <a:ext cx="7072312" cy="3857625"/>
          </a:xfrm>
        </p:spPr>
        <p:txBody>
          <a:bodyPr/>
          <a:lstStyle/>
          <a:p>
            <a:pPr algn="l"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 případných nedostatcích je informován statutární zástupce + kontaktní osoba prostřednictvím e-mailu, případně telefonicky. </a:t>
            </a:r>
          </a:p>
          <a:p>
            <a:pPr algn="l">
              <a:buFont typeface="Arial" pitchFamily="34" charset="0"/>
              <a:buChar char="•"/>
              <a:defRPr/>
            </a:pPr>
            <a:endParaRPr lang="cs-CZ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K nápravě je stanovena lhůta 10 pracovních dnů.</a:t>
            </a:r>
          </a:p>
          <a:p>
            <a:pPr algn="l">
              <a:buFont typeface="Arial" pitchFamily="34" charset="0"/>
              <a:buChar char="•"/>
              <a:defRPr/>
            </a:pP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-142875" y="571500"/>
            <a:ext cx="9144000" cy="1257300"/>
          </a:xfrm>
        </p:spPr>
        <p:txBody>
          <a:bodyPr/>
          <a:lstStyle/>
          <a:p>
            <a:pPr>
              <a:defRPr/>
            </a:pP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Chyby v projektové žádosti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500188" y="1571625"/>
            <a:ext cx="7072312" cy="4500563"/>
          </a:xfrm>
        </p:spPr>
        <p:txBody>
          <a:bodyPr/>
          <a:lstStyle/>
          <a:p>
            <a:pPr algn="l"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Nedostatečné zabezpečení papírové žádosti proti manipulaci </a:t>
            </a:r>
          </a:p>
          <a:p>
            <a:pPr algn="l">
              <a:defRPr/>
            </a:pPr>
            <a:r>
              <a:rPr lang="cs-CZ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(žádost nesešita, chybí štítek, chybí podpis/razítko na štítku)</a:t>
            </a:r>
          </a:p>
          <a:p>
            <a:pPr lvl="1" algn="l"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Tisk projektové žádosti, doplnění nedostatků, zaslání.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Chybí příloha uvedená v projektové žádosti.</a:t>
            </a:r>
          </a:p>
          <a:p>
            <a:pPr lvl="1" algn="l"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Zaslání přílohy.</a:t>
            </a:r>
          </a:p>
          <a:p>
            <a:pPr algn="l">
              <a:buFont typeface="Arial" pitchFamily="34" charset="0"/>
              <a:buChar char="•"/>
              <a:defRPr/>
            </a:pP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571500"/>
            <a:ext cx="7886700" cy="1257300"/>
          </a:xfrm>
        </p:spPr>
        <p:txBody>
          <a:bodyPr/>
          <a:lstStyle/>
          <a:p>
            <a:pPr>
              <a:defRPr/>
            </a:pP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Chyby v projektové žádosti</a:t>
            </a:r>
            <a:endParaRPr lang="cs-CZ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500188" y="1643063"/>
            <a:ext cx="7072312" cy="3857625"/>
          </a:xfrm>
        </p:spPr>
        <p:txBody>
          <a:bodyPr/>
          <a:lstStyle/>
          <a:p>
            <a:pPr algn="l"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Chybně uvedeny údaje u zřizovatelů.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Chybný počet žáků.</a:t>
            </a:r>
          </a:p>
          <a:p>
            <a:pPr lvl="1" algn="l"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Žádost je v aplikaci odemčena k opravě. Po opravě údajů žadatel žádost opět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finalizuje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vytiskne, opatří všemi náležitostmi a zašle.</a:t>
            </a:r>
          </a:p>
          <a:p>
            <a:pPr algn="l">
              <a:defRPr/>
            </a:pP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00063" y="571500"/>
            <a:ext cx="7886700" cy="1257300"/>
          </a:xfrm>
        </p:spPr>
        <p:txBody>
          <a:bodyPr/>
          <a:lstStyle/>
          <a:p>
            <a:pPr>
              <a:defRPr/>
            </a:pP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Chyby v projektové žádosti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928688" y="1785938"/>
            <a:ext cx="7215187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Prostor pro další dotazy.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857250" y="2143125"/>
            <a:ext cx="7215188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Děkujeme za Vaši pozornost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85813" y="714375"/>
            <a:ext cx="7186612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 projektové žádosti ZŠ vyplňuje pouze: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71625" y="2500313"/>
            <a:ext cx="6829425" cy="50434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Zřizovatel, adresa zřizovatele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Čísla účtů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Výběr klíčové aktivity projektu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Počet klíčových aktivit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Výběr typu území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Případně přílohy projektu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1143000" y="714375"/>
            <a:ext cx="6615113" cy="785813"/>
          </a:xfrm>
        </p:spPr>
        <p:txBody>
          <a:bodyPr/>
          <a:lstStyle/>
          <a:p>
            <a:pPr>
              <a:defRPr/>
            </a:pP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Záložka PROJEKT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28688" y="1428750"/>
            <a:ext cx="7215187" cy="3571875"/>
          </a:xfrm>
          <a:noFill/>
        </p:spPr>
      </p:pic>
      <p:pic>
        <p:nvPicPr>
          <p:cNvPr id="7172" name="Picture 4" descr="Nový obrázek (23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4214813"/>
            <a:ext cx="55006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ipsa 7"/>
          <p:cNvSpPr/>
          <p:nvPr/>
        </p:nvSpPr>
        <p:spPr>
          <a:xfrm>
            <a:off x="4357688" y="4429125"/>
            <a:ext cx="1357312" cy="500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285875" y="1785938"/>
            <a:ext cx="7072313" cy="3857625"/>
          </a:xfrm>
        </p:spPr>
        <p:txBody>
          <a:bodyPr/>
          <a:lstStyle/>
          <a:p>
            <a:pPr algn="l"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Nelze stanovit počátek projektu dříve než 2 měsíce od data finalizace.</a:t>
            </a:r>
          </a:p>
          <a:p>
            <a:pPr algn="l">
              <a:buFont typeface="Arial" pitchFamily="34" charset="0"/>
              <a:buChar char="•"/>
              <a:defRPr/>
            </a:pPr>
            <a:endParaRPr lang="cs-CZ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Konec doby realizace se automaticky vypočítá:</a:t>
            </a:r>
          </a:p>
          <a:p>
            <a:pPr lvl="1" algn="l"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datum počátku realizace + 30 měsíců</a:t>
            </a:r>
          </a:p>
          <a:p>
            <a:pPr algn="l">
              <a:buFont typeface="Arial" pitchFamily="34" charset="0"/>
              <a:buChar char="•"/>
              <a:defRPr/>
            </a:pPr>
            <a:endParaRPr lang="cs-CZ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42938" y="500063"/>
            <a:ext cx="7886700" cy="1257300"/>
          </a:xfrm>
        </p:spPr>
        <p:txBody>
          <a:bodyPr/>
          <a:lstStyle/>
          <a:p>
            <a:pPr>
              <a:defRPr/>
            </a:pP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Harmonogram projektu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642938" y="642938"/>
            <a:ext cx="7758112" cy="928687"/>
          </a:xfrm>
        </p:spPr>
        <p:txBody>
          <a:bodyPr/>
          <a:lstStyle/>
          <a:p>
            <a:pPr>
              <a:defRPr/>
            </a:pP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Záložka ŽADATEL PROJEKTU </a:t>
            </a: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57313" y="1428750"/>
            <a:ext cx="6286500" cy="3921125"/>
          </a:xfrm>
          <a:noFill/>
        </p:spPr>
      </p:pic>
      <p:sp>
        <p:nvSpPr>
          <p:cNvPr id="5" name="Elipsa 4"/>
          <p:cNvSpPr/>
          <p:nvPr/>
        </p:nvSpPr>
        <p:spPr>
          <a:xfrm>
            <a:off x="3143250" y="2500313"/>
            <a:ext cx="1214438" cy="357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3143250" y="4500563"/>
            <a:ext cx="1643063" cy="642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5072063" y="2500313"/>
            <a:ext cx="1285875" cy="357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199" name="TextovéPole 7"/>
          <p:cNvSpPr txBox="1">
            <a:spLocks noChangeArrowheads="1"/>
          </p:cNvSpPr>
          <p:nvPr/>
        </p:nvSpPr>
        <p:spPr bwMode="auto">
          <a:xfrm>
            <a:off x="1571625" y="5286375"/>
            <a:ext cx="7000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Po doplnění počtu žáků a uložení, aplikace dopočítá </a:t>
            </a:r>
          </a:p>
          <a:p>
            <a:pPr>
              <a:defRPr/>
            </a:pP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max. výši finanční podpory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214438" y="1857375"/>
            <a:ext cx="7072312" cy="4357688"/>
          </a:xfrm>
        </p:spPr>
        <p:txBody>
          <a:bodyPr/>
          <a:lstStyle/>
          <a:p>
            <a:pPr algn="l"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Chybné načtení názvu/adresy školy po provedení validace:</a:t>
            </a:r>
          </a:p>
          <a:p>
            <a:pPr lvl="1" algn="l"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Nelze ze strany žadatele editovat.</a:t>
            </a:r>
          </a:p>
          <a:p>
            <a:pPr lvl="1" algn="l"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Případnou úpravu v projektové žádosti provádí O CERA na základě zaslaných podkladů (kopie zřizovací listiny, výpis z RES)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Počet žáků musí odpovídat </a:t>
            </a:r>
            <a:r>
              <a:rPr lang="cs-CZ" sz="2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aktuální</a:t>
            </a:r>
            <a:r>
              <a:rPr lang="cs-CZ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příloze č. 1 Výzvy. </a:t>
            </a:r>
            <a:endParaRPr lang="cs-CZ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71500" y="500063"/>
            <a:ext cx="7886700" cy="1257300"/>
          </a:xfrm>
        </p:spPr>
        <p:txBody>
          <a:bodyPr/>
          <a:lstStyle/>
          <a:p>
            <a:pPr>
              <a:defRPr/>
            </a:pP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Název žadatele + počet žáků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928688" y="571500"/>
            <a:ext cx="7186612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Služba ARES ošetřující IČ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1428750" y="1500188"/>
            <a:ext cx="6829425" cy="4525962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cs-CZ" sz="2400" b="1" dirty="0" smtClean="0">
                <a:latin typeface="Verdana" pitchFamily="34" charset="0"/>
              </a:rPr>
              <a:t>  	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 případě, že by validace ARES neproběhla správně a načtená data neodpovídala skutečnosti je nutné zařídit opravu dat:</a:t>
            </a:r>
          </a:p>
          <a:p>
            <a:pPr eaLnBrk="1" hangingPunct="1"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při špatném názvu subjektu je třeba obrátit se na Registr ekonomických subjektů (</a:t>
            </a:r>
            <a:r>
              <a:rPr lang="cs-CZ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hlinkClick r:id="rId3"/>
              </a:rPr>
              <a:t>www.</a:t>
            </a:r>
            <a:r>
              <a:rPr lang="cs-CZ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hlinkClick r:id="rId3"/>
              </a:rPr>
              <a:t>czso.cz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)</a:t>
            </a:r>
          </a:p>
          <a:p>
            <a:pPr eaLnBrk="1" hangingPunct="1">
              <a:buFont typeface="Arial" charset="0"/>
              <a:buNone/>
              <a:defRPr/>
            </a:pP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eaLnBrk="1" hangingPunct="1"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při chybě v adrese na UIR- ADR (Ministerstvo práce a sociálních věcí)</a:t>
            </a:r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just" eaLnBrk="1" hangingPunct="1">
              <a:defRPr/>
            </a:pPr>
            <a:endParaRPr lang="cs-CZ" sz="2400" b="1" dirty="0" smtClean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928688" y="500063"/>
            <a:ext cx="7258050" cy="1000125"/>
          </a:xfrm>
        </p:spPr>
        <p:txBody>
          <a:bodyPr/>
          <a:lstStyle/>
          <a:p>
            <a:pPr>
              <a:defRPr/>
            </a:pP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Záložka ADRESA ŽADATELE</a:t>
            </a:r>
          </a:p>
        </p:txBody>
      </p:sp>
      <p:sp>
        <p:nvSpPr>
          <p:cNvPr id="10243" name="Zástupný symbol pro obsah 4"/>
          <p:cNvSpPr>
            <a:spLocks noGrp="1"/>
          </p:cNvSpPr>
          <p:nvPr>
            <p:ph idx="1"/>
          </p:nvPr>
        </p:nvSpPr>
        <p:spPr>
          <a:xfrm>
            <a:off x="1500188" y="4929188"/>
            <a:ext cx="6757987" cy="1071562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Oficiální adresa </a:t>
            </a:r>
            <a:r>
              <a:rPr 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– automatické natažení po validaci ARES</a:t>
            </a:r>
          </a:p>
          <a:p>
            <a:pPr>
              <a:buFont typeface="Arial" charset="0"/>
              <a:buNone/>
              <a:defRPr/>
            </a:pPr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Adresa pro doručení </a:t>
            </a:r>
            <a:r>
              <a:rPr 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– doplnění žadatelem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1285875"/>
            <a:ext cx="5735638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2694</TotalTime>
  <Words>802</Words>
  <Application>Microsoft Office PowerPoint</Application>
  <PresentationFormat>Předvádění na obrazovce (4:3)</PresentationFormat>
  <Paragraphs>187</Paragraphs>
  <Slides>27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Motiv1</vt:lpstr>
      <vt:lpstr>Benefit7 – jak vyplnit projektovou žádost</vt:lpstr>
      <vt:lpstr>V projektové žádosti ZŠ vyplňuje pouze:</vt:lpstr>
      <vt:lpstr>V projektové žádosti ZŠ vyplňuje pouze:</vt:lpstr>
      <vt:lpstr>Záložka PROJEKT</vt:lpstr>
      <vt:lpstr>Harmonogram projektu</vt:lpstr>
      <vt:lpstr>Záložka ŽADATEL PROJEKTU </vt:lpstr>
      <vt:lpstr>Název žadatele + počet žáků</vt:lpstr>
      <vt:lpstr>Služba ARES ošetřující IČ</vt:lpstr>
      <vt:lpstr>Záložka ADRESA ŽADATELE</vt:lpstr>
      <vt:lpstr>Záložka OSOBY ŽADATELE</vt:lpstr>
      <vt:lpstr>Záložka ZŘIZOVATEL</vt:lpstr>
      <vt:lpstr>Záložka ZŘIZOVATEL</vt:lpstr>
      <vt:lpstr>Záložka ADRESA ZŘIZOVATELE</vt:lpstr>
      <vt:lpstr>Záložka ÚČTY</vt:lpstr>
      <vt:lpstr>Záložka ÚČTY</vt:lpstr>
      <vt:lpstr>Záložka KLÍČOVÉ AKTIVITY</vt:lpstr>
      <vt:lpstr>Záložka ROZPOČET PROJEKTU</vt:lpstr>
      <vt:lpstr>Záložka KATEGORIZACE PROJEKTU</vt:lpstr>
      <vt:lpstr>Záložka PŘÍLOHY</vt:lpstr>
      <vt:lpstr>Záložka PŘÍLOHY</vt:lpstr>
      <vt:lpstr>Kontrola žádosti a finalizace</vt:lpstr>
      <vt:lpstr>Tisk a předání žádosti</vt:lpstr>
      <vt:lpstr>Chyby v projektové žádosti</vt:lpstr>
      <vt:lpstr>Chyby v projektové žádosti</vt:lpstr>
      <vt:lpstr>Chyby v projektové žádosti</vt:lpstr>
      <vt:lpstr>Prostor pro další dotazy.</vt:lpstr>
      <vt:lpstr>Děkujeme za Vaši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Školení zaměstnanců IS OP VK  k oblasti podpory 1.4</dc:title>
  <cp:lastModifiedBy>ugh</cp:lastModifiedBy>
  <cp:revision>397</cp:revision>
  <dcterms:modified xsi:type="dcterms:W3CDTF">2011-05-16T13:38:01Z</dcterms:modified>
</cp:coreProperties>
</file>