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7" r:id="rId2"/>
    <p:sldId id="275" r:id="rId3"/>
    <p:sldId id="283" r:id="rId4"/>
    <p:sldId id="312" r:id="rId5"/>
    <p:sldId id="317" r:id="rId6"/>
    <p:sldId id="314" r:id="rId7"/>
    <p:sldId id="318" r:id="rId8"/>
    <p:sldId id="320" r:id="rId9"/>
    <p:sldId id="335" r:id="rId10"/>
    <p:sldId id="293" r:id="rId11"/>
    <p:sldId id="324" r:id="rId12"/>
    <p:sldId id="326" r:id="rId13"/>
    <p:sldId id="323" r:id="rId14"/>
    <p:sldId id="328" r:id="rId15"/>
    <p:sldId id="330" r:id="rId16"/>
    <p:sldId id="334" r:id="rId17"/>
    <p:sldId id="310" r:id="rId18"/>
    <p:sldId id="327" r:id="rId19"/>
    <p:sldId id="284" r:id="rId20"/>
    <p:sldId id="282" r:id="rId21"/>
    <p:sldId id="281" r:id="rId22"/>
    <p:sldId id="322" r:id="rId23"/>
    <p:sldId id="274" r:id="rId24"/>
  </p:sldIdLst>
  <p:sldSz cx="9144000" cy="6858000" type="screen4x3"/>
  <p:notesSz cx="6794500" cy="99314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897" autoAdjust="0"/>
  </p:normalViewPr>
  <p:slideViewPr>
    <p:cSldViewPr>
      <p:cViewPr>
        <p:scale>
          <a:sx n="100" d="100"/>
          <a:sy n="100" d="100"/>
        </p:scale>
        <p:origin x="-1230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36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fld id="{B61B5CB3-B0B6-4B43-92AA-14F580D7A81D}" type="datetimeFigureOut">
              <a:rPr lang="cs-CZ"/>
              <a:pPr>
                <a:defRPr/>
              </a:pPr>
              <a:t>9.6.2011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20000"/>
              </a:spcBef>
              <a:buFont typeface="Arial" charset="0"/>
              <a:buNone/>
              <a:defRPr sz="1200"/>
            </a:lvl1pPr>
          </a:lstStyle>
          <a:p>
            <a:pPr>
              <a:defRPr/>
            </a:pPr>
            <a:fld id="{F4965395-BCE8-4B84-991B-E3180C2F9E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40BAD7E7-6ACD-4118-A029-65C50F3B53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DF19C-842F-4C41-96B1-0D02C116DB96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30723" name="Rectangle 7"/>
          <p:cNvSpPr txBox="1">
            <a:spLocks noGrp="1" noChangeArrowheads="1"/>
          </p:cNvSpPr>
          <p:nvPr/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1D15B843-E778-488D-98AA-01374E0478A9}" type="slidenum">
              <a:rPr lang="cs-CZ" sz="1200">
                <a:latin typeface="Times New Roman" pitchFamily="18" charset="0"/>
                <a:cs typeface="Arial" charset="0"/>
              </a:rPr>
              <a:pPr algn="r" eaLnBrk="0" hangingPunct="0"/>
              <a:t>1</a:t>
            </a:fld>
            <a:endParaRPr lang="cs-CZ" sz="1200">
              <a:latin typeface="Times New Roman" pitchFamily="18" charset="0"/>
              <a:cs typeface="Arial" charset="0"/>
            </a:endParaRPr>
          </a:p>
        </p:txBody>
      </p:sp>
      <p:sp>
        <p:nvSpPr>
          <p:cNvPr id="30724" name="Rectangle 4098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4099"/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8813"/>
          </a:xfrm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64"/>
          </a:xfrm>
        </p:spPr>
        <p:txBody>
          <a:bodyPr/>
          <a:lstStyle>
            <a:lvl1pPr>
              <a:defRPr baseline="0">
                <a:solidFill>
                  <a:srgbClr val="990000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43404"/>
          </a:xfrm>
        </p:spPr>
        <p:txBody>
          <a:bodyPr/>
          <a:lstStyle>
            <a:lvl1pPr>
              <a:spcBef>
                <a:spcPts val="1200"/>
              </a:spcBef>
              <a:spcAft>
                <a:spcPts val="1200"/>
              </a:spcAft>
              <a:defRPr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C64C0-E78B-4E98-A001-456E8CA8F4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8BE74-8839-421A-B61B-E5BCF730D5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graf 2"/>
          <p:cNvSpPr>
            <a:spLocks noGrp="1"/>
          </p:cNvSpPr>
          <p:nvPr>
            <p:ph type="chart" idx="1"/>
          </p:nvPr>
        </p:nvSpPr>
        <p:spPr>
          <a:xfrm>
            <a:off x="2819400" y="1981200"/>
            <a:ext cx="6096000" cy="4114800"/>
          </a:xfrm>
        </p:spPr>
        <p:txBody>
          <a:bodyPr/>
          <a:lstStyle/>
          <a:p>
            <a:pPr lvl="0"/>
            <a:r>
              <a:rPr lang="cs-CZ" noProof="0" smtClean="0"/>
              <a:t>Klepnutím na ikonu přidáte graf.</a:t>
            </a:r>
            <a:endParaRPr lang="en-GB" noProof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1C7DE-9F7A-467E-8744-D94BDD8832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2428875"/>
            <a:ext cx="8229600" cy="3697288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F12FE-3093-4A25-BFF6-41FBBAA6CB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31A9C-986E-45B7-9D29-D1FDFB83A6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990000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320C9-714E-4539-B998-1314830EB6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A800B-789B-4951-815F-ED6D4E16A4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DC52-D5BC-4290-9FFF-C8A2A8F7AB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63D9D-1C22-44C8-8B1A-6D3F243DA6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F0C0-8439-433B-A26A-171A71CD16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7C587-4B8C-4289-8B7B-8846E3B924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1C6F9-686C-4C25-8404-AE318D82A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500063" y="1143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2428875"/>
            <a:ext cx="8229600" cy="369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9C4B8A-0BA6-469E-9882-EA6AD56FA2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4" descr="pozadí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5" descr="logo_msmt.gif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38850" y="0"/>
            <a:ext cx="31051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sex.ac.uk/strategy/kpi/default.aspx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/>
          </p:cNvSpPr>
          <p:nvPr>
            <p:ph type="ctrTitle" idx="4294967295"/>
          </p:nvPr>
        </p:nvSpPr>
        <p:spPr>
          <a:xfrm>
            <a:off x="585788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solidFill>
                  <a:srgbClr val="990000"/>
                </a:solidFill>
              </a:rPr>
              <a:t>Podpora rozvoje </a:t>
            </a:r>
            <a:br>
              <a:rPr lang="cs-CZ" sz="4000" b="1" dirty="0" smtClean="0">
                <a:solidFill>
                  <a:srgbClr val="990000"/>
                </a:solidFill>
              </a:rPr>
            </a:br>
            <a:r>
              <a:rPr lang="cs-CZ" sz="4000" b="1" dirty="0" smtClean="0">
                <a:solidFill>
                  <a:srgbClr val="990000"/>
                </a:solidFill>
              </a:rPr>
              <a:t>veřejných vysokých škol: </a:t>
            </a:r>
            <a:br>
              <a:rPr lang="cs-CZ" sz="4000" b="1" dirty="0" smtClean="0">
                <a:solidFill>
                  <a:srgbClr val="990000"/>
                </a:solidFill>
              </a:rPr>
            </a:br>
            <a:r>
              <a:rPr lang="cs-CZ" sz="4000" b="1" dirty="0" smtClean="0">
                <a:solidFill>
                  <a:srgbClr val="990000"/>
                </a:solidFill>
              </a:rPr>
              <a:t>od projektů k rozvojovým plánům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57313" y="4786313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cs-CZ" sz="2400" dirty="0" smtClean="0">
                <a:solidFill>
                  <a:srgbClr val="797979"/>
                </a:solidFill>
              </a:rPr>
              <a:t>Petr Černikovský</a:t>
            </a:r>
          </a:p>
          <a:p>
            <a:pPr marL="0" indent="0" algn="ctr" eaLnBrk="1" hangingPunct="1">
              <a:buFontTx/>
              <a:buNone/>
            </a:pPr>
            <a:endParaRPr lang="cs-CZ" sz="2400" dirty="0" smtClean="0">
              <a:solidFill>
                <a:srgbClr val="797979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cs-CZ" sz="2000" dirty="0" smtClean="0">
                <a:solidFill>
                  <a:srgbClr val="797979"/>
                </a:solidFill>
              </a:rPr>
              <a:t>8.6.2011</a:t>
            </a:r>
          </a:p>
        </p:txBody>
      </p:sp>
      <p:sp>
        <p:nvSpPr>
          <p:cNvPr id="4" name="Zástupný symbol pro číslo snímku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C5DA67A-9C00-47E2-9EBA-A19A31C23219}" type="slidenum">
              <a:rPr kumimoji="1" lang="cs-CZ" sz="1200">
                <a:solidFill>
                  <a:schemeClr val="tx1">
                    <a:tint val="75000"/>
                  </a:schemeClr>
                </a:solidFill>
                <a:latin typeface="+mn-lt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kumimoji="1" lang="cs-CZ" sz="1200">
              <a:solidFill>
                <a:schemeClr val="tx1">
                  <a:tint val="75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74D389-FC49-49F5-83E6-F0D89343A054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28625" y="3214688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</a:rPr>
              <a:t>2.</a:t>
            </a:r>
            <a:r>
              <a:rPr lang="cs-CZ" sz="3600" b="1" dirty="0" smtClean="0"/>
              <a:t> Institucionální rozvojový plán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26632D-AD9B-4E5C-AB4F-7336CFB9C062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251520" y="1143000"/>
            <a:ext cx="8478143" cy="714375"/>
          </a:xfrm>
        </p:spPr>
        <p:txBody>
          <a:bodyPr/>
          <a:lstStyle/>
          <a:p>
            <a:r>
              <a:rPr lang="cs-CZ" dirty="0" smtClean="0"/>
              <a:t>Podstata institucionálního plánu (1)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dirty="0" smtClean="0"/>
              <a:t>vymezení </a:t>
            </a:r>
            <a:r>
              <a:rPr lang="cs-CZ" b="1" dirty="0" smtClean="0"/>
              <a:t>relevantních ukazatelů výkonu</a:t>
            </a:r>
            <a:r>
              <a:rPr lang="cs-CZ" dirty="0" smtClean="0"/>
              <a:t>, jejichž prostřednictvím lze doložit naplňování strategických záměrů VŠ</a:t>
            </a:r>
          </a:p>
          <a:p>
            <a:r>
              <a:rPr lang="cs-CZ" dirty="0" smtClean="0"/>
              <a:t>stanovení cílových hodnot </a:t>
            </a:r>
            <a:r>
              <a:rPr lang="cs-CZ" b="1" dirty="0" smtClean="0"/>
              <a:t>relevantních ukazatelů výkonu</a:t>
            </a:r>
            <a:r>
              <a:rPr lang="cs-CZ" dirty="0" smtClean="0"/>
              <a:t> v roce 2012 (oproti hodnotám v roce 2011 a s indikativním výhledem do konce platnosti DZ)</a:t>
            </a:r>
          </a:p>
          <a:p>
            <a:endParaRPr lang="cs-CZ" dirty="0" smtClean="0"/>
          </a:p>
          <a:p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251520" y="1143000"/>
            <a:ext cx="8478143" cy="714375"/>
          </a:xfrm>
        </p:spPr>
        <p:txBody>
          <a:bodyPr/>
          <a:lstStyle/>
          <a:p>
            <a:r>
              <a:rPr lang="cs-CZ" dirty="0" smtClean="0"/>
              <a:t>Podstata institucionálního plánu (2)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b="1" dirty="0" smtClean="0"/>
              <a:t>rámcový popis aktivit </a:t>
            </a:r>
            <a:r>
              <a:rPr lang="cs-CZ" dirty="0" smtClean="0"/>
              <a:t>vedoucích k naplňování rozvojového plánu</a:t>
            </a:r>
          </a:p>
          <a:p>
            <a:r>
              <a:rPr lang="cs-CZ" b="1" smtClean="0"/>
              <a:t>poměr </a:t>
            </a:r>
            <a:r>
              <a:rPr lang="cs-CZ" b="1" dirty="0" smtClean="0"/>
              <a:t>investičních a neinvestičních prostředků</a:t>
            </a:r>
            <a:r>
              <a:rPr lang="cs-CZ" dirty="0" smtClean="0"/>
              <a:t> při čerpání dotace; </a:t>
            </a:r>
          </a:p>
          <a:p>
            <a:r>
              <a:rPr lang="cs-CZ" dirty="0" smtClean="0"/>
              <a:t>v případě investic </a:t>
            </a:r>
            <a:r>
              <a:rPr lang="cs-CZ" b="1" dirty="0" smtClean="0"/>
              <a:t>jednoznačné vymezení investičních záměrů</a:t>
            </a:r>
          </a:p>
          <a:p>
            <a:endParaRPr lang="cs-CZ" dirty="0" smtClean="0"/>
          </a:p>
          <a:p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Východiska institucionálního plánu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dirty="0" smtClean="0"/>
              <a:t>Dlouhodobý záměr vysoké školy 2011 – 2015 a jeho aktualizace pro rok 2012</a:t>
            </a:r>
          </a:p>
          <a:p>
            <a:r>
              <a:rPr lang="cs-CZ" dirty="0" smtClean="0"/>
              <a:t>Dlouhodobý záměr ministerstva 2011 – 2015 a jeho aktualizace pro rok 2012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Výkonové ukazatele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dirty="0" smtClean="0"/>
              <a:t>popisují </a:t>
            </a:r>
            <a:r>
              <a:rPr lang="cs-CZ" b="1" dirty="0" smtClean="0"/>
              <a:t>vstupy</a:t>
            </a:r>
            <a:r>
              <a:rPr lang="cs-CZ" dirty="0" smtClean="0"/>
              <a:t>,</a:t>
            </a:r>
            <a:r>
              <a:rPr lang="cs-CZ" b="1" dirty="0" smtClean="0"/>
              <a:t> procesy</a:t>
            </a:r>
            <a:r>
              <a:rPr lang="cs-CZ" dirty="0" smtClean="0"/>
              <a:t> či </a:t>
            </a:r>
            <a:r>
              <a:rPr lang="cs-CZ" b="1" dirty="0" smtClean="0"/>
              <a:t>výstupy</a:t>
            </a:r>
          </a:p>
          <a:p>
            <a:r>
              <a:rPr lang="cs-CZ" dirty="0" smtClean="0"/>
              <a:t>jsou </a:t>
            </a:r>
            <a:r>
              <a:rPr lang="cs-CZ" b="1" dirty="0" smtClean="0"/>
              <a:t>kvantitativní</a:t>
            </a:r>
            <a:r>
              <a:rPr lang="cs-CZ" dirty="0" smtClean="0"/>
              <a:t> i </a:t>
            </a:r>
            <a:r>
              <a:rPr lang="cs-CZ" b="1" dirty="0" smtClean="0"/>
              <a:t>kvalitativní</a:t>
            </a:r>
          </a:p>
          <a:p>
            <a:r>
              <a:rPr lang="cs-CZ" dirty="0" smtClean="0"/>
              <a:t>musí být </a:t>
            </a:r>
            <a:r>
              <a:rPr lang="cs-CZ" b="1" dirty="0" smtClean="0"/>
              <a:t>měřitelné</a:t>
            </a:r>
          </a:p>
          <a:p>
            <a:r>
              <a:rPr lang="cs-CZ" dirty="0" smtClean="0"/>
              <a:t>popisují</a:t>
            </a:r>
            <a:r>
              <a:rPr lang="cs-CZ" b="1" dirty="0" smtClean="0"/>
              <a:t> instituci jako celek </a:t>
            </a:r>
            <a:r>
              <a:rPr lang="cs-CZ" dirty="0" smtClean="0"/>
              <a:t>a </a:t>
            </a:r>
            <a:r>
              <a:rPr lang="cs-CZ" b="1" dirty="0" smtClean="0"/>
              <a:t>vyjadřují její poslání</a:t>
            </a:r>
            <a:endParaRPr lang="cs-CZ" dirty="0" smtClean="0"/>
          </a:p>
          <a:p>
            <a:r>
              <a:rPr lang="cs-CZ" dirty="0" smtClean="0"/>
              <a:t>doporučujeme volit </a:t>
            </a:r>
            <a:r>
              <a:rPr lang="cs-CZ" b="1" dirty="0" smtClean="0"/>
              <a:t>rozumné množství ukazatelů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Inspirace v ČR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dirty="0" smtClean="0"/>
              <a:t>využití výkonových ukazatelů v dlouhodobých záměrech VŠ (spíše výjimečně)</a:t>
            </a:r>
          </a:p>
          <a:p>
            <a:endParaRPr lang="cs-CZ" dirty="0" smtClean="0"/>
          </a:p>
          <a:p>
            <a:r>
              <a:rPr lang="cs-CZ" dirty="0" smtClean="0"/>
              <a:t>návrh soustavy ukazatelů vytvořený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pracovní skupinou ČKR pro hodnocení kvality a výkonnosti vysokých škol 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Inspirace v zahraničí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dirty="0" smtClean="0"/>
              <a:t>„</a:t>
            </a:r>
            <a:r>
              <a:rPr lang="cs-CZ" dirty="0" err="1" smtClean="0"/>
              <a:t>Key</a:t>
            </a:r>
            <a:r>
              <a:rPr lang="cs-CZ" dirty="0" smtClean="0"/>
              <a:t> Performance </a:t>
            </a:r>
            <a:r>
              <a:rPr lang="cs-CZ" dirty="0" err="1" smtClean="0"/>
              <a:t>Indicators</a:t>
            </a:r>
            <a:r>
              <a:rPr lang="cs-CZ" dirty="0" smtClean="0"/>
              <a:t>“ (</a:t>
            </a:r>
            <a:r>
              <a:rPr lang="cs-CZ" dirty="0" err="1" smtClean="0"/>
              <a:t>KPIs</a:t>
            </a:r>
            <a:r>
              <a:rPr lang="cs-CZ" dirty="0" smtClean="0"/>
              <a:t>), „</a:t>
            </a:r>
            <a:r>
              <a:rPr lang="cs-CZ" dirty="0" err="1" smtClean="0"/>
              <a:t>Success</a:t>
            </a:r>
            <a:r>
              <a:rPr lang="cs-CZ" dirty="0" smtClean="0"/>
              <a:t> </a:t>
            </a:r>
            <a:r>
              <a:rPr lang="cs-CZ" dirty="0" err="1" smtClean="0"/>
              <a:t>Factors</a:t>
            </a:r>
            <a:r>
              <a:rPr lang="cs-CZ" dirty="0" smtClean="0"/>
              <a:t>“ </a:t>
            </a:r>
            <a:r>
              <a:rPr lang="cs-CZ" dirty="0" err="1" smtClean="0"/>
              <a:t>etc</a:t>
            </a:r>
            <a:r>
              <a:rPr lang="cs-CZ" dirty="0" smtClean="0"/>
              <a:t>.</a:t>
            </a:r>
          </a:p>
          <a:p>
            <a:r>
              <a:rPr lang="cs-CZ" dirty="0" smtClean="0"/>
              <a:t>zejména UK, ale postupně i další vysokoškolské systémy v Evropě, Severní Americe, Austrálii</a:t>
            </a:r>
          </a:p>
          <a:p>
            <a:pPr>
              <a:buNone/>
            </a:pPr>
            <a:r>
              <a:rPr lang="cs-CZ" sz="2800" dirty="0" smtClean="0">
                <a:hlinkClick r:id="rId2"/>
              </a:rPr>
              <a:t>http://www.</a:t>
            </a:r>
            <a:r>
              <a:rPr lang="cs-CZ" sz="2800" dirty="0" err="1" smtClean="0">
                <a:hlinkClick r:id="rId2"/>
              </a:rPr>
              <a:t>essex.ac.uk</a:t>
            </a:r>
            <a:r>
              <a:rPr lang="cs-CZ" sz="2800" dirty="0" smtClean="0">
                <a:hlinkClick r:id="rId2"/>
              </a:rPr>
              <a:t>/</a:t>
            </a:r>
            <a:r>
              <a:rPr lang="cs-CZ" sz="2800" dirty="0" err="1" smtClean="0">
                <a:hlinkClick r:id="rId2"/>
              </a:rPr>
              <a:t>strategy</a:t>
            </a:r>
            <a:r>
              <a:rPr lang="cs-CZ" sz="2800" dirty="0" smtClean="0">
                <a:hlinkClick r:id="rId2"/>
              </a:rPr>
              <a:t>/</a:t>
            </a:r>
            <a:r>
              <a:rPr lang="cs-CZ" sz="2800" dirty="0" err="1" smtClean="0">
                <a:hlinkClick r:id="rId2"/>
              </a:rPr>
              <a:t>kpi</a:t>
            </a:r>
            <a:r>
              <a:rPr lang="cs-CZ" sz="2800" dirty="0" smtClean="0">
                <a:hlinkClick r:id="rId2"/>
              </a:rPr>
              <a:t>/default.</a:t>
            </a:r>
            <a:r>
              <a:rPr lang="cs-CZ" sz="2800" dirty="0" err="1" smtClean="0">
                <a:hlinkClick r:id="rId2"/>
              </a:rPr>
              <a:t>aspx</a:t>
            </a:r>
            <a:r>
              <a:rPr lang="cs-CZ" sz="2800" dirty="0" smtClean="0"/>
              <a:t> 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16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Teorie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1979712" y="2143125"/>
            <a:ext cx="6624736" cy="4143375"/>
          </a:xfrm>
        </p:spPr>
        <p:txBody>
          <a:bodyPr/>
          <a:lstStyle/>
          <a:p>
            <a:pPr algn="just"/>
            <a:r>
              <a:rPr lang="cs-CZ" sz="2800" dirty="0" err="1" smtClean="0"/>
              <a:t>M</a:t>
            </a:r>
            <a:r>
              <a:rPr lang="cs-CZ" sz="2800" dirty="0" smtClean="0"/>
              <a:t>.</a:t>
            </a:r>
            <a:r>
              <a:rPr lang="cs-CZ" sz="2800" dirty="0" err="1" smtClean="0"/>
              <a:t>Cave</a:t>
            </a:r>
            <a:r>
              <a:rPr lang="cs-CZ" sz="2800" dirty="0" smtClean="0"/>
              <a:t> - </a:t>
            </a:r>
            <a:r>
              <a:rPr lang="cs-CZ" sz="2800" dirty="0" err="1" smtClean="0"/>
              <a:t>S</a:t>
            </a:r>
            <a:r>
              <a:rPr lang="cs-CZ" sz="2800" dirty="0" smtClean="0"/>
              <a:t>.</a:t>
            </a:r>
            <a:r>
              <a:rPr lang="cs-CZ" sz="2800" dirty="0" err="1" smtClean="0"/>
              <a:t>Hanney</a:t>
            </a:r>
            <a:r>
              <a:rPr lang="cs-CZ" sz="2800" dirty="0" smtClean="0"/>
              <a:t> - </a:t>
            </a:r>
            <a:r>
              <a:rPr lang="cs-CZ" sz="2800" dirty="0" err="1" smtClean="0"/>
              <a:t>M</a:t>
            </a:r>
            <a:r>
              <a:rPr lang="cs-CZ" sz="2800" dirty="0" smtClean="0"/>
              <a:t>.</a:t>
            </a:r>
            <a:r>
              <a:rPr lang="cs-CZ" sz="2800" dirty="0" err="1" smtClean="0"/>
              <a:t>Henkel</a:t>
            </a:r>
            <a:r>
              <a:rPr lang="cs-CZ" sz="2800" dirty="0" smtClean="0"/>
              <a:t> - </a:t>
            </a:r>
            <a:r>
              <a:rPr lang="cs-CZ" sz="2800" dirty="0" err="1" smtClean="0"/>
              <a:t>M</a:t>
            </a:r>
            <a:r>
              <a:rPr lang="cs-CZ" sz="2800" dirty="0" smtClean="0"/>
              <a:t>.</a:t>
            </a:r>
            <a:r>
              <a:rPr lang="cs-CZ" sz="2800" dirty="0" err="1" smtClean="0"/>
              <a:t>Kogan</a:t>
            </a:r>
            <a:r>
              <a:rPr lang="cs-CZ" sz="2800" dirty="0" smtClean="0"/>
              <a:t>: </a:t>
            </a:r>
            <a:r>
              <a:rPr lang="cs-CZ" sz="2800" i="1" dirty="0" err="1" smtClean="0"/>
              <a:t>The</a:t>
            </a:r>
            <a:r>
              <a:rPr lang="cs-CZ" sz="2800" i="1" dirty="0" smtClean="0"/>
              <a:t> use of performance </a:t>
            </a:r>
            <a:r>
              <a:rPr lang="cs-CZ" sz="2800" i="1" dirty="0" err="1" smtClean="0"/>
              <a:t>indicators</a:t>
            </a:r>
            <a:r>
              <a:rPr lang="cs-CZ" sz="2800" i="1" dirty="0" smtClean="0"/>
              <a:t> in </a:t>
            </a:r>
            <a:r>
              <a:rPr lang="cs-CZ" sz="2800" i="1" dirty="0" err="1" smtClean="0"/>
              <a:t>higher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education</a:t>
            </a:r>
            <a:r>
              <a:rPr lang="cs-CZ" sz="2800" i="1" dirty="0" smtClean="0"/>
              <a:t>.  </a:t>
            </a:r>
            <a:r>
              <a:rPr lang="cs-CZ" sz="2800" i="1" dirty="0" err="1" smtClean="0"/>
              <a:t>The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challenges</a:t>
            </a:r>
            <a:r>
              <a:rPr lang="cs-CZ" sz="2800" i="1" dirty="0" smtClean="0"/>
              <a:t> of </a:t>
            </a:r>
            <a:r>
              <a:rPr lang="cs-CZ" sz="2800" i="1" dirty="0" err="1" smtClean="0"/>
              <a:t>the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quality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movement</a:t>
            </a:r>
            <a:r>
              <a:rPr lang="cs-CZ" sz="2800" i="1" dirty="0" smtClean="0"/>
              <a:t> </a:t>
            </a:r>
            <a:r>
              <a:rPr lang="cs-CZ" sz="2800" dirty="0" smtClean="0"/>
              <a:t>(3rd </a:t>
            </a:r>
            <a:r>
              <a:rPr lang="cs-CZ" sz="2800" dirty="0" err="1" smtClean="0"/>
              <a:t>ed</a:t>
            </a:r>
            <a:r>
              <a:rPr lang="cs-CZ" sz="2800" dirty="0" smtClean="0"/>
              <a:t>., London: </a:t>
            </a:r>
            <a:r>
              <a:rPr lang="cs-CZ" sz="2800" dirty="0" err="1" smtClean="0"/>
              <a:t>Jessica</a:t>
            </a:r>
            <a:r>
              <a:rPr lang="cs-CZ" sz="2800" dirty="0" smtClean="0"/>
              <a:t> </a:t>
            </a:r>
            <a:r>
              <a:rPr lang="cs-CZ" sz="2800" dirty="0" err="1" smtClean="0"/>
              <a:t>Kingsley</a:t>
            </a:r>
            <a:r>
              <a:rPr lang="cs-CZ" sz="2800" dirty="0" smtClean="0"/>
              <a:t> </a:t>
            </a:r>
            <a:r>
              <a:rPr lang="cs-CZ" sz="2800" dirty="0" err="1" smtClean="0"/>
              <a:t>Publ</a:t>
            </a:r>
            <a:r>
              <a:rPr lang="cs-CZ" sz="2800" dirty="0" smtClean="0"/>
              <a:t>., 1997).</a:t>
            </a:r>
          </a:p>
          <a:p>
            <a:pPr algn="just"/>
            <a:endParaRPr lang="cs-CZ" sz="2800" dirty="0" smtClean="0"/>
          </a:p>
          <a:p>
            <a:pPr algn="just">
              <a:buNone/>
            </a:pPr>
            <a:endParaRPr lang="cs-CZ" sz="2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17</a:t>
            </a:fld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76872"/>
            <a:ext cx="1728192" cy="271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Forma institucionálního plánu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25"/>
            <a:ext cx="8229600" cy="4143375"/>
          </a:xfrm>
        </p:spPr>
        <p:txBody>
          <a:bodyPr/>
          <a:lstStyle/>
          <a:p>
            <a:r>
              <a:rPr lang="cs-CZ" dirty="0" smtClean="0"/>
              <a:t>doporučujeme zpracovat </a:t>
            </a:r>
            <a:r>
              <a:rPr lang="cs-CZ" b="1" dirty="0" smtClean="0"/>
              <a:t>jako součást Aktualizace DZ </a:t>
            </a:r>
            <a:r>
              <a:rPr lang="cs-CZ" dirty="0" smtClean="0"/>
              <a:t>– </a:t>
            </a:r>
            <a:r>
              <a:rPr lang="cs-CZ" i="1" dirty="0" smtClean="0"/>
              <a:t>nutno jednoznačně určit cíle a výkonové ukazatele svázané s žádostí o dotaci</a:t>
            </a:r>
          </a:p>
          <a:p>
            <a:pPr algn="ctr">
              <a:buNone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nebo</a:t>
            </a:r>
          </a:p>
          <a:p>
            <a:r>
              <a:rPr lang="cs-CZ" dirty="0" smtClean="0"/>
              <a:t>v odůvodněných případech lze předložit rovněž jako </a:t>
            </a:r>
            <a:r>
              <a:rPr lang="cs-CZ" b="1" dirty="0" smtClean="0"/>
              <a:t>samostatný dokument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C791-2C7E-47DC-867E-416D7BBF3DE7}" type="slidenum">
              <a:rPr lang="cs-CZ" smtClean="0"/>
              <a:pPr>
                <a:defRPr/>
              </a:pPr>
              <a:t>18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467544" y="3429000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</a:rPr>
              <a:t>3. </a:t>
            </a:r>
            <a:r>
              <a:rPr lang="cs-CZ" sz="3600" b="1" dirty="0" smtClean="0"/>
              <a:t>Termíny </a:t>
            </a:r>
            <a:r>
              <a:rPr lang="en-US" sz="3600" b="1" dirty="0" smtClean="0"/>
              <a:t>&amp; </a:t>
            </a:r>
            <a:r>
              <a:rPr lang="cs-CZ" sz="3600" b="1" dirty="0" smtClean="0"/>
              <a:t>postup projednávání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00813" y="6215063"/>
            <a:ext cx="2133600" cy="365125"/>
          </a:xfrm>
        </p:spPr>
        <p:txBody>
          <a:bodyPr/>
          <a:lstStyle/>
          <a:p>
            <a:pPr>
              <a:defRPr/>
            </a:pPr>
            <a:fld id="{247A0B9D-B222-4745-AB7E-26E4E86A1CC4}" type="slidenum">
              <a:rPr lang="cs-CZ" smtClean="0"/>
              <a:pPr>
                <a:defRPr/>
              </a:pPr>
              <a:t>19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sz="3600" b="1" smtClean="0"/>
              <a:t>Obsah prezentace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428750" y="2143125"/>
            <a:ext cx="6786563" cy="4143375"/>
          </a:xfrm>
        </p:spPr>
        <p:txBody>
          <a:bodyPr/>
          <a:lstStyle/>
          <a:p>
            <a:pPr marL="355600" indent="-355600">
              <a:buFont typeface="Arial" charset="0"/>
              <a:buNone/>
              <a:defRPr/>
            </a:pPr>
            <a:endParaRPr lang="cs-CZ" sz="2800" b="1" dirty="0" smtClean="0">
              <a:solidFill>
                <a:srgbClr val="C00000"/>
              </a:solidFill>
            </a:endParaRPr>
          </a:p>
          <a:p>
            <a:pPr marL="355600" indent="-355600"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00000"/>
                </a:solidFill>
              </a:rPr>
              <a:t>1. </a:t>
            </a:r>
            <a:r>
              <a:rPr lang="cs-CZ" sz="2800" b="1" dirty="0" smtClean="0"/>
              <a:t>Co a proč chceme změnit?</a:t>
            </a:r>
          </a:p>
          <a:p>
            <a:pPr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00000"/>
                </a:solidFill>
              </a:rPr>
              <a:t>2. </a:t>
            </a:r>
            <a:r>
              <a:rPr lang="cs-CZ" sz="2800" b="1" dirty="0" smtClean="0">
                <a:solidFill>
                  <a:schemeClr val="tx2">
                    <a:lumMod val="50000"/>
                  </a:schemeClr>
                </a:solidFill>
              </a:rPr>
              <a:t>Institucionální rozvojový plán</a:t>
            </a:r>
          </a:p>
          <a:p>
            <a:pPr>
              <a:buFont typeface="Arial" charset="0"/>
              <a:buNone/>
              <a:defRPr/>
            </a:pPr>
            <a:r>
              <a:rPr lang="cs-CZ" sz="2800" b="1" dirty="0" smtClean="0">
                <a:solidFill>
                  <a:srgbClr val="C00000"/>
                </a:solidFill>
              </a:rPr>
              <a:t>3. </a:t>
            </a:r>
            <a:r>
              <a:rPr lang="cs-CZ" sz="2800" b="1" dirty="0" smtClean="0"/>
              <a:t>Termíny </a:t>
            </a:r>
            <a:r>
              <a:rPr lang="en-US" sz="2800" b="1" dirty="0" smtClean="0"/>
              <a:t>&amp; </a:t>
            </a:r>
            <a:r>
              <a:rPr lang="cs-CZ" sz="2800" b="1" dirty="0" smtClean="0"/>
              <a:t>postup projednávání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00813" y="6215063"/>
            <a:ext cx="2133600" cy="365125"/>
          </a:xfrm>
        </p:spPr>
        <p:txBody>
          <a:bodyPr/>
          <a:lstStyle/>
          <a:p>
            <a:pPr>
              <a:defRPr/>
            </a:pPr>
            <a:fld id="{8F9E0AD0-9477-4BEE-A2F5-28E7B9A8C40C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75"/>
          </a:xfrm>
        </p:spPr>
        <p:txBody>
          <a:bodyPr/>
          <a:lstStyle/>
          <a:p>
            <a:r>
              <a:rPr lang="cs-CZ" dirty="0" smtClean="0"/>
              <a:t>Termíny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4297660"/>
          </a:xfrm>
        </p:spPr>
        <p:txBody>
          <a:bodyPr/>
          <a:lstStyle/>
          <a:p>
            <a:pPr>
              <a:buNone/>
              <a:defRPr/>
            </a:pP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MŠMT</a:t>
            </a:r>
          </a:p>
          <a:p>
            <a:pPr>
              <a:defRPr/>
            </a:pPr>
            <a:r>
              <a:rPr lang="cs-CZ" sz="2800" dirty="0" smtClean="0"/>
              <a:t>stanovení orientačních limitů: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červen 2011</a:t>
            </a:r>
            <a:endParaRPr lang="cs-CZ" sz="28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sz="2800" dirty="0" smtClean="0"/>
              <a:t>zveřejnění systémových ukazatelů výkonu: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září 2011</a:t>
            </a:r>
            <a:endParaRPr lang="cs-CZ" sz="2800" dirty="0" smtClean="0">
              <a:solidFill>
                <a:srgbClr val="FF0000"/>
              </a:solidFill>
            </a:endParaRPr>
          </a:p>
          <a:p>
            <a:pPr>
              <a:buNone/>
              <a:defRPr/>
            </a:pPr>
            <a:r>
              <a:rPr lang="cs-CZ" sz="2800" b="1" dirty="0" smtClean="0">
                <a:solidFill>
                  <a:srgbClr val="C00000"/>
                </a:solidFill>
              </a:rPr>
              <a:t>VVŠ</a:t>
            </a:r>
          </a:p>
          <a:p>
            <a:pPr>
              <a:defRPr/>
            </a:pPr>
            <a:r>
              <a:rPr lang="cs-CZ" sz="2800" dirty="0" smtClean="0"/>
              <a:t>předložení ADZ 2012, institucionálního rozvojového plánu, centralizovaných projektů: </a:t>
            </a:r>
            <a:r>
              <a:rPr lang="cs-CZ" sz="2800" b="1" dirty="0" smtClean="0">
                <a:solidFill>
                  <a:srgbClr val="C00000"/>
                </a:solidFill>
              </a:rPr>
              <a:t>do 31. 10. 2011</a:t>
            </a:r>
          </a:p>
          <a:p>
            <a:pPr>
              <a:buNone/>
              <a:defRPr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74948C-F7D3-40C9-869A-5D29782DE54F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>
          <a:xfrm>
            <a:off x="323528" y="1143000"/>
            <a:ext cx="8568951" cy="714375"/>
          </a:xfrm>
        </p:spPr>
        <p:txBody>
          <a:bodyPr/>
          <a:lstStyle/>
          <a:p>
            <a:r>
              <a:rPr lang="cs-CZ" dirty="0" smtClean="0"/>
              <a:t>Projednávání institucionálních plánů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14337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o poskytnutí dotace na uskutečňování institucionálního plánu rozhoduje MŠMT po vyjádření Rady programů a na základě jeho projednání s VŠ</a:t>
            </a:r>
          </a:p>
          <a:p>
            <a:pPr>
              <a:defRPr/>
            </a:pPr>
            <a:r>
              <a:rPr lang="cs-CZ" dirty="0" smtClean="0"/>
              <a:t>projednávání ADZ/institucionálních plánů: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11/2011 – 1/2012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316A12-A87A-45AE-AA0F-E5A8F7FFB01D}" type="slidenum">
              <a:rPr lang="cs-CZ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21</a:t>
            </a:fld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centralizovaných 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výběr centralizovaných projektů Radou programů: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11/2011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5813" y="2643188"/>
            <a:ext cx="7772400" cy="1500187"/>
          </a:xfrm>
        </p:spPr>
        <p:txBody>
          <a:bodyPr/>
          <a:lstStyle/>
          <a:p>
            <a:pPr algn="ctr">
              <a:defRPr/>
            </a:pPr>
            <a:r>
              <a:rPr lang="cs-CZ" sz="4400" b="1" dirty="0" smtClean="0">
                <a:solidFill>
                  <a:schemeClr val="tx2">
                    <a:lumMod val="75000"/>
                  </a:schemeClr>
                </a:solidFill>
              </a:rPr>
              <a:t>Děkuji Vám za pozornost!</a:t>
            </a:r>
            <a:endParaRPr lang="cs-CZ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B5E86D-744D-4B98-8D4C-E05924FEE1C1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28625" y="3143250"/>
            <a:ext cx="8229600" cy="714375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solidFill>
                  <a:schemeClr val="tx2">
                    <a:lumMod val="75000"/>
                  </a:schemeClr>
                </a:solidFill>
              </a:rPr>
              <a:t>1.</a:t>
            </a:r>
            <a:r>
              <a:rPr lang="cs-CZ" sz="4000" b="1" dirty="0" smtClean="0"/>
              <a:t> Co a proč chceme změnit?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00813" y="6215063"/>
            <a:ext cx="2133600" cy="365125"/>
          </a:xfrm>
        </p:spPr>
        <p:txBody>
          <a:bodyPr/>
          <a:lstStyle/>
          <a:p>
            <a:pPr>
              <a:defRPr/>
            </a:pPr>
            <a:fld id="{160B6353-1F09-4164-8019-680D3E7FAF8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Rozvojové programy pro VVŠ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uskutečňovány od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2001</a:t>
            </a:r>
          </a:p>
          <a:p>
            <a:r>
              <a:rPr lang="cs-CZ" dirty="0" smtClean="0"/>
              <a:t>dotace na uskutečňování rozvojových projektů</a:t>
            </a:r>
          </a:p>
          <a:p>
            <a:r>
              <a:rPr lang="cs-CZ" dirty="0" smtClean="0"/>
              <a:t>od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2007</a:t>
            </a:r>
            <a:r>
              <a:rPr lang="cs-CZ" dirty="0" smtClean="0"/>
              <a:t>: „decentralizované“ a „centralizované“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73832"/>
          </a:xfrm>
        </p:spPr>
        <p:txBody>
          <a:bodyPr/>
          <a:lstStyle/>
          <a:p>
            <a:r>
              <a:rPr lang="cs-CZ" dirty="0" smtClean="0"/>
              <a:t>2011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4040188" cy="864095"/>
          </a:xfrm>
        </p:spPr>
        <p:txBody>
          <a:bodyPr anchor="ctr"/>
          <a:lstStyle/>
          <a:p>
            <a:pPr indent="36195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centralizované programy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4" y="2780927"/>
            <a:ext cx="4029844" cy="3345235"/>
          </a:xfrm>
        </p:spPr>
        <p:txBody>
          <a:bodyPr/>
          <a:lstStyle/>
          <a:p>
            <a:r>
              <a:rPr lang="cs-CZ" dirty="0" smtClean="0"/>
              <a:t> soutěž projektů</a:t>
            </a:r>
          </a:p>
          <a:p>
            <a:r>
              <a:rPr lang="cs-CZ" b="1" dirty="0" smtClean="0"/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cs-CZ" dirty="0" smtClean="0"/>
              <a:t> programů</a:t>
            </a:r>
          </a:p>
          <a:p>
            <a:r>
              <a:rPr lang="cs-CZ" b="1" dirty="0" smtClean="0"/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290 914 </a:t>
            </a:r>
            <a:r>
              <a:rPr lang="cs-CZ" dirty="0" smtClean="0"/>
              <a:t>tis. Kč</a:t>
            </a:r>
            <a:endParaRPr lang="cs-CZ" b="1" dirty="0" smtClean="0">
              <a:solidFill>
                <a:srgbClr val="C00000"/>
              </a:solidFill>
            </a:endParaRPr>
          </a:p>
          <a:p>
            <a:r>
              <a:rPr lang="cs-CZ" b="1" dirty="0" smtClean="0"/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111</a:t>
            </a:r>
            <a:r>
              <a:rPr lang="cs-CZ" dirty="0" smtClean="0"/>
              <a:t> podpořených projektů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916832"/>
            <a:ext cx="4041775" cy="864095"/>
          </a:xfrm>
        </p:spPr>
        <p:txBody>
          <a:bodyPr anchor="ctr"/>
          <a:lstStyle/>
          <a:p>
            <a:pPr indent="361950"/>
            <a:r>
              <a:rPr lang="cs-CZ" dirty="0" smtClean="0">
                <a:solidFill>
                  <a:srgbClr val="C00000"/>
                </a:solidFill>
              </a:rPr>
              <a:t>decentralizované programy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4009" y="2780927"/>
            <a:ext cx="4042792" cy="3345235"/>
          </a:xfrm>
        </p:spPr>
        <p:txBody>
          <a:bodyPr/>
          <a:lstStyle/>
          <a:p>
            <a:r>
              <a:rPr lang="cs-CZ" dirty="0" smtClean="0"/>
              <a:t> určený orientační limit</a:t>
            </a:r>
          </a:p>
          <a:p>
            <a:r>
              <a:rPr lang="cs-CZ" b="1" dirty="0" smtClean="0"/>
              <a:t> </a:t>
            </a:r>
            <a:r>
              <a:rPr lang="cs-CZ" b="1" dirty="0" smtClean="0">
                <a:solidFill>
                  <a:srgbClr val="C00000"/>
                </a:solidFill>
              </a:rPr>
              <a:t>7</a:t>
            </a:r>
            <a:r>
              <a:rPr lang="cs-CZ" dirty="0" smtClean="0"/>
              <a:t> programů</a:t>
            </a:r>
          </a:p>
          <a:p>
            <a:r>
              <a:rPr lang="cs-CZ" dirty="0" smtClean="0"/>
              <a:t> </a:t>
            </a:r>
            <a:r>
              <a:rPr lang="cs-CZ" b="1" dirty="0" smtClean="0">
                <a:solidFill>
                  <a:srgbClr val="C00000"/>
                </a:solidFill>
              </a:rPr>
              <a:t>792 094 </a:t>
            </a:r>
            <a:r>
              <a:rPr lang="cs-CZ" dirty="0" smtClean="0"/>
              <a:t>tis. Kč</a:t>
            </a:r>
          </a:p>
          <a:p>
            <a:r>
              <a:rPr lang="cs-CZ" b="1" dirty="0" smtClean="0"/>
              <a:t> </a:t>
            </a:r>
            <a:r>
              <a:rPr lang="cs-CZ" b="1" dirty="0" smtClean="0">
                <a:solidFill>
                  <a:srgbClr val="C00000"/>
                </a:solidFill>
              </a:rPr>
              <a:t>276</a:t>
            </a:r>
            <a:r>
              <a:rPr lang="cs-CZ" dirty="0" smtClean="0"/>
              <a:t> podpořených projektů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4A800B-789B-4951-815F-ED6D4E16A448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73832"/>
          </a:xfrm>
        </p:spPr>
        <p:txBody>
          <a:bodyPr/>
          <a:lstStyle/>
          <a:p>
            <a:r>
              <a:rPr lang="cs-CZ" dirty="0" smtClean="0"/>
              <a:t>2012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4040188" cy="864095"/>
          </a:xfrm>
        </p:spPr>
        <p:txBody>
          <a:bodyPr anchor="ctr"/>
          <a:lstStyle/>
          <a:p>
            <a:pPr indent="36195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centralizované programy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4" y="2780927"/>
            <a:ext cx="7776864" cy="3528393"/>
          </a:xfrm>
        </p:spPr>
        <p:txBody>
          <a:bodyPr/>
          <a:lstStyle/>
          <a:p>
            <a:r>
              <a:rPr lang="cs-CZ" dirty="0" smtClean="0"/>
              <a:t> soutěž projektů</a:t>
            </a:r>
          </a:p>
          <a:p>
            <a:r>
              <a:rPr lang="cs-CZ" b="1" dirty="0" smtClean="0"/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cs-CZ" dirty="0" smtClean="0"/>
              <a:t> programy</a:t>
            </a:r>
          </a:p>
          <a:p>
            <a:endParaRPr lang="cs-CZ" dirty="0" smtClean="0"/>
          </a:p>
          <a:p>
            <a:pPr algn="ctr"/>
            <a:endParaRPr lang="cs-CZ" dirty="0" smtClean="0"/>
          </a:p>
          <a:p>
            <a:endParaRPr lang="cs-CZ" dirty="0" smtClean="0"/>
          </a:p>
          <a:p>
            <a:pPr marL="180975" indent="0">
              <a:buNone/>
            </a:pPr>
            <a:endParaRPr lang="cs-CZ" sz="1400" dirty="0" smtClean="0"/>
          </a:p>
          <a:p>
            <a:pPr marL="180975" indent="0">
              <a:buNone/>
            </a:pPr>
            <a:r>
              <a:rPr lang="cs-CZ" dirty="0" smtClean="0"/>
              <a:t>Předpokládá se zachování stávajícího podílu centralizovaných programů na celkové alokaci pro rozvojové programy (</a:t>
            </a:r>
            <a:r>
              <a:rPr lang="cs-CZ" b="1" dirty="0" smtClean="0"/>
              <a:t>cca 30%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916832"/>
            <a:ext cx="4041775" cy="864095"/>
          </a:xfrm>
        </p:spPr>
        <p:txBody>
          <a:bodyPr anchor="ctr"/>
          <a:lstStyle/>
          <a:p>
            <a:pPr indent="361950"/>
            <a:r>
              <a:rPr lang="cs-CZ" dirty="0" smtClean="0">
                <a:solidFill>
                  <a:srgbClr val="C00000"/>
                </a:solidFill>
              </a:rPr>
              <a:t>institucionální program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4008" y="2780927"/>
            <a:ext cx="4042793" cy="2160241"/>
          </a:xfrm>
        </p:spPr>
        <p:txBody>
          <a:bodyPr/>
          <a:lstStyle/>
          <a:p>
            <a:r>
              <a:rPr lang="cs-CZ" dirty="0" smtClean="0"/>
              <a:t>určený orientační limit</a:t>
            </a:r>
          </a:p>
          <a:p>
            <a:r>
              <a:rPr lang="cs-CZ" dirty="0" smtClean="0"/>
              <a:t>čerpání formou dotace na  uskutečňování </a:t>
            </a:r>
            <a:r>
              <a:rPr lang="cs-CZ" b="1" dirty="0" smtClean="0">
                <a:solidFill>
                  <a:srgbClr val="C00000"/>
                </a:solidFill>
              </a:rPr>
              <a:t>institucionálního rozvojového plánu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4A800B-789B-4951-815F-ED6D4E16A448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73832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Centralizované programy 2012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4" y="2348881"/>
            <a:ext cx="7920880" cy="3777282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cs-CZ" dirty="0" smtClean="0"/>
              <a:t>podpora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spolupráce vysokých škol v ČR</a:t>
            </a:r>
          </a:p>
          <a:p>
            <a:pPr marL="457200" indent="-457200">
              <a:buAutoNum type="arabicParenR"/>
            </a:pPr>
            <a:r>
              <a:rPr lang="cs-CZ" dirty="0" smtClean="0"/>
              <a:t>podpora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spolupráce českých a zahraničních vysokých škol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cs-CZ" dirty="0" smtClean="0"/>
              <a:t>podpora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otevřenosti vysokých škol</a:t>
            </a:r>
          </a:p>
          <a:p>
            <a:pPr marL="457200" indent="-457200">
              <a:buAutoNum type="arabicParenR"/>
            </a:pPr>
            <a:endParaRPr lang="cs-CZ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cs-CZ" dirty="0" smtClean="0"/>
              <a:t>vyrovnávání příležitostí pro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vysoké školy se sídlem v Praze</a:t>
            </a:r>
          </a:p>
          <a:p>
            <a:pPr marL="457200" indent="-457200">
              <a:buAutoNum type="arabicParenR"/>
            </a:pP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4A800B-789B-4951-815F-ED6D4E16A448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Institucionální program 2012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podpora naplňování </a:t>
            </a:r>
            <a:r>
              <a:rPr lang="cs-CZ" sz="2800" b="1" dirty="0" smtClean="0">
                <a:solidFill>
                  <a:srgbClr val="990000"/>
                </a:solidFill>
                <a:latin typeface="+mj-lt"/>
                <a:ea typeface="+mj-ea"/>
                <a:cs typeface="+mj-cs"/>
              </a:rPr>
              <a:t>institucionálního rozvojového plánu </a:t>
            </a:r>
          </a:p>
          <a:p>
            <a:r>
              <a:rPr lang="cs-CZ" sz="2800" dirty="0" smtClean="0"/>
              <a:t>dotace se uděluje na základě projednání institucionálního rozvojového plánu a v něm obsažených </a:t>
            </a:r>
            <a:r>
              <a:rPr lang="cs-CZ" sz="2800" b="1" dirty="0" smtClean="0">
                <a:solidFill>
                  <a:srgbClr val="990000"/>
                </a:solidFill>
                <a:latin typeface="+mj-lt"/>
                <a:ea typeface="+mj-ea"/>
                <a:cs typeface="+mj-cs"/>
              </a:rPr>
              <a:t>ukazatelů výkonu</a:t>
            </a:r>
          </a:p>
          <a:p>
            <a:r>
              <a:rPr lang="cs-CZ" sz="2800" dirty="0" smtClean="0"/>
              <a:t>MŠMT nevypisuje témata, VŠ nepředkládají projekty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Motivace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posilování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institucionální autonomie,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odpovědnosti </a:t>
            </a:r>
            <a:r>
              <a:rPr lang="cs-CZ" dirty="0" smtClean="0"/>
              <a:t>a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transparentnosti činností </a:t>
            </a:r>
            <a:r>
              <a:rPr lang="cs-CZ" dirty="0" smtClean="0"/>
              <a:t>VŠ</a:t>
            </a:r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racionalizace diskuze </a:t>
            </a:r>
            <a:r>
              <a:rPr lang="cs-CZ" dirty="0" smtClean="0"/>
              <a:t>mezi státem a vysokými školami</a:t>
            </a:r>
            <a:endParaRPr lang="cs-CZ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mtClean="0"/>
              <a:t>redukce </a:t>
            </a:r>
            <a:r>
              <a:rPr lang="cs-CZ" dirty="0" smtClean="0"/>
              <a:t>administrativní zátěže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C64C0-E78B-4E98-A001-456E8CA8F46D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MT motiv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1481</TotalTime>
  <Words>585</Words>
  <Application>Microsoft Office PowerPoint</Application>
  <PresentationFormat>Předvádění na obrazovce (4:3)</PresentationFormat>
  <Paragraphs>122</Paragraphs>
  <Slides>23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MSMT motiv</vt:lpstr>
      <vt:lpstr>Podpora rozvoje  veřejných vysokých škol:  od projektů k rozvojovým plánům</vt:lpstr>
      <vt:lpstr>Obsah prezentace</vt:lpstr>
      <vt:lpstr>1. Co a proč chceme změnit?</vt:lpstr>
      <vt:lpstr>Rozvojové programy pro VVŠ</vt:lpstr>
      <vt:lpstr>2011</vt:lpstr>
      <vt:lpstr>2012</vt:lpstr>
      <vt:lpstr>Centralizované programy 2012</vt:lpstr>
      <vt:lpstr>Institucionální program 2012</vt:lpstr>
      <vt:lpstr>Motivace</vt:lpstr>
      <vt:lpstr>2. Institucionální rozvojový plán</vt:lpstr>
      <vt:lpstr>Podstata institucionálního plánu (1)</vt:lpstr>
      <vt:lpstr>Podstata institucionálního plánu (2)</vt:lpstr>
      <vt:lpstr>Východiska institucionálního plánu</vt:lpstr>
      <vt:lpstr>Výkonové ukazatele</vt:lpstr>
      <vt:lpstr>Inspirace v ČR</vt:lpstr>
      <vt:lpstr>Inspirace v zahraničí</vt:lpstr>
      <vt:lpstr>Teorie</vt:lpstr>
      <vt:lpstr>Forma institucionálního plánu</vt:lpstr>
      <vt:lpstr>3. Termíny &amp; postup projednávání</vt:lpstr>
      <vt:lpstr>Termíny</vt:lpstr>
      <vt:lpstr>Projednávání institucionálních plánů</vt:lpstr>
      <vt:lpstr>Výběr centralizovaných projektů</vt:lpstr>
      <vt:lpstr>Snímek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vancurovai</dc:creator>
  <cp:lastModifiedBy>johanekj</cp:lastModifiedBy>
  <cp:revision>271</cp:revision>
  <dcterms:created xsi:type="dcterms:W3CDTF">2008-12-03T13:07:28Z</dcterms:created>
  <dcterms:modified xsi:type="dcterms:W3CDTF">2011-06-09T09:17:59Z</dcterms:modified>
</cp:coreProperties>
</file>