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71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86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8E504-0566-4DF1-811A-1FDDE9DC1226}" type="datetimeFigureOut">
              <a:rPr lang="cs-CZ" smtClean="0"/>
              <a:t>15.6.2011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4BBAB-B92B-446B-AFDB-E66EE5421F3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JARNÍ TERMÍN MATURITNÍ ZKOUŠKY 2011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Signální souhrnné výsledky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JAK ŽÁCI DOPADLI U DIDAKTICKÝCH TESTŮ</a:t>
            </a:r>
            <a:br>
              <a:rPr lang="cs-CZ" sz="3200" b="1" dirty="0" smtClean="0"/>
            </a:br>
            <a:r>
              <a:rPr lang="cs-CZ" sz="3200" b="1" dirty="0" smtClean="0"/>
              <a:t>(angličtina – základní obtížnost)</a:t>
            </a:r>
            <a:endParaRPr lang="cs-CZ" sz="32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8105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JAK ŽÁCI DOPADLI U DIDAKTICKÝCH TESTŮ</a:t>
            </a:r>
            <a:br>
              <a:rPr lang="cs-CZ" sz="3200" b="1" dirty="0" smtClean="0"/>
            </a:br>
            <a:r>
              <a:rPr lang="cs-CZ" sz="3200" b="1" dirty="0" smtClean="0"/>
              <a:t>(němčina – základní obtížnost)</a:t>
            </a:r>
            <a:endParaRPr lang="cs-CZ" sz="32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78105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Další kroky maturitní zkoušky</a:t>
            </a:r>
            <a:endParaRPr lang="cs-CZ" sz="36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268760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2925" indent="-542925">
              <a:buFont typeface="Arial" pitchFamily="34" charset="0"/>
              <a:buChar char="•"/>
            </a:pPr>
            <a:r>
              <a:rPr lang="cs-CZ" sz="2200" dirty="0" smtClean="0"/>
              <a:t>Dnes probíhá ve spolupráci se jednotlivými školami kontrola vysvědčení a protokolů o společné části maturitní zkoušky</a:t>
            </a:r>
          </a:p>
          <a:p>
            <a:pPr marL="542925" indent="-542925">
              <a:buFont typeface="Arial" pitchFamily="34" charset="0"/>
              <a:buChar char="•"/>
            </a:pPr>
            <a:r>
              <a:rPr lang="cs-CZ" sz="2200" dirty="0" smtClean="0"/>
              <a:t>Zítra bude provedeno generování finální podoby vysvědčení a ředitelé si budou moci vysvědčení vytisknout</a:t>
            </a:r>
          </a:p>
          <a:p>
            <a:pPr marL="542925" indent="-542925">
              <a:buFont typeface="Arial" pitchFamily="34" charset="0"/>
              <a:buChar char="•"/>
            </a:pPr>
            <a:r>
              <a:rPr lang="cs-CZ" sz="2200" dirty="0" smtClean="0"/>
              <a:t>Nejpozději 20. června školy předají žákům vysvědčení a protokoly</a:t>
            </a:r>
          </a:p>
          <a:p>
            <a:pPr marL="542925" indent="-542925">
              <a:buFont typeface="Arial" pitchFamily="34" charset="0"/>
              <a:buChar char="•"/>
            </a:pPr>
            <a:r>
              <a:rPr lang="cs-CZ" sz="2200" dirty="0" smtClean="0"/>
              <a:t>Neúspěšní žáci a žáci, kteří některou ze zkoušek nebo celou zkoušku nekonali podávají řediteli do 25. června přihlášku k podzimnímu termínu   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9928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PŘEDPOKLÁDANÝ POČET ŽÁKŮ PRO PODZIMNÍ TERMÍN JE 27-28 TISÍC</a:t>
            </a:r>
          </a:p>
          <a:p>
            <a:r>
              <a:rPr lang="cs-CZ" sz="2000" b="1" dirty="0" smtClean="0"/>
              <a:t>OPRAVNÉ A NÁHRADNÍ </a:t>
            </a:r>
            <a:r>
              <a:rPr lang="cs-CZ" sz="2000" b="1" u="sng" dirty="0" smtClean="0">
                <a:solidFill>
                  <a:srgbClr val="FF0000"/>
                </a:solidFill>
              </a:rPr>
              <a:t>PÍSEMNÉ ZKOUŠKY SPOLEČNÉ ČÁSTI </a:t>
            </a:r>
            <a:r>
              <a:rPr lang="cs-CZ" sz="2000" b="1" dirty="0" smtClean="0"/>
              <a:t>PROBĚHNOU  V ZÁŘÍ NA CCA 240 SPÁDOVÝCH ŠKOLÁCH</a:t>
            </a:r>
          </a:p>
          <a:p>
            <a:r>
              <a:rPr lang="cs-CZ" sz="2000" b="1" dirty="0" smtClean="0"/>
              <a:t>OPRAVNOU ČI </a:t>
            </a:r>
            <a:r>
              <a:rPr lang="cs-CZ" sz="2000" b="1" u="sng" dirty="0" smtClean="0">
                <a:solidFill>
                  <a:srgbClr val="FF0000"/>
                </a:solidFill>
              </a:rPr>
              <a:t>NÁHRADNÍ ÚSTNÍ A PROFILOVOU ZKOUŠKU </a:t>
            </a:r>
            <a:r>
              <a:rPr lang="cs-CZ" sz="2000" b="1" dirty="0" smtClean="0"/>
              <a:t>KONÁ ŽÁK NA ŠKOLE, KTEROU STUDOVAL  </a:t>
            </a:r>
            <a:endParaRPr lang="cs-CZ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ŽÁKŮ KONALO ZKOUŠKY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996952"/>
            <a:ext cx="8385741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467544" y="1628800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 CELKOVÉHO POČTU 98.762 PŘIHLÁŠENÝCH ŽÁKŮ KE ZKOUŠKÁM NEBYLO PŘIPUŠTĚNO:	   9,6 TIS.  (9,7%)	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„ČISTÁ“ NEÚSPĚŠNOST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(100% = ŽÁCI, KTEŘÍ KONALI ZKOUŠKY)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8346607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ovéPole 4"/>
          <p:cNvSpPr txBox="1"/>
          <p:nvPr/>
        </p:nvSpPr>
        <p:spPr>
          <a:xfrm>
            <a:off x="467544" y="5373216"/>
            <a:ext cx="835292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ŘÁDNÝM TERMÍNEM MATURITNÍ ZKOUŠKY NEPROŠEL TÉMĚŘ KAŽDÝ PÁTÝ ŽÁK, KTERÝ ZKOUŠKU KONAL</a:t>
            </a:r>
          </a:p>
          <a:p>
            <a:r>
              <a:rPr lang="cs-CZ" sz="2000" dirty="0" smtClean="0"/>
              <a:t>NEJVYŠŠÍ NEÚSPĚŠNOST PODLE PŘEDPOKLADŮ U OBORŮ STŘEDNÍCH ODBORNÝCH UČILIŠŤ A V NÁSTAVBOVÉM STUDIU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SPOLEČNÁ ČÁST MATURITNÍ ZKOUŠKY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Z CELKOVÉHO POČTU ŽÁKŮ KONAJÍCÍCH ZKOUŠKY SPOLEČNOU ČÁST MATURITNÍ ZKOUŠKY :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SLOŽILO ÚSPĚŠNĚ:			83,1% </a:t>
            </a:r>
          </a:p>
          <a:p>
            <a:r>
              <a:rPr lang="cs-CZ" sz="2800" b="1" dirty="0" smtClean="0"/>
              <a:t>NESLOŽILO ÚSPĚŠNĚ			16,9%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SPOLEČNOU ČÁST NEKONALO 	  9,7% PŘIHLÁŠENÝCH </a:t>
            </a:r>
          </a:p>
          <a:p>
            <a:pPr>
              <a:buNone/>
            </a:pPr>
            <a:r>
              <a:rPr lang="cs-CZ" sz="2800" dirty="0" smtClean="0"/>
              <a:t>ALESPOŇ 1 ZKOUŠKU KONALO 	90,3% PŘIHLÁŠENÝCH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SPOLEČNÁ ČÁST MATURITNÍ ZKOUŠKY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b="1" dirty="0" smtClean="0"/>
              <a:t>POVINNOU ZKOUŠKU (ČESKÝ JAZYK):</a:t>
            </a:r>
          </a:p>
          <a:p>
            <a:pPr marL="514350" indent="-514350"/>
            <a:r>
              <a:rPr lang="cs-CZ" sz="2400" dirty="0" smtClean="0"/>
              <a:t>úspěšně složilo 		92,4%</a:t>
            </a:r>
          </a:p>
          <a:p>
            <a:pPr marL="514350" indent="-514350"/>
            <a:r>
              <a:rPr lang="cs-CZ" sz="2400" dirty="0" smtClean="0"/>
              <a:t>neúspěšně vykonalo	  7,6%</a:t>
            </a:r>
          </a:p>
          <a:p>
            <a:pPr marL="514350" indent="-514350">
              <a:buAutoNum type="arabicPeriod" startAt="2"/>
            </a:pPr>
            <a:r>
              <a:rPr lang="cs-CZ" b="1" dirty="0" smtClean="0"/>
              <a:t>POVINNOU ZKOUŠKU (MATEMATIKA NEBO CIZÍ JAZYK): </a:t>
            </a:r>
          </a:p>
          <a:p>
            <a:pPr marL="514350" indent="-514350"/>
            <a:r>
              <a:rPr lang="cs-CZ" sz="2400" dirty="0" smtClean="0"/>
              <a:t>úspěšně složilo 		88,9%</a:t>
            </a:r>
          </a:p>
          <a:p>
            <a:pPr marL="514350" indent="-514350"/>
            <a:r>
              <a:rPr lang="cs-CZ" sz="2400" dirty="0" smtClean="0"/>
              <a:t>neúspěšně vykonalo	11,1%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cs-CZ" sz="2400" dirty="0"/>
              <a:t>	</a:t>
            </a:r>
            <a:endParaRPr lang="cs-CZ" sz="2400" dirty="0" smtClean="0"/>
          </a:p>
          <a:p>
            <a:pPr marL="542925" indent="0">
              <a:spcBef>
                <a:spcPts val="0"/>
              </a:spcBef>
              <a:buNone/>
              <a:tabLst>
                <a:tab pos="5202238" algn="l"/>
              </a:tabLst>
            </a:pPr>
            <a:r>
              <a:rPr lang="cs-CZ" sz="2400" b="1" dirty="0" smtClean="0"/>
              <a:t>CIZÍ JAZYK  </a:t>
            </a:r>
            <a:r>
              <a:rPr lang="cs-CZ" sz="2400" dirty="0" smtClean="0"/>
              <a:t>(60% PŘIHLÁŠENÝCH):	NEÚSPĚŠNĚ:	 9,0% </a:t>
            </a:r>
          </a:p>
          <a:p>
            <a:pPr marL="514350" indent="-514350">
              <a:spcBef>
                <a:spcPts val="0"/>
              </a:spcBef>
              <a:buNone/>
              <a:tabLst>
                <a:tab pos="5202238" algn="l"/>
              </a:tabLst>
            </a:pPr>
            <a:r>
              <a:rPr lang="cs-CZ" sz="3600" dirty="0" smtClean="0"/>
              <a:t>	</a:t>
            </a:r>
            <a:r>
              <a:rPr lang="cs-CZ" sz="2400" b="1" dirty="0" smtClean="0"/>
              <a:t>MATEMATIKA</a:t>
            </a:r>
            <a:r>
              <a:rPr lang="cs-CZ" sz="2400" dirty="0" smtClean="0"/>
              <a:t> (40% PŘIHLÁŠENÝCH):	NEÚSPĚŠNĚ:       14,4%</a:t>
            </a:r>
            <a:endParaRPr lang="cs-CZ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NEÚSPĚŠNOST U POVINNÝCH ZKOUŠEK</a:t>
            </a:r>
            <a:endParaRPr lang="cs-CZ" sz="36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268760"/>
            <a:ext cx="5832648" cy="3749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899592" y="5373216"/>
            <a:ext cx="73448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Do neúspěšných jsou započítáni i žáci, kteří se ke zkoušce nedostavili a neomluvili se, popř. jim nebyla omluva uznána. V takovém případě je žák klasifikován stupněm „nedostatečný“.</a:t>
            </a:r>
            <a:endParaRPr lang="cs-CZ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NEÚSPĚŠNOST U POVINNÝCH ZKOUŠEK (2)</a:t>
            </a:r>
            <a:endParaRPr lang="cs-CZ" sz="36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5373216"/>
            <a:ext cx="73448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Do neúspěšných jsou započítáni pouze žáci, kteří neúspěšně řešili či konali dílčí zkoušku. Žáci, kteří se ke zkoušce nedostavili a neomluvili se, popř. jim nebyla omluva uznána, nejsou započítáni. </a:t>
            </a:r>
            <a:endParaRPr lang="cs-CZ" sz="20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68759"/>
            <a:ext cx="7200800" cy="4080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JAK ŽÁCI DOPADLI U DIDAKTICKÝCH TESTŮ</a:t>
            </a:r>
            <a:br>
              <a:rPr lang="cs-CZ" sz="3200" b="1" dirty="0" smtClean="0"/>
            </a:br>
            <a:r>
              <a:rPr lang="cs-CZ" sz="3200" b="1" dirty="0" smtClean="0"/>
              <a:t>(český jazyk – základní obtížnost)</a:t>
            </a:r>
            <a:endParaRPr lang="cs-CZ" sz="32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78105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JAK ŽÁCI DOPADLI U DIDAKTICKÝCH TESTŮ</a:t>
            </a:r>
            <a:br>
              <a:rPr lang="cs-CZ" sz="3200" b="1" dirty="0" smtClean="0"/>
            </a:br>
            <a:r>
              <a:rPr lang="cs-CZ" sz="3200" b="1" dirty="0" smtClean="0"/>
              <a:t>(matematika – základní obtížnost)</a:t>
            </a:r>
            <a:endParaRPr lang="cs-CZ" sz="32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7810500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292</Words>
  <Application>Microsoft Office PowerPoint</Application>
  <PresentationFormat>Předvádění na obrazovce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JARNÍ TERMÍN MATURITNÍ ZKOUŠKY 2011</vt:lpstr>
      <vt:lpstr>KOLIK ŽÁKŮ KONALO ZKOUŠKY</vt:lpstr>
      <vt:lpstr>„ČISTÁ“ NEÚSPĚŠNOST (100% = ŽÁCI, KTEŘÍ KONALI ZKOUŠKY)</vt:lpstr>
      <vt:lpstr>SPOLEČNÁ ČÁST MATURITNÍ ZKOUŠKY</vt:lpstr>
      <vt:lpstr>SPOLEČNÁ ČÁST MATURITNÍ ZKOUŠKY</vt:lpstr>
      <vt:lpstr>NEÚSPĚŠNOST U POVINNÝCH ZKOUŠEK</vt:lpstr>
      <vt:lpstr>NEÚSPĚŠNOST U POVINNÝCH ZKOUŠEK (2)</vt:lpstr>
      <vt:lpstr>JAK ŽÁCI DOPADLI U DIDAKTICKÝCH TESTŮ (český jazyk – základní obtížnost)</vt:lpstr>
      <vt:lpstr>JAK ŽÁCI DOPADLI U DIDAKTICKÝCH TESTŮ (matematika – základní obtížnost)</vt:lpstr>
      <vt:lpstr>JAK ŽÁCI DOPADLI U DIDAKTICKÝCH TESTŮ (angličtina – základní obtížnost)</vt:lpstr>
      <vt:lpstr>JAK ŽÁCI DOPADLI U DIDAKTICKÝCH TESTŮ (němčina – základní obtížnost)</vt:lpstr>
      <vt:lpstr>Další kroky maturitní zkoušky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JARNÍ TERMÍN MATURITNÍ ZKOUŠKY 2011</dc:title>
  <dc:creator>Pavel Zelený</dc:creator>
  <cp:lastModifiedBy>Hálová Zuzana</cp:lastModifiedBy>
  <cp:revision>87</cp:revision>
  <dcterms:created xsi:type="dcterms:W3CDTF">2011-06-14T20:13:17Z</dcterms:created>
  <dcterms:modified xsi:type="dcterms:W3CDTF">2011-06-15T12:18:55Z</dcterms:modified>
</cp:coreProperties>
</file>