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7" r:id="rId2"/>
    <p:sldId id="330" r:id="rId3"/>
    <p:sldId id="293" r:id="rId4"/>
    <p:sldId id="305" r:id="rId5"/>
    <p:sldId id="308" r:id="rId6"/>
    <p:sldId id="323" r:id="rId7"/>
    <p:sldId id="327" r:id="rId8"/>
    <p:sldId id="284" r:id="rId9"/>
    <p:sldId id="273" r:id="rId10"/>
    <p:sldId id="328" r:id="rId11"/>
    <p:sldId id="329" r:id="rId12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9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7" d="100"/>
          <a:sy n="87" d="100"/>
        </p:scale>
        <p:origin x="-1668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9" d="100"/>
        <a:sy n="7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04F53AA9-091A-46C0-AC52-B32F4840F8B4}" type="datetime1">
              <a:rPr lang="en-US"/>
              <a:pPr>
                <a:defRPr/>
              </a:pPr>
              <a:t>6/17/2011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80D5A718-9D1B-4C8F-9FF4-D840313A0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76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D3039F09-AE9A-4EA6-BD5D-B794965C6077}" type="datetime1">
              <a:rPr lang="en-US"/>
              <a:pPr>
                <a:defRPr/>
              </a:pPr>
              <a:t>6/17/2011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noProof="0" smtClean="0"/>
              <a:t>Click to edit Master text styles</a:t>
            </a:r>
          </a:p>
          <a:p>
            <a:pPr lvl="1"/>
            <a:r>
              <a:rPr lang="cs-CZ" noProof="0" smtClean="0"/>
              <a:t>Second level</a:t>
            </a:r>
          </a:p>
          <a:p>
            <a:pPr lvl="2"/>
            <a:r>
              <a:rPr lang="cs-CZ" noProof="0" smtClean="0"/>
              <a:t>Third level</a:t>
            </a:r>
          </a:p>
          <a:p>
            <a:pPr lvl="3"/>
            <a:r>
              <a:rPr lang="cs-CZ" noProof="0" smtClean="0"/>
              <a:t>Fourth level</a:t>
            </a:r>
          </a:p>
          <a:p>
            <a:pPr lvl="4"/>
            <a:r>
              <a:rPr lang="cs-CZ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AA2FE1AB-1C68-40E6-9D6A-BF1179D01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189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BC302-B824-447C-A110-12E4C30B001D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483E6-47DD-4D54-B35F-9290E74B2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4F0B7-B960-4AAA-8ED1-6E0A9E60C86D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9E657-2099-408B-9096-A27FCA8F8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353AF-5D2C-4A9B-9B06-5F42323DAAA6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93C7A-8A66-44F0-A52A-09DAB03AA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7983B-69FC-405B-B4DC-C7AB530DE92C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13182-E756-405E-8445-3229510513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618A7-BB2B-4CE6-9A2E-9C017834FBD4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DF00F-B50F-4E76-A182-AB3834BD8B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F0721-F164-40CD-8852-8D5EC11B431C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93497-6FCB-452D-9AF0-A5138BCC3B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C041B-BA9B-4AA1-8631-A0B7DEF9B113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E83BF-4DA8-4DA3-A86B-67F8F5B42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43A46-BAD9-41F1-9099-7A1639A1376A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CA245-88BD-459D-B798-BBBE5030C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EA62A-A153-4C13-9145-556EE3C07209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4D61C-A4CD-475A-94A0-C0780AFB4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EFF73-13FA-44C1-974C-D4DF1285C8B8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C4096-D930-4F6E-8C4A-43DC1BEE4B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ECF1B-156A-4BDE-AB2A-BFA3B56A767B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BD1BD-59DF-4C65-A9A2-D251707F19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330325" y="1260475"/>
            <a:ext cx="645795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330325" y="2171700"/>
            <a:ext cx="6457950" cy="317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53812099-ADEB-478A-B200-2ED0139FC6FB}" type="datetime1">
              <a:rPr lang="cs-CZ"/>
              <a:pPr>
                <a:defRPr/>
              </a:pPr>
              <a:t>17.6.2011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07E1AA5A-9880-49C2-AD79-5982C1327008}" type="slidenum">
              <a:rPr lang="en-US"/>
              <a:pPr>
                <a:defRPr/>
              </a:pPr>
              <a:t>‹#›</a:t>
            </a:fld>
            <a:fld id="{D7EA2DB8-7A18-4157-BE26-D4EDC248D9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MSMT_tecky_OK_RGB.ai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314450" y="569913"/>
            <a:ext cx="64579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MSMT_logolink_bezVlajky_RGB.ai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2438400" y="5624513"/>
            <a:ext cx="42672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  <a:cs typeface="Helvetica CE" charset="-1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Helvetica CE" charset="-18"/>
          <a:ea typeface="ＭＳ Ｐゴシック" charset="-128"/>
        </a:defRPr>
      </a:lvl9pPr>
    </p:titleStyle>
    <p:bodyStyle>
      <a:lvl1pPr marL="342900" indent="-3429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1pPr>
      <a:lvl2pPr marL="742950" indent="-28575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2pPr>
      <a:lvl3pPr marL="11430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3pPr>
      <a:lvl4pPr marL="16002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4pPr>
      <a:lvl5pPr marL="2057400" indent="-228600" algn="just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Helvetica CE"/>
          <a:ea typeface="ＭＳ Ｐゴシック" charset="-128"/>
          <a:cs typeface="Helvetica C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1311442"/>
            <a:ext cx="7772400" cy="2586789"/>
          </a:xfrm>
        </p:spPr>
        <p:txBody>
          <a:bodyPr/>
          <a:lstStyle/>
          <a:p>
            <a:pPr algn="ctr" eaLnBrk="1" hangingPunct="1"/>
            <a:r>
              <a:rPr lang="cs-CZ" dirty="0" smtClean="0">
                <a:solidFill>
                  <a:srgbClr val="F39800"/>
                </a:solidFill>
                <a:latin typeface="Tahoma" pitchFamily="34" charset="0"/>
                <a:cs typeface="Tahoma" pitchFamily="34" charset="0"/>
              </a:rPr>
              <a:t>EU </a:t>
            </a:r>
            <a:r>
              <a:rPr lang="cs-CZ" dirty="0" smtClean="0">
                <a:solidFill>
                  <a:srgbClr val="F39800"/>
                </a:solidFill>
                <a:latin typeface="Tahoma" pitchFamily="34" charset="0"/>
                <a:cs typeface="Tahoma" pitchFamily="34" charset="0"/>
              </a:rPr>
              <a:t>peníze středním školám</a:t>
            </a:r>
            <a:endParaRPr lang="en-US" dirty="0" smtClean="0">
              <a:solidFill>
                <a:srgbClr val="F39800"/>
              </a:solidFill>
              <a:latin typeface="Helvetica CE" charset="-18"/>
              <a:cs typeface="Helvetica CE" charset="-18"/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371600" y="3284620"/>
            <a:ext cx="6400800" cy="1415967"/>
          </a:xfrm>
        </p:spPr>
        <p:txBody>
          <a:bodyPr/>
          <a:lstStyle/>
          <a:p>
            <a:pPr eaLnBrk="1" hangingPunct="1"/>
            <a:endParaRPr lang="en-US" sz="2400" b="1" dirty="0" smtClean="0">
              <a:solidFill>
                <a:schemeClr val="tx1"/>
              </a:solidFill>
              <a:latin typeface="Helvetica CE" charset="-18"/>
              <a:cs typeface="Helvetica CE" charset="-18"/>
            </a:endParaRPr>
          </a:p>
          <a:p>
            <a:pPr eaLnBrk="1" hangingPunct="1"/>
            <a:endParaRPr lang="en-US" sz="1000" dirty="0" smtClean="0">
              <a:solidFill>
                <a:schemeClr val="tx1"/>
              </a:solidFill>
              <a:latin typeface="Helvetica CE" charset="-18"/>
              <a:cs typeface="Helvetica CE" charset="-18"/>
            </a:endParaRPr>
          </a:p>
          <a:p>
            <a:pPr eaLnBrk="1" hangingPunct="1"/>
            <a:endParaRPr lang="en-US" sz="1000" dirty="0" smtClean="0">
              <a:solidFill>
                <a:schemeClr val="tx1"/>
              </a:solidFill>
              <a:latin typeface="Helvetica CE" charset="-18"/>
              <a:cs typeface="Helvetica CE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Nové šablony “Odborné kompetence“  </a:t>
            </a:r>
            <a:r>
              <a:rPr lang="cs-CZ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872342"/>
            <a:ext cx="6457950" cy="3472771"/>
          </a:xfrm>
        </p:spPr>
        <p:txBody>
          <a:bodyPr/>
          <a:lstStyle/>
          <a:p>
            <a:pPr lvl="0"/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Určeno především pro </a:t>
            </a:r>
            <a:r>
              <a:rPr lang="cs-CZ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o</a:t>
            </a:r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dborná učiliště</a:t>
            </a:r>
          </a:p>
          <a:p>
            <a:pPr lvl="0"/>
            <a:endParaRPr lang="cs-CZ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Odborné </a:t>
            </a:r>
            <a:r>
              <a:rPr lang="cs-CZ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kompetence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 –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žáci i učitelé se budou moci prakticky vyučovat </a:t>
            </a:r>
            <a:r>
              <a:rPr lang="cs-CZ" sz="1600" smtClean="0">
                <a:latin typeface="Verdana" pitchFamily="34" charset="0"/>
                <a:ea typeface="Verdana" pitchFamily="34" charset="0"/>
                <a:cs typeface="Verdana" pitchFamily="34" charset="0"/>
              </a:rPr>
              <a:t>u zaměstnavatelů.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(U učitelů jde o prohloubení 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kvalifikace, vytváření partnerství mezi školou, zaměstnavatelem a úřadem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práce). </a:t>
            </a:r>
          </a:p>
          <a:p>
            <a:pPr marL="0" lvl="0" indent="0">
              <a:buNone/>
            </a:pPr>
            <a:endParaRPr lang="cs-CZ" dirty="0" smtClean="0"/>
          </a:p>
          <a:p>
            <a:pPr lvl="0"/>
            <a:endParaRPr lang="cs-CZ" dirty="0"/>
          </a:p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13182-E756-405E-8445-3229510513E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44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0325" y="1129845"/>
            <a:ext cx="6457950" cy="692150"/>
          </a:xfrm>
        </p:spPr>
        <p:txBody>
          <a:bodyPr/>
          <a:lstStyle/>
          <a:p>
            <a:pPr algn="ctr"/>
            <a:r>
              <a:rPr lang="cs-CZ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cs-CZ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Nové šablony </a:t>
            </a:r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cs-CZ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Mentoring</a:t>
            </a:r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endParaRPr lang="cs-CZ" sz="2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2002972"/>
            <a:ext cx="6457950" cy="3342142"/>
          </a:xfrm>
        </p:spPr>
        <p:txBody>
          <a:bodyPr/>
          <a:lstStyle/>
          <a:p>
            <a:r>
              <a:rPr lang="cs-CZ" sz="16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Mentoring</a:t>
            </a:r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  <a:endParaRPr lang="cs-CZ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cs-CZ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možnost 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podpořit cíleně a individuálně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učitele 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v jejich rozvoji za pomoci mentora přímo ve škole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0" indent="0">
              <a:buNone/>
            </a:pPr>
            <a:endParaRPr lang="cs-CZ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cs-CZ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Požadavky na </a:t>
            </a:r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mentora:</a:t>
            </a:r>
          </a:p>
          <a:p>
            <a:pPr marL="0" lvl="0" indent="0">
              <a:buNone/>
            </a:pPr>
            <a:endParaRPr lang="cs-CZ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>
              <a:buNone/>
            </a:pP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minimální 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délka pedagogické praxe 5 let, 3 roky zkušenost s podporou profesního rozvoje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učitelů, vysoká 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úroveň odborných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znalostí</a:t>
            </a:r>
          </a:p>
          <a:p>
            <a:pPr lvl="0"/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13182-E756-405E-8445-3229510513E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333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Šablony</a:t>
            </a:r>
            <a:endParaRPr lang="cs-CZ" sz="2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952626"/>
            <a:ext cx="6457950" cy="3392488"/>
          </a:xfrm>
        </p:spPr>
        <p:txBody>
          <a:bodyPr/>
          <a:lstStyle/>
          <a:p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Šablony –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unikátní systém podávání žádostí o EU dotace</a:t>
            </a:r>
          </a:p>
          <a:p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Není nikde jinde v EU</a:t>
            </a:r>
          </a:p>
          <a:p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Velmi jednoduchý způsob  -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školy mají minimum administrativy, vše za žadatele vyřídí MŠMT</a:t>
            </a:r>
          </a:p>
          <a:p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Masová akce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– určeno pro cca 1200 mimopražských středních škol</a:t>
            </a:r>
          </a:p>
          <a:p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Šablonami podporuje MŠMT prioritní oblasti vzdělávání 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=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čtenářskou, informační a finanční gramotnost, ICT, matematiku nebo tzv. inkluzi žáků..</a:t>
            </a:r>
          </a:p>
          <a:p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Pomůžeme školám s přípravou žádostí pomocí seminářů, workshopů, call linky; informace na webu MŠMT</a:t>
            </a:r>
            <a:endParaRPr lang="cs-CZ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13182-E756-405E-8445-3229510513E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96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0325" y="914400"/>
            <a:ext cx="6457950" cy="692150"/>
          </a:xfrm>
        </p:spPr>
        <p:txBody>
          <a:bodyPr/>
          <a:lstStyle/>
          <a:p>
            <a:pPr algn="ctr"/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Harmonogram a podmínky </a:t>
            </a:r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výzvy</a:t>
            </a:r>
            <a:endParaRPr lang="cs-CZ" sz="2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96287" y="1606549"/>
            <a:ext cx="7397086" cy="3999594"/>
          </a:xfrm>
        </p:spPr>
        <p:txBody>
          <a:bodyPr/>
          <a:lstStyle/>
          <a:p>
            <a:pPr>
              <a:buNone/>
            </a:pPr>
            <a:r>
              <a:rPr lang="cs-CZ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Rozpočet</a:t>
            </a:r>
          </a:p>
          <a:p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Celkově k dispozici </a:t>
            </a:r>
            <a:r>
              <a:rPr lang="cs-CZ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1,5 miliardy </a:t>
            </a:r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korun</a:t>
            </a:r>
          </a:p>
          <a:p>
            <a:pPr>
              <a:buNone/>
            </a:pPr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Určeno pro:</a:t>
            </a:r>
            <a:endParaRPr lang="cs-CZ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Cca 1200 mimopražských středních škol</a:t>
            </a:r>
            <a:endParaRPr lang="cs-CZ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endParaRPr lang="cs-CZ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Dnes 17.6. vyhlášení výzvy =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zveřejnění seznamu šablon na webu MŠMT</a:t>
            </a:r>
          </a:p>
          <a:p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Školy si mohou o dotaci elektronicky (tedy pomocí šablon) žádat od 2. srpna 2011</a:t>
            </a:r>
          </a:p>
          <a:p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Mezi dneškem a 2. srpnem si mohou školy řádně promyslet na základě zveřejněných šablon, na co konkrétně budou chtít peníze.</a:t>
            </a:r>
          </a:p>
          <a:p>
            <a:pPr marL="0" indent="0">
              <a:buNone/>
            </a:pPr>
            <a:endParaRPr lang="cs-CZ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Zahájení příjmu finálních žádostí od SŠ v září 2011</a:t>
            </a:r>
          </a:p>
          <a:p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Ukončení výzvy do </a:t>
            </a:r>
            <a:r>
              <a:rPr lang="cs-CZ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30. června </a:t>
            </a:r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2012</a:t>
            </a:r>
          </a:p>
          <a:p>
            <a:pPr>
              <a:buNone/>
            </a:pPr>
            <a:endParaRPr lang="cs-CZ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13182-E756-405E-8445-3229510513E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3"/>
          <p:cNvSpPr>
            <a:spLocks noGrp="1"/>
          </p:cNvSpPr>
          <p:nvPr>
            <p:ph type="ctrTitle"/>
          </p:nvPr>
        </p:nvSpPr>
        <p:spPr>
          <a:xfrm>
            <a:off x="572655" y="1068058"/>
            <a:ext cx="8214158" cy="977468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27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Témata </a:t>
            </a:r>
            <a:r>
              <a:rPr lang="cs-CZ" sz="27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šablon</a:t>
            </a:r>
            <a:r>
              <a:rPr lang="cs-CZ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Arial" charset="0"/>
              </a:rPr>
              <a:t/>
            </a:r>
            <a:br>
              <a:rPr lang="cs-CZ" sz="36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cs typeface="Arial" charset="0"/>
              </a:rPr>
            </a:br>
            <a:endParaRPr lang="cs-CZ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cs typeface="Arial" charset="0"/>
            </a:endParaRPr>
          </a:p>
        </p:txBody>
      </p:sp>
      <p:sp>
        <p:nvSpPr>
          <p:cNvPr id="2051" name="Rectangle 14"/>
          <p:cNvSpPr>
            <a:spLocks noGrp="1"/>
          </p:cNvSpPr>
          <p:nvPr>
            <p:ph type="subTitle" idx="1"/>
          </p:nvPr>
        </p:nvSpPr>
        <p:spPr>
          <a:xfrm>
            <a:off x="572655" y="1556792"/>
            <a:ext cx="8053820" cy="3957317"/>
          </a:xfrm>
        </p:spPr>
        <p:txBody>
          <a:bodyPr rtlCol="0">
            <a:normAutofit/>
          </a:bodyPr>
          <a:lstStyle/>
          <a:p>
            <a:pPr marL="400050" lvl="0" indent="-400050" algn="l">
              <a:buAutoNum type="romanUcPeriod"/>
            </a:pPr>
            <a:endParaRPr lang="cs-CZ" sz="17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 algn="l"/>
            <a:r>
              <a:rPr lang="cs-CZ" sz="1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1. Čtenářská a informační gramotnost</a:t>
            </a:r>
          </a:p>
          <a:p>
            <a:pPr lvl="0" algn="l"/>
            <a:r>
              <a:rPr lang="cs-CZ" sz="1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Cizí jazyky</a:t>
            </a:r>
          </a:p>
          <a:p>
            <a:pPr lvl="0" algn="l"/>
            <a:r>
              <a:rPr lang="cs-CZ" sz="16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cs-CZ" sz="1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Využívání ICT</a:t>
            </a:r>
          </a:p>
          <a:p>
            <a:pPr lvl="0" algn="l"/>
            <a:r>
              <a:rPr lang="cs-CZ" sz="16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cs-CZ" sz="1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Matematika</a:t>
            </a:r>
          </a:p>
          <a:p>
            <a:pPr lvl="0" algn="l"/>
            <a:r>
              <a:rPr lang="cs-CZ" sz="16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r>
              <a:rPr lang="cs-CZ" sz="1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Odborné kompetence - na středních odborných školách a  konzervatořích</a:t>
            </a:r>
          </a:p>
          <a:p>
            <a:pPr lvl="0" algn="l"/>
            <a:r>
              <a:rPr lang="cs-CZ" sz="1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6. Finanční gramotnost</a:t>
            </a:r>
          </a:p>
          <a:p>
            <a:pPr lvl="0" algn="l"/>
            <a:r>
              <a:rPr lang="cs-CZ" sz="16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</a:t>
            </a:r>
            <a:r>
              <a:rPr lang="cs-CZ" sz="1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Inkluzívní vzdělávání</a:t>
            </a:r>
          </a:p>
          <a:p>
            <a:pPr lvl="0" algn="l"/>
            <a:r>
              <a:rPr lang="cs-CZ" sz="1600" b="1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</a:t>
            </a:r>
            <a:r>
              <a:rPr lang="cs-CZ" sz="16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Podpora pedagogických pracovníků - </a:t>
            </a:r>
            <a:r>
              <a:rPr lang="cs-CZ" sz="1600" b="1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mentoring</a:t>
            </a:r>
            <a:endParaRPr lang="cs-CZ" sz="16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457200" indent="-457200" algn="l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  <a:p>
            <a:pPr marL="457200" indent="-457200" algn="l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cs-CZ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332509" y="817686"/>
            <a:ext cx="8354291" cy="1500187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Konkrétní využití šablon směrem k žákům (příklad</a:t>
            </a:r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cs-CZ" sz="24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>
          <a:xfrm>
            <a:off x="332509" y="1874982"/>
            <a:ext cx="8382866" cy="4500562"/>
          </a:xfrm>
        </p:spPr>
        <p:txBody>
          <a:bodyPr/>
          <a:lstStyle/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endParaRPr lang="cs-CZ" sz="1600" dirty="0" smtClean="0">
              <a:cs typeface="Arial" charset="0"/>
            </a:endParaRP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endParaRPr lang="cs-CZ" sz="1600" dirty="0" smtClean="0">
              <a:cs typeface="Arial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b="1" dirty="0" smtClean="0">
                <a:latin typeface="Verdana" pitchFamily="34" charset="0"/>
                <a:cs typeface="Arial" charset="0"/>
              </a:rPr>
              <a:t>Individualizace výuky </a:t>
            </a:r>
            <a:r>
              <a:rPr lang="cs-CZ" sz="1600" dirty="0" smtClean="0">
                <a:latin typeface="Verdana" pitchFamily="34" charset="0"/>
                <a:cs typeface="Arial" charset="0"/>
              </a:rPr>
              <a:t>= rozdělení třídy do menších skupin, výuka realizovaná </a:t>
            </a:r>
            <a:r>
              <a:rPr lang="cs-CZ" sz="1600" dirty="0">
                <a:latin typeface="Verdana" pitchFamily="34" charset="0"/>
                <a:cs typeface="Arial" charset="0"/>
              </a:rPr>
              <a:t>současně alespoň dvěma </a:t>
            </a:r>
            <a:r>
              <a:rPr lang="cs-CZ" sz="1600" dirty="0" smtClean="0">
                <a:latin typeface="Verdana" pitchFamily="34" charset="0"/>
                <a:cs typeface="Arial" charset="0"/>
              </a:rPr>
              <a:t>učiteli ( z toho 1 hrazen z evropských peněz)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600" dirty="0">
              <a:latin typeface="Verdana" pitchFamily="34" charset="0"/>
              <a:cs typeface="Arial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1600" b="1" dirty="0" smtClean="0">
                <a:latin typeface="Verdana" pitchFamily="34" charset="0"/>
                <a:cs typeface="Arial" charset="0"/>
              </a:rPr>
              <a:t>K tomu si škola může pořídit i materiální vybavení, např.: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sz="1600" dirty="0" smtClean="0">
              <a:latin typeface="Verdana" pitchFamily="34" charset="0"/>
              <a:cs typeface="Arial" charset="0"/>
            </a:endParaRPr>
          </a:p>
          <a:p>
            <a:pPr algn="l" eaLnBrk="1" fontAlgn="auto" hangingPunct="1"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1600" dirty="0">
                <a:latin typeface="Verdana" pitchFamily="34" charset="0"/>
                <a:cs typeface="Arial" charset="0"/>
              </a:rPr>
              <a:t>Výukový software </a:t>
            </a:r>
          </a:p>
          <a:p>
            <a:pPr algn="l" eaLnBrk="1" fontAlgn="auto" hangingPunct="1"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1600" dirty="0">
                <a:latin typeface="Verdana" pitchFamily="34" charset="0"/>
                <a:cs typeface="Arial" charset="0"/>
              </a:rPr>
              <a:t>Knihy, učebnice a pracovní sešity </a:t>
            </a:r>
          </a:p>
          <a:p>
            <a:pPr algn="l" eaLnBrk="1" fontAlgn="auto" hangingPunct="1"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1600" dirty="0" smtClean="0">
                <a:latin typeface="Verdana" pitchFamily="34" charset="0"/>
                <a:cs typeface="Arial" charset="0"/>
              </a:rPr>
              <a:t>Audio </a:t>
            </a:r>
            <a:r>
              <a:rPr lang="cs-CZ" sz="1600" dirty="0">
                <a:latin typeface="Verdana" pitchFamily="34" charset="0"/>
                <a:cs typeface="Arial" charset="0"/>
              </a:rPr>
              <a:t>a video materiály</a:t>
            </a: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endParaRPr lang="cs-CZ" sz="1600" dirty="0" smtClean="0">
              <a:latin typeface="Verdan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554182" y="883063"/>
            <a:ext cx="8132618" cy="1196975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Konkrétní využití šablon směrem k učitelům</a:t>
            </a:r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(příklad) </a:t>
            </a:r>
            <a:endParaRPr lang="cs-CZ" sz="24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>
          <a:xfrm>
            <a:off x="701964" y="2073440"/>
            <a:ext cx="8033453" cy="3334328"/>
          </a:xfrm>
        </p:spPr>
        <p:txBody>
          <a:bodyPr rtlCol="0">
            <a:normAutofit/>
          </a:bodyPr>
          <a:lstStyle/>
          <a:p>
            <a:pPr algn="l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17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Tzv. další vzdělávání pedagogů:</a:t>
            </a:r>
            <a:r>
              <a:rPr lang="cs-CZ" sz="2100" dirty="0">
                <a:latin typeface="Verdana" pitchFamily="34" charset="0"/>
                <a:cs typeface="Arial" charset="0"/>
              </a:rPr>
              <a:t/>
            </a:r>
            <a:br>
              <a:rPr lang="cs-CZ" sz="2100" dirty="0">
                <a:latin typeface="Verdana" pitchFamily="34" charset="0"/>
                <a:cs typeface="Arial" charset="0"/>
              </a:rPr>
            </a:br>
            <a:endParaRPr lang="cs-CZ" sz="1700" dirty="0" smtClean="0">
              <a:latin typeface="Verdana" pitchFamily="34" charset="0"/>
              <a:cs typeface="Arial" charset="0"/>
            </a:endParaRPr>
          </a:p>
          <a:p>
            <a:pPr algn="l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1700" dirty="0" smtClean="0">
                <a:latin typeface="Verdana" pitchFamily="34" charset="0"/>
                <a:cs typeface="Arial" charset="0"/>
              </a:rPr>
              <a:t>odborné semináře</a:t>
            </a:r>
          </a:p>
          <a:p>
            <a:pPr algn="l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1700" dirty="0" smtClean="0">
                <a:latin typeface="Verdana" pitchFamily="34" charset="0"/>
                <a:cs typeface="Arial" charset="0"/>
              </a:rPr>
              <a:t>dlouhodobé i krátkodobé jazykové kurzy – v ČR i v zahraničí </a:t>
            </a:r>
          </a:p>
          <a:p>
            <a:pPr algn="l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1700" dirty="0" smtClean="0">
                <a:latin typeface="Verdana" pitchFamily="34" charset="0"/>
                <a:cs typeface="Arial" charset="0"/>
              </a:rPr>
              <a:t>workshopy a další vzdělávací programy</a:t>
            </a:r>
          </a:p>
          <a:p>
            <a:pPr algn="l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1700" dirty="0" smtClean="0">
                <a:latin typeface="Verdana" pitchFamily="34" charset="0"/>
                <a:cs typeface="Arial" charset="0"/>
              </a:rPr>
              <a:t>stáže u zaměstnavatelů</a:t>
            </a:r>
          </a:p>
          <a:p>
            <a:pPr algn="l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cs-CZ" sz="1700" dirty="0" smtClean="0">
                <a:latin typeface="Verdana" pitchFamily="34" charset="0"/>
                <a:cs typeface="Arial" charset="0"/>
              </a:rPr>
              <a:t>externí </a:t>
            </a:r>
            <a:r>
              <a:rPr lang="cs-CZ" sz="1700" dirty="0" err="1" smtClean="0">
                <a:latin typeface="Verdana" pitchFamily="34" charset="0"/>
                <a:cs typeface="Arial" charset="0"/>
              </a:rPr>
              <a:t>mentoring</a:t>
            </a:r>
            <a:endParaRPr lang="cs-CZ" sz="1700" dirty="0" smtClean="0">
              <a:latin typeface="Verdana" pitchFamily="34" charset="0"/>
              <a:cs typeface="Arial" charset="0"/>
            </a:endParaRPr>
          </a:p>
          <a:p>
            <a:pPr marL="0" indent="0" algn="l" eaLnBrk="1" fontAlgn="auto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lang="cs-CZ" sz="1900" dirty="0">
              <a:latin typeface="Verdana" pitchFamily="34" charset="0"/>
              <a:cs typeface="Arial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8000" dirty="0" smtClean="0">
              <a:latin typeface="Verdana" pitchFamily="34" charset="0"/>
              <a:cs typeface="Arial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8000" b="1" dirty="0" smtClean="0">
              <a:latin typeface="Verdana" pitchFamily="34" charset="0"/>
              <a:cs typeface="Arial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0325" y="2374323"/>
            <a:ext cx="6457950" cy="692150"/>
          </a:xfrm>
        </p:spPr>
        <p:txBody>
          <a:bodyPr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Představení novinek v šablonách pro </a:t>
            </a:r>
            <a:r>
              <a:rPr lang="cs-CZ" dirty="0" smtClean="0">
                <a:solidFill>
                  <a:srgbClr val="FF0000"/>
                </a:solidFill>
              </a:rPr>
              <a:t>SŠ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13182-E756-405E-8445-3229510513E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53296" y="1510846"/>
            <a:ext cx="7025833" cy="692150"/>
          </a:xfrm>
        </p:spPr>
        <p:txBody>
          <a:bodyPr/>
          <a:lstStyle/>
          <a:p>
            <a:pPr algn="ctr"/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Šablona „Výuka odborného předmětu v cizím jazyce“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6056" y="1724629"/>
            <a:ext cx="7535119" cy="4074288"/>
          </a:xfrm>
        </p:spPr>
        <p:txBody>
          <a:bodyPr/>
          <a:lstStyle/>
          <a:p>
            <a:endParaRPr lang="cs-CZ" b="1" dirty="0" smtClean="0">
              <a:latin typeface="Verdana" pitchFamily="34" charset="0"/>
            </a:endParaRPr>
          </a:p>
          <a:p>
            <a:endParaRPr lang="cs-CZ" b="1" dirty="0">
              <a:latin typeface="Verdana" pitchFamily="34" charset="0"/>
            </a:endParaRPr>
          </a:p>
          <a:p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Cíl: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naučit žáky komunikovat v cizím jazyce o odborných tématech, pracovat s cizojazyčným odborným textem, využívat cizojazyčné informační zdroje k dalšímu prohlubování odborných dovedností a prezentovat výsledky své práce.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13182-E756-405E-8445-3229510513E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0325" y="1091953"/>
            <a:ext cx="6457950" cy="660647"/>
          </a:xfrm>
        </p:spPr>
        <p:txBody>
          <a:bodyPr/>
          <a:lstStyle/>
          <a:p>
            <a:pPr marL="342900" lvl="0" indent="-342900" algn="ctr">
              <a:spcBef>
                <a:spcPct val="20000"/>
              </a:spcBef>
            </a:pPr>
            <a:r>
              <a:rPr lang="cs-CZ" sz="1800" dirty="0" smtClean="0">
                <a:solidFill>
                  <a:prstClr val="black"/>
                </a:solidFill>
              </a:rPr>
              <a:t/>
            </a:r>
            <a:br>
              <a:rPr lang="cs-CZ" sz="1800" dirty="0" smtClean="0">
                <a:solidFill>
                  <a:prstClr val="black"/>
                </a:solidFill>
              </a:rPr>
            </a:br>
            <a:r>
              <a:rPr lang="cs-CZ" sz="24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Nové “Inkluzívní šablony</a:t>
            </a:r>
            <a: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 </a:t>
            </a:r>
            <a:br>
              <a:rPr lang="cs-CZ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sz="1800" dirty="0" smtClean="0">
                <a:solidFill>
                  <a:prstClr val="black"/>
                </a:solidFill>
              </a:rPr>
              <a:t/>
            </a:r>
            <a:br>
              <a:rPr lang="cs-CZ" sz="1800" dirty="0" smtClean="0">
                <a:solidFill>
                  <a:prstClr val="black"/>
                </a:solidFill>
              </a:rPr>
            </a:br>
            <a:endParaRPr lang="cs-CZ" sz="24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0325" y="1458686"/>
            <a:ext cx="6457950" cy="3886428"/>
          </a:xfrm>
        </p:spPr>
        <p:txBody>
          <a:bodyPr/>
          <a:lstStyle/>
          <a:p>
            <a:pPr marL="0" indent="0">
              <a:buNone/>
            </a:pPr>
            <a:endParaRPr lang="cs-CZ" sz="1400" dirty="0" smtClean="0"/>
          </a:p>
          <a:p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Zlepšování </a:t>
            </a:r>
            <a:r>
              <a:rPr lang="cs-CZ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sociálního klimatu ve </a:t>
            </a:r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škole:</a:t>
            </a:r>
          </a:p>
          <a:p>
            <a:pPr marL="0" indent="0">
              <a:buNone/>
            </a:pP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určeno pro učitele</a:t>
            </a:r>
          </a:p>
          <a:p>
            <a:pPr marL="0" indent="0">
              <a:buNone/>
            </a:pP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vzdělávání zaměřené na individualizaci výuky a 	podporu	začleňování žáků se speciál. vzdělávacími 	potřebami (SVP).</a:t>
            </a:r>
          </a:p>
          <a:p>
            <a:pPr marL="0" indent="0">
              <a:buNone/>
            </a:pPr>
            <a:endParaRPr lang="cs-CZ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cs-CZ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Zapojení asistenta </a:t>
            </a:r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pedagoga:</a:t>
            </a:r>
            <a:endParaRPr lang="cs-CZ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>
              <a:buNone/>
            </a:pP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0,5 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úvazku na pozici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asistenta 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pedagoga ve třídách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se</a:t>
            </a:r>
            <a:r>
              <a:rPr lang="cs-CZ" sz="1600" dirty="0">
                <a:latin typeface="Verdana" pitchFamily="34" charset="0"/>
                <a:ea typeface="Verdana" pitchFamily="34" charset="0"/>
                <a:cs typeface="Verdana" pitchFamily="34" charset="0"/>
              </a:rPr>
              <a:t>  žáky 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 SVP</a:t>
            </a:r>
          </a:p>
          <a:p>
            <a:pPr marL="0" lvl="0" indent="0">
              <a:buNone/>
            </a:pPr>
            <a:endParaRPr lang="cs-CZ" sz="1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cs-CZ" sz="16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Zapojení školního speciálního pedagoga nebo školního </a:t>
            </a:r>
            <a:r>
              <a:rPr lang="cs-CZ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psychologa:</a:t>
            </a:r>
            <a:endParaRPr lang="cs-CZ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0,25 úvazku na pozici </a:t>
            </a:r>
            <a:r>
              <a:rPr lang="cs-CZ" sz="16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spec</a:t>
            </a: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pedagoga/psychologa</a:t>
            </a:r>
            <a:endParaRPr lang="cs-CZ" sz="16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>
              <a:buNone/>
            </a:pPr>
            <a:endParaRPr lang="cs-CZ" sz="16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lvl="0" indent="0">
              <a:buNone/>
            </a:pPr>
            <a:r>
              <a:rPr lang="cs-CZ" sz="16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cs-CZ" sz="1400" dirty="0" smtClean="0"/>
          </a:p>
          <a:p>
            <a:endParaRPr lang="cs-CZ" sz="1600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613182-E756-405E-8445-3229510513E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340</Words>
  <Application>Microsoft Office PowerPoint</Application>
  <PresentationFormat>Předvádění na obrazovce (4:3)</PresentationFormat>
  <Paragraphs>88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Office Theme</vt:lpstr>
      <vt:lpstr>EU peníze středním školám</vt:lpstr>
      <vt:lpstr>Šablony</vt:lpstr>
      <vt:lpstr>Harmonogram a podmínky výzvy</vt:lpstr>
      <vt:lpstr>Témata šablon </vt:lpstr>
      <vt:lpstr>Konkrétní využití šablon směrem k žákům (příklad)</vt:lpstr>
      <vt:lpstr>Konkrétní využití šablon směrem k učitelům (příklad) </vt:lpstr>
      <vt:lpstr>Představení novinek v šablonách pro SŠ</vt:lpstr>
      <vt:lpstr>1. Šablona „Výuka odborného předmětu v cizím jazyce“ </vt:lpstr>
      <vt:lpstr> 2. Nové “Inkluzívní šablony“    </vt:lpstr>
      <vt:lpstr>3. Nové šablony “Odborné kompetence“   </vt:lpstr>
      <vt:lpstr>4. Nové šablony “Mentoring“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Titulní strana – Titulek</dc:title>
  <dc:creator>Amos Amos</dc:creator>
  <cp:lastModifiedBy>Jordán Hynek</cp:lastModifiedBy>
  <cp:revision>115</cp:revision>
  <cp:lastPrinted>2011-06-17T08:45:31Z</cp:lastPrinted>
  <dcterms:created xsi:type="dcterms:W3CDTF">2010-04-21T17:09:51Z</dcterms:created>
  <dcterms:modified xsi:type="dcterms:W3CDTF">2011-06-17T10:25:42Z</dcterms:modified>
</cp:coreProperties>
</file>