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330" r:id="rId3"/>
    <p:sldId id="293" r:id="rId4"/>
    <p:sldId id="305" r:id="rId5"/>
    <p:sldId id="308" r:id="rId6"/>
    <p:sldId id="323" r:id="rId7"/>
    <p:sldId id="327" r:id="rId8"/>
    <p:sldId id="284" r:id="rId9"/>
    <p:sldId id="273" r:id="rId10"/>
    <p:sldId id="328" r:id="rId11"/>
    <p:sldId id="329" r:id="rId1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7" d="100"/>
          <a:sy n="87" d="100"/>
        </p:scale>
        <p:origin x="-166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04F53AA9-091A-46C0-AC52-B32F4840F8B4}" type="datetime1">
              <a:rPr lang="en-US"/>
              <a:pPr>
                <a:defRPr/>
              </a:pPr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80D5A718-9D1B-4C8F-9FF4-D840313A0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76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D3039F09-AE9A-4EA6-BD5D-B794965C6077}" type="datetime1">
              <a:rPr lang="en-US"/>
              <a:pPr>
                <a:defRPr/>
              </a:pPr>
              <a:t>6/17/2011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A2FE1AB-1C68-40E6-9D6A-BF1179D01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89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302-B824-447C-A110-12E4C30B001D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83E6-47DD-4D54-B35F-9290E74B2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F0B7-B960-4AAA-8ED1-6E0A9E60C86D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E657-2099-408B-9096-A27FCA8F8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53AF-5D2C-4A9B-9B06-5F42323DAAA6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3C7A-8A66-44F0-A52A-09DAB03AA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7983B-69FC-405B-B4DC-C7AB530DE92C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182-E756-405E-8445-322951051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18A7-BB2B-4CE6-9A2E-9C017834FBD4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F00F-B50F-4E76-A182-AB3834BD8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0721-F164-40CD-8852-8D5EC11B431C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3497-6FCB-452D-9AF0-A5138BCC3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C041B-BA9B-4AA1-8631-A0B7DEF9B113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83BF-4DA8-4DA3-A86B-67F8F5B42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3A46-BAD9-41F1-9099-7A1639A1376A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A245-88BD-459D-B798-BBBE5030C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EA62A-A153-4C13-9145-556EE3C07209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D61C-A4CD-475A-94A0-C0780AFB4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FF73-13FA-44C1-974C-D4DF1285C8B8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4096-D930-4F6E-8C4A-43DC1BEE4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ECF1B-156A-4BDE-AB2A-BFA3B56A767B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D1BD-59DF-4C65-A9A2-D251707F1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3812099-ADEB-478A-B200-2ED0139FC6FB}" type="datetime1">
              <a:rPr lang="cs-CZ"/>
              <a:pPr>
                <a:defRPr/>
              </a:pPr>
              <a:t>17.6.2011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07E1AA5A-9880-49C2-AD79-5982C1327008}" type="slidenum">
              <a:rPr lang="en-US"/>
              <a:pPr>
                <a:defRPr/>
              </a:pPr>
              <a:t>‹#›</a:t>
            </a:fld>
            <a:fld id="{D7EA2DB8-7A18-4157-BE26-D4EDC248D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438400" y="562451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  <a:cs typeface="Helvetica CE" charset="-1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311442"/>
            <a:ext cx="7772400" cy="2586789"/>
          </a:xfrm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rgbClr val="F39800"/>
                </a:solidFill>
                <a:latin typeface="Tahoma" pitchFamily="34" charset="0"/>
                <a:cs typeface="Tahoma" pitchFamily="34" charset="0"/>
              </a:rPr>
              <a:t>EU </a:t>
            </a:r>
            <a:r>
              <a:rPr lang="cs-CZ" dirty="0" smtClean="0">
                <a:solidFill>
                  <a:srgbClr val="F39800"/>
                </a:solidFill>
                <a:latin typeface="Tahoma" pitchFamily="34" charset="0"/>
                <a:cs typeface="Tahoma" pitchFamily="34" charset="0"/>
              </a:rPr>
              <a:t>peníze středním školám</a:t>
            </a:r>
            <a:endParaRPr lang="en-US" dirty="0" smtClean="0">
              <a:solidFill>
                <a:srgbClr val="F39800"/>
              </a:solidFill>
              <a:latin typeface="Helvetica CE" charset="-18"/>
              <a:cs typeface="Helvetica CE" charset="-1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284620"/>
            <a:ext cx="6400800" cy="1415967"/>
          </a:xfrm>
        </p:spPr>
        <p:txBody>
          <a:bodyPr/>
          <a:lstStyle/>
          <a:p>
            <a:pPr eaLnBrk="1" hangingPunct="1"/>
            <a:endParaRPr lang="en-US" sz="2400" b="1" dirty="0" smtClean="0">
              <a:solidFill>
                <a:schemeClr val="tx1"/>
              </a:solidFill>
              <a:latin typeface="Helvetica CE" charset="-18"/>
              <a:cs typeface="Helvetica CE" charset="-18"/>
            </a:endParaRPr>
          </a:p>
          <a:p>
            <a:pPr eaLnBrk="1" hangingPunct="1"/>
            <a:endParaRPr lang="en-US" sz="1000" dirty="0" smtClean="0">
              <a:solidFill>
                <a:schemeClr val="tx1"/>
              </a:solidFill>
              <a:latin typeface="Helvetica CE" charset="-18"/>
              <a:cs typeface="Helvetica CE" charset="-18"/>
            </a:endParaRPr>
          </a:p>
          <a:p>
            <a:pPr eaLnBrk="1" hangingPunct="1"/>
            <a:endParaRPr lang="en-US" sz="1000" dirty="0" smtClean="0">
              <a:solidFill>
                <a:schemeClr val="tx1"/>
              </a:solidFill>
              <a:latin typeface="Helvetica CE" charset="-18"/>
              <a:cs typeface="Helvetica CE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Nové šablony “Odborné kompetence“  </a:t>
            </a:r>
            <a: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872342"/>
            <a:ext cx="6457950" cy="3472771"/>
          </a:xfrm>
        </p:spPr>
        <p:txBody>
          <a:bodyPr/>
          <a:lstStyle/>
          <a:p>
            <a:pPr lvl="0"/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Určeno především pro </a:t>
            </a: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dborná učiliště</a:t>
            </a:r>
          </a:p>
          <a:p>
            <a:pPr lvl="0"/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Odborné </a:t>
            </a: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kompetence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žáci i učitelé se budou moci prakticky vyučovat </a:t>
            </a:r>
            <a:r>
              <a:rPr lang="cs-CZ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zaměstnavatelů.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(U učitelů jde o prohloubení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kvalifikace, vytváření partnerství mezi školou, zaměstnavatelem a úřadem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práce). 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129845"/>
            <a:ext cx="6457950" cy="692150"/>
          </a:xfrm>
        </p:spPr>
        <p:txBody>
          <a:bodyPr/>
          <a:lstStyle/>
          <a:p>
            <a:pPr algn="ctr"/>
            <a:r>
              <a:rPr lang="cs-CZ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šablony 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cs-CZ" sz="2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endParaRPr lang="cs-CZ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002972"/>
            <a:ext cx="6457950" cy="3342142"/>
          </a:xfrm>
        </p:spPr>
        <p:txBody>
          <a:bodyPr/>
          <a:lstStyle/>
          <a:p>
            <a:r>
              <a:rPr lang="cs-CZ" sz="1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Mentoring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možnost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podpořit cíleně a individuálně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učitele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v jejich rozvoji za pomoci mentora přímo ve škole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>
              <a:buNone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Požadavky na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mentora:</a:t>
            </a:r>
          </a:p>
          <a:p>
            <a:pPr marL="0" lvl="0" indent="0">
              <a:buNone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minimální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délka pedagogické praxe 5 let, 3 roky zkušenost s podporou profesního rozvoje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učitelů, vysoká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úroveň odborných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znalostí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3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Šablony</a:t>
            </a:r>
            <a:endParaRPr lang="cs-CZ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6"/>
            <a:ext cx="6457950" cy="3392488"/>
          </a:xfrm>
        </p:spPr>
        <p:txBody>
          <a:bodyPr/>
          <a:lstStyle/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Šablony –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unikátní systém podávání žádostí o EU dotace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Není nikde jinde v EU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Velmi jednoduchý způsob  -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školy mají minimum administrativy, vše za žadatele vyřídí MŠMT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Masová akce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určeno pro cca 1200 mimopražských středních škol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Šablonami podporuje MŠMT prioritní oblasti vzdělávání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čtenářskou, informační a finanční gramotnost, ICT, matematiku nebo tzv. inkluzi žáků..</a:t>
            </a: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Pomůžeme školám s přípravou žádostí pomocí seminářů, workshopů, call linky; informace na webu MŠMT</a:t>
            </a: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914400"/>
            <a:ext cx="6457950" cy="692150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 a podmínky 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výzvy</a:t>
            </a:r>
            <a:endParaRPr lang="cs-CZ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6287" y="1606549"/>
            <a:ext cx="7397086" cy="3999594"/>
          </a:xfrm>
        </p:spPr>
        <p:txBody>
          <a:bodyPr/>
          <a:lstStyle/>
          <a:p>
            <a:pPr>
              <a:buNone/>
            </a:pP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Rozpočet</a:t>
            </a:r>
          </a:p>
          <a:p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Celkově k dispozici </a:t>
            </a: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1,5 miliardy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korun</a:t>
            </a:r>
          </a:p>
          <a:p>
            <a:pPr>
              <a:buNone/>
            </a:pP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Určeno pro:</a:t>
            </a:r>
            <a:endParaRPr lang="cs-CZ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Cca 1200 mimopražských středních škol</a:t>
            </a:r>
            <a:endParaRPr lang="cs-CZ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Dnes 17.6. vyhlášení výzvy =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zveřejnění seznamu šablon na webu MŠMT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Školy si mohou o dotaci elektronicky (tedy pomocí šablon) žádat od 2. srpna 2011</a:t>
            </a:r>
          </a:p>
          <a:p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Mezi dneškem a 2. srpnem si mohou školy řádně promyslet na základě zveřejněných šablon, na co konkrétně budou chtít peníze.</a:t>
            </a:r>
          </a:p>
          <a:p>
            <a:pPr marL="0" indent="0">
              <a:buNone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Zahájení příjmu finálních žádostí od SŠ v září 2011</a:t>
            </a: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Ukončení výzvy do </a:t>
            </a: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30. června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2012</a:t>
            </a:r>
          </a:p>
          <a:p>
            <a:pPr>
              <a:buNone/>
            </a:pPr>
            <a:endParaRPr lang="cs-CZ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/>
          </p:cNvSpPr>
          <p:nvPr>
            <p:ph type="ctrTitle"/>
          </p:nvPr>
        </p:nvSpPr>
        <p:spPr>
          <a:xfrm>
            <a:off x="572655" y="1068058"/>
            <a:ext cx="8214158" cy="97746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7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Témata </a:t>
            </a:r>
            <a:r>
              <a:rPr lang="cs-CZ" sz="2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šablon</a:t>
            </a:r>
            <a:r>
              <a:rPr lang="cs-CZ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/>
            </a:r>
            <a:br>
              <a:rPr lang="cs-CZ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</a:br>
            <a:endParaRPr lang="cs-CZ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Arial" charset="0"/>
            </a:endParaRPr>
          </a:p>
        </p:txBody>
      </p:sp>
      <p:sp>
        <p:nvSpPr>
          <p:cNvPr id="2051" name="Rectangle 14"/>
          <p:cNvSpPr>
            <a:spLocks noGrp="1"/>
          </p:cNvSpPr>
          <p:nvPr>
            <p:ph type="subTitle" idx="1"/>
          </p:nvPr>
        </p:nvSpPr>
        <p:spPr>
          <a:xfrm>
            <a:off x="572655" y="1556792"/>
            <a:ext cx="8053820" cy="3957317"/>
          </a:xfrm>
        </p:spPr>
        <p:txBody>
          <a:bodyPr rtlCol="0">
            <a:normAutofit/>
          </a:bodyPr>
          <a:lstStyle/>
          <a:p>
            <a:pPr marL="400050" lvl="0" indent="-400050" algn="l">
              <a:buAutoNum type="romanUcPeriod"/>
            </a:pPr>
            <a:endParaRPr lang="cs-CZ" sz="17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/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Čtenářská a informační gramotnost</a:t>
            </a:r>
          </a:p>
          <a:p>
            <a:pPr lvl="0" algn="l"/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Cizí jazyky</a:t>
            </a:r>
          </a:p>
          <a:p>
            <a:pPr lvl="0" algn="l"/>
            <a:r>
              <a:rPr lang="cs-CZ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Využívání ICT</a:t>
            </a:r>
          </a:p>
          <a:p>
            <a:pPr lvl="0" algn="l"/>
            <a:r>
              <a:rPr lang="cs-CZ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Matematika</a:t>
            </a:r>
          </a:p>
          <a:p>
            <a:pPr lvl="0" algn="l"/>
            <a:r>
              <a:rPr lang="cs-CZ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Odborné kompetence - na středních odborných školách a  konzervatořích</a:t>
            </a:r>
          </a:p>
          <a:p>
            <a:pPr lvl="0" algn="l"/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Finanční gramotnost</a:t>
            </a:r>
          </a:p>
          <a:p>
            <a:pPr lvl="0" algn="l"/>
            <a:r>
              <a:rPr lang="cs-CZ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Inkluzívní vzdělávání</a:t>
            </a:r>
          </a:p>
          <a:p>
            <a:pPr lvl="0" algn="l"/>
            <a:r>
              <a:rPr lang="cs-CZ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cs-CZ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Podpora pedagogických pracovníků - </a:t>
            </a:r>
            <a:r>
              <a:rPr lang="cs-CZ" sz="16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mentoring</a:t>
            </a:r>
            <a:endParaRPr lang="cs-CZ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marL="457200" indent="-45720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32509" y="817686"/>
            <a:ext cx="8354291" cy="150018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 využití šablon směrem k žákům (příklad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32509" y="1874982"/>
            <a:ext cx="8382866" cy="4500562"/>
          </a:xfrm>
        </p:spPr>
        <p:txBody>
          <a:bodyPr/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cs-CZ" sz="1600" dirty="0" smtClean="0">
              <a:cs typeface="Arial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cs-CZ" sz="1600" dirty="0" smtClean="0">
              <a:cs typeface="Arial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>
                <a:latin typeface="Verdana" pitchFamily="34" charset="0"/>
                <a:cs typeface="Arial" charset="0"/>
              </a:rPr>
              <a:t>Individualizace výuky </a:t>
            </a:r>
            <a:r>
              <a:rPr lang="cs-CZ" sz="1600" dirty="0" smtClean="0">
                <a:latin typeface="Verdana" pitchFamily="34" charset="0"/>
                <a:cs typeface="Arial" charset="0"/>
              </a:rPr>
              <a:t>= rozdělení třídy do menších skupin, výuka realizovaná </a:t>
            </a:r>
            <a:r>
              <a:rPr lang="cs-CZ" sz="1600" dirty="0">
                <a:latin typeface="Verdana" pitchFamily="34" charset="0"/>
                <a:cs typeface="Arial" charset="0"/>
              </a:rPr>
              <a:t>současně alespoň dvěma </a:t>
            </a:r>
            <a:r>
              <a:rPr lang="cs-CZ" sz="1600" dirty="0" smtClean="0">
                <a:latin typeface="Verdana" pitchFamily="34" charset="0"/>
                <a:cs typeface="Arial" charset="0"/>
              </a:rPr>
              <a:t>učiteli ( z toho 1 hrazen z evropských peněz)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>
              <a:latin typeface="Verdana" pitchFamily="34" charset="0"/>
              <a:cs typeface="Arial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b="1" dirty="0" smtClean="0">
                <a:latin typeface="Verdana" pitchFamily="34" charset="0"/>
                <a:cs typeface="Arial" charset="0"/>
              </a:rPr>
              <a:t>K tomu si škola může pořídit i materiální vybavení, např.: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>
              <a:latin typeface="Verdana" pitchFamily="34" charset="0"/>
              <a:cs typeface="Arial" charset="0"/>
            </a:endParaRPr>
          </a:p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dirty="0">
                <a:latin typeface="Verdana" pitchFamily="34" charset="0"/>
                <a:cs typeface="Arial" charset="0"/>
              </a:rPr>
              <a:t>Výukový software </a:t>
            </a:r>
          </a:p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dirty="0">
                <a:latin typeface="Verdana" pitchFamily="34" charset="0"/>
                <a:cs typeface="Arial" charset="0"/>
              </a:rPr>
              <a:t>Knihy, učebnice a pracovní sešity </a:t>
            </a:r>
          </a:p>
          <a:p>
            <a:pPr algn="l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dirty="0" smtClean="0">
                <a:latin typeface="Verdana" pitchFamily="34" charset="0"/>
                <a:cs typeface="Arial" charset="0"/>
              </a:rPr>
              <a:t>Audio </a:t>
            </a:r>
            <a:r>
              <a:rPr lang="cs-CZ" sz="1600" dirty="0">
                <a:latin typeface="Verdana" pitchFamily="34" charset="0"/>
                <a:cs typeface="Arial" charset="0"/>
              </a:rPr>
              <a:t>a video materiály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cs-CZ" sz="1600" dirty="0" smtClean="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554182" y="883063"/>
            <a:ext cx="8132618" cy="11969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 využití šablon směrem k učitelům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(příklad) </a:t>
            </a:r>
            <a:endParaRPr lang="cs-CZ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701964" y="2073440"/>
            <a:ext cx="8033453" cy="3334328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Tzv. další vzdělávání pedagogů:</a:t>
            </a:r>
            <a:r>
              <a:rPr lang="cs-CZ" sz="2100" dirty="0">
                <a:latin typeface="Verdana" pitchFamily="34" charset="0"/>
                <a:cs typeface="Arial" charset="0"/>
              </a:rPr>
              <a:t/>
            </a:r>
            <a:br>
              <a:rPr lang="cs-CZ" sz="2100" dirty="0">
                <a:latin typeface="Verdana" pitchFamily="34" charset="0"/>
                <a:cs typeface="Arial" charset="0"/>
              </a:rPr>
            </a:br>
            <a:endParaRPr lang="cs-CZ" sz="1700" dirty="0" smtClean="0">
              <a:latin typeface="Verdana" pitchFamily="34" charset="0"/>
              <a:cs typeface="Arial" charset="0"/>
            </a:endParaRPr>
          </a:p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dirty="0" smtClean="0">
                <a:latin typeface="Verdana" pitchFamily="34" charset="0"/>
                <a:cs typeface="Arial" charset="0"/>
              </a:rPr>
              <a:t>odborné semináře</a:t>
            </a:r>
          </a:p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dirty="0" smtClean="0">
                <a:latin typeface="Verdana" pitchFamily="34" charset="0"/>
                <a:cs typeface="Arial" charset="0"/>
              </a:rPr>
              <a:t>dlouhodobé i krátkodobé jazykové kurzy – v ČR i v zahraničí </a:t>
            </a:r>
          </a:p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dirty="0" smtClean="0">
                <a:latin typeface="Verdana" pitchFamily="34" charset="0"/>
                <a:cs typeface="Arial" charset="0"/>
              </a:rPr>
              <a:t>workshopy a další vzdělávací programy</a:t>
            </a:r>
          </a:p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dirty="0" smtClean="0">
                <a:latin typeface="Verdana" pitchFamily="34" charset="0"/>
                <a:cs typeface="Arial" charset="0"/>
              </a:rPr>
              <a:t>stáže u zaměstnavatelů</a:t>
            </a:r>
          </a:p>
          <a:p>
            <a:pPr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700" dirty="0" smtClean="0">
                <a:latin typeface="Verdana" pitchFamily="34" charset="0"/>
                <a:cs typeface="Arial" charset="0"/>
              </a:rPr>
              <a:t>externí </a:t>
            </a:r>
            <a:r>
              <a:rPr lang="cs-CZ" sz="1700" dirty="0" err="1" smtClean="0">
                <a:latin typeface="Verdana" pitchFamily="34" charset="0"/>
                <a:cs typeface="Arial" charset="0"/>
              </a:rPr>
              <a:t>mentoring</a:t>
            </a:r>
            <a:endParaRPr lang="cs-CZ" sz="1700" dirty="0" smtClean="0">
              <a:latin typeface="Verdana" pitchFamily="34" charset="0"/>
              <a:cs typeface="Arial" charset="0"/>
            </a:endParaRPr>
          </a:p>
          <a:p>
            <a:pPr marL="0" indent="0" algn="l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cs-CZ" sz="1900" dirty="0">
              <a:latin typeface="Verdana" pitchFamily="34" charset="0"/>
              <a:cs typeface="Arial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0" dirty="0" smtClean="0">
              <a:latin typeface="Verdana" pitchFamily="34" charset="0"/>
              <a:cs typeface="Arial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0" b="1" dirty="0" smtClean="0">
              <a:latin typeface="Verdana" pitchFamily="34" charset="0"/>
              <a:cs typeface="Arial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2374323"/>
            <a:ext cx="6457950" cy="69215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Představení novinek v šablonách pro </a:t>
            </a:r>
            <a:r>
              <a:rPr lang="cs-CZ" dirty="0" smtClean="0">
                <a:solidFill>
                  <a:srgbClr val="FF0000"/>
                </a:solidFill>
              </a:rPr>
              <a:t>SŠ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3296" y="1510846"/>
            <a:ext cx="7025833" cy="692150"/>
          </a:xfrm>
        </p:spPr>
        <p:txBody>
          <a:bodyPr/>
          <a:lstStyle/>
          <a:p>
            <a:pPr algn="ctr"/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Šablona „Výuka odborného předmětu v cizím jazyce“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6056" y="1724629"/>
            <a:ext cx="7535119" cy="4074288"/>
          </a:xfrm>
        </p:spPr>
        <p:txBody>
          <a:bodyPr/>
          <a:lstStyle/>
          <a:p>
            <a:endParaRPr lang="cs-CZ" b="1" dirty="0" smtClean="0">
              <a:latin typeface="Verdana" pitchFamily="34" charset="0"/>
            </a:endParaRPr>
          </a:p>
          <a:p>
            <a:endParaRPr lang="cs-CZ" b="1" dirty="0">
              <a:latin typeface="Verdana" pitchFamily="34" charset="0"/>
            </a:endParaRPr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Cíl: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naučit žáky komunikovat v cizím jazyce o odborných tématech, pracovat s cizojazyčným odborným textem, využívat cizojazyčné informační zdroje k dalšímu prohlubování odborných dovedností a prezentovat výsledky své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0325" y="1091953"/>
            <a:ext cx="6457950" cy="660647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Nové “Inkluzívní šablony</a:t>
            </a:r>
            <a: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 </a:t>
            </a:r>
            <a:br>
              <a:rPr lang="cs-CZ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endParaRPr lang="cs-CZ" sz="2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458686"/>
            <a:ext cx="6457950" cy="3886428"/>
          </a:xfrm>
        </p:spPr>
        <p:txBody>
          <a:bodyPr/>
          <a:lstStyle/>
          <a:p>
            <a:pPr marL="0" indent="0">
              <a:buNone/>
            </a:pPr>
            <a:endParaRPr lang="cs-CZ" sz="1400" dirty="0" smtClean="0"/>
          </a:p>
          <a:p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Zlepšování </a:t>
            </a:r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sociálního klimatu ve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škole:</a:t>
            </a:r>
          </a:p>
          <a:p>
            <a:pPr mar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určeno pro učitele</a:t>
            </a:r>
          </a:p>
          <a:p>
            <a:pPr marL="0" indent="0">
              <a:buNone/>
            </a:pP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vzdělávání zaměřené na individualizaci výuky a 	podporu	začleňování žáků se speciál. vzdělávacími 	potřebami (SVP).</a:t>
            </a:r>
          </a:p>
          <a:p>
            <a:pPr marL="0" indent="0">
              <a:buNone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Zapojení asistenta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pedagoga:</a:t>
            </a:r>
            <a:endParaRPr lang="cs-CZ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0,5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úvazku na pozici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asistenta 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pedagoga ve třídách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se</a:t>
            </a:r>
            <a:r>
              <a:rPr lang="cs-CZ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  žáky 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 SVP</a:t>
            </a:r>
          </a:p>
          <a:p>
            <a:pPr marL="0" lvl="0" indent="0">
              <a:buNone/>
            </a:pPr>
            <a:endParaRPr lang="cs-CZ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Zapojení školního speciálního pedagoga nebo školního </a:t>
            </a:r>
            <a:r>
              <a:rPr lang="cs-CZ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psychologa:</a:t>
            </a:r>
            <a:endParaRPr lang="cs-CZ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0,25 úvazku na pozici </a:t>
            </a:r>
            <a:r>
              <a:rPr lang="cs-CZ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</a:t>
            </a: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pedagoga/psychologa</a:t>
            </a:r>
            <a:endParaRPr lang="cs-CZ" sz="1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endParaRPr lang="cs-CZ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buNone/>
            </a:pPr>
            <a:r>
              <a:rPr lang="cs-CZ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cs-CZ" sz="1400" dirty="0" smtClean="0"/>
          </a:p>
          <a:p>
            <a:endParaRPr lang="cs-CZ" sz="16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3182-E756-405E-8445-3229510513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340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EU peníze středním školám</vt:lpstr>
      <vt:lpstr>Šablony</vt:lpstr>
      <vt:lpstr>Harmonogram a podmínky výzvy</vt:lpstr>
      <vt:lpstr>Témata šablon </vt:lpstr>
      <vt:lpstr>Konkrétní využití šablon směrem k žákům (příklad)</vt:lpstr>
      <vt:lpstr>Konkrétní využití šablon směrem k učitelům (příklad) </vt:lpstr>
      <vt:lpstr>Představení novinek v šablonách pro SŠ</vt:lpstr>
      <vt:lpstr>1. Šablona „Výuka odborného předmětu v cizím jazyce“ </vt:lpstr>
      <vt:lpstr> 2. Nové “Inkluzívní šablony“    </vt:lpstr>
      <vt:lpstr>3. Nové šablony “Odborné kompetence“   </vt:lpstr>
      <vt:lpstr>4. Nové šablony “Mentoring“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Jordán Hynek</cp:lastModifiedBy>
  <cp:revision>115</cp:revision>
  <cp:lastPrinted>2011-06-17T08:45:31Z</cp:lastPrinted>
  <dcterms:created xsi:type="dcterms:W3CDTF">2010-04-21T17:09:51Z</dcterms:created>
  <dcterms:modified xsi:type="dcterms:W3CDTF">2011-06-17T10:25:42Z</dcterms:modified>
</cp:coreProperties>
</file>