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2" r:id="rId2"/>
  </p:sldMasterIdLst>
  <p:notesMasterIdLst>
    <p:notesMasterId r:id="rId23"/>
  </p:notesMasterIdLst>
  <p:handoutMasterIdLst>
    <p:handoutMasterId r:id="rId24"/>
  </p:handoutMasterIdLst>
  <p:sldIdLst>
    <p:sldId id="256" r:id="rId3"/>
    <p:sldId id="321" r:id="rId4"/>
    <p:sldId id="272" r:id="rId5"/>
    <p:sldId id="282" r:id="rId6"/>
    <p:sldId id="315" r:id="rId7"/>
    <p:sldId id="316" r:id="rId8"/>
    <p:sldId id="322" r:id="rId9"/>
    <p:sldId id="284" r:id="rId10"/>
    <p:sldId id="299" r:id="rId11"/>
    <p:sldId id="300" r:id="rId12"/>
    <p:sldId id="301" r:id="rId13"/>
    <p:sldId id="302" r:id="rId14"/>
    <p:sldId id="320" r:id="rId15"/>
    <p:sldId id="319" r:id="rId16"/>
    <p:sldId id="311" r:id="rId17"/>
    <p:sldId id="291" r:id="rId18"/>
    <p:sldId id="289" r:id="rId19"/>
    <p:sldId id="318" r:id="rId20"/>
    <p:sldId id="317" r:id="rId21"/>
    <p:sldId id="267" r:id="rId22"/>
  </p:sldIdLst>
  <p:sldSz cx="10693400" cy="7561263"/>
  <p:notesSz cx="67818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14769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14769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14769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14769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14769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rgbClr val="14769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rgbClr val="14769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rgbClr val="14769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rgbClr val="14769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4660"/>
  </p:normalViewPr>
  <p:slideViewPr>
    <p:cSldViewPr>
      <p:cViewPr varScale="1">
        <p:scale>
          <a:sx n="94" d="100"/>
          <a:sy n="94" d="100"/>
        </p:scale>
        <p:origin x="-108" y="-108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fld id="{E8CFC28C-8046-4F2E-8B71-969F7684D501}" type="datetimeFigureOut">
              <a:rPr lang="cs-CZ"/>
              <a:pPr>
                <a:defRPr/>
              </a:pPr>
              <a:t>22.6.2011</a:t>
            </a:fld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fld id="{AC17D3D0-9BAE-4679-A10C-145F768232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01533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0D814-E87A-46A0-94F6-A89B8FDDEA80}" type="datetimeFigureOut">
              <a:rPr lang="cs-CZ" smtClean="0"/>
              <a:pPr/>
              <a:t>22.6.2011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1808D-B0AC-4C09-B975-D1EC310DB2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8309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52428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808D-B0AC-4C09-B975-D1EC310DB2A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4088" y="252413"/>
            <a:ext cx="6910387" cy="431800"/>
          </a:xfrm>
        </p:spPr>
        <p:txBody>
          <a:bodyPr lIns="99516" tIns="49761" rIns="99516" bIns="49761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87475" y="1908175"/>
            <a:ext cx="8999538" cy="511333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A6BE-4125-4341-98A8-85D2B85EF6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94AED-6EA4-4D4B-A2B4-0D5F41B716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137525" y="252413"/>
            <a:ext cx="2249488" cy="6502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87475" y="252413"/>
            <a:ext cx="6597650" cy="6502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696FD-847F-457A-8E9A-A6F862B57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4088" y="252413"/>
            <a:ext cx="6910387" cy="431800"/>
          </a:xfrm>
        </p:spPr>
        <p:txBody>
          <a:bodyPr lIns="99516" tIns="49761" rIns="99516" bIns="49761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87475" y="1908175"/>
            <a:ext cx="8999538" cy="511333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A8A3-6747-4546-B0E5-38EA50BC514A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2838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6DE6-2E5B-4E8F-B6CE-42EC9996F097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8756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5CA74-3907-4947-B87D-B26DE3EAC9CE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9151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87475" y="971550"/>
            <a:ext cx="4422775" cy="578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62650" y="971550"/>
            <a:ext cx="4424363" cy="578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888A6-6F57-45EB-930C-E41E85123EA5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8499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AFE00-DA5E-4211-A504-95F6D53B9C86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5695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19FEF-E468-4CA2-80D2-E17EF1337DAD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921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8A51F-1CB2-42C6-A687-50782D2D5181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7714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AC29A-62DB-4386-97C4-974D7FD12C9B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800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49A2A-EDB5-434A-AC6F-2666AF71E5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F5B9E-0A5B-42C3-9FC0-FD583B0452C5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9379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8EA3A-7C39-4BAD-AA0D-52ED93101608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5548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137525" y="252413"/>
            <a:ext cx="2249488" cy="6502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87475" y="252413"/>
            <a:ext cx="6597650" cy="6502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7355C-2BB8-4A0E-A7B0-07CE180560EE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527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E78F6-4513-457B-8FDC-47CC291713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87475" y="971550"/>
            <a:ext cx="4422775" cy="578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62650" y="971550"/>
            <a:ext cx="4424363" cy="578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7C2EF-DB2B-45D6-8ACC-9E71D460D9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B282B-C228-48EC-B1A8-F112909357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5119-1BCD-4A3B-AC78-596740993D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A5EB9-D6A9-46F4-96B6-24DDC740FF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25F4C-3A43-4558-B91E-6F18A5AA2F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B601D-16C4-490B-932C-CEC0C3BEC9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7237413"/>
            <a:ext cx="24955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16" tIns="49761" rIns="99516" bIns="4976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800" b="0">
                <a:solidFill>
                  <a:schemeClr val="bg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3E3CC81E-577C-4241-9530-3A8DCEDEC5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7475" y="971550"/>
            <a:ext cx="8999538" cy="578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330575" y="252413"/>
            <a:ext cx="70564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r" defTabSz="99536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r" defTabSz="99536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r" defTabSz="99536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r" defTabSz="99536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455613" indent="-455613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55675" indent="-457200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452563" indent="-457200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951038" indent="-457200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447925" indent="-457200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905125" indent="-457200" algn="l" defTabSz="995363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362325" indent="-457200" algn="l" defTabSz="995363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819525" indent="-457200" algn="l" defTabSz="995363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276725" indent="-457200" algn="l" defTabSz="995363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7237413"/>
            <a:ext cx="24955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16" tIns="49761" rIns="99516" bIns="49761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4ABC559-A3C8-4C36-8D32-06C1131574D0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7475" y="971550"/>
            <a:ext cx="8999538" cy="578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330575" y="252413"/>
            <a:ext cx="70564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  <p:extLst>
      <p:ext uri="{BB962C8B-B14F-4D97-AF65-F5344CB8AC3E}">
        <p14:creationId xmlns="" xmlns:p14="http://schemas.microsoft.com/office/powerpoint/2010/main" val="12032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r" defTabSz="9953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r" defTabSz="99536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r" defTabSz="99536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r" defTabSz="99536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r" defTabSz="99536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455613" indent="-455613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55675" indent="-457200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452563" indent="-457200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951038" indent="-457200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447925" indent="-457200" algn="l" defTabSz="995363" rtl="0" eaLnBrk="0" fontAlgn="base" hangingPunct="0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905125" indent="-457200" algn="l" defTabSz="995363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362325" indent="-457200" algn="l" defTabSz="995363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819525" indent="-457200" algn="l" defTabSz="995363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276725" indent="-457200" algn="l" defTabSz="995363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3200" b="1" dirty="0" smtClean="0">
              <a:solidFill>
                <a:srgbClr val="14769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3200" b="1" dirty="0" smtClean="0">
              <a:solidFill>
                <a:srgbClr val="14769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40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Nová závěrečná zkouška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Individuální projekt národní</a:t>
            </a:r>
            <a:r>
              <a:rPr lang="cs-CZ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32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Kulatý stůl, MŠMT, 28. </a:t>
            </a:r>
            <a:r>
              <a:rPr lang="cs-CZ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cs-CZ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2011</a:t>
            </a:r>
            <a:r>
              <a:rPr lang="cs-CZ" sz="2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0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pro učitele</a:t>
            </a:r>
            <a:endParaRPr lang="cs-CZ" i="1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7475" y="971550"/>
            <a:ext cx="8999538" cy="6408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Přínos pro učitele</a:t>
            </a:r>
            <a:endParaRPr lang="cs-CZ" sz="3200" b="1" dirty="0">
              <a:solidFill>
                <a:srgbClr val="00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3200" b="1" dirty="0" smtClean="0">
              <a:solidFill>
                <a:srgbClr val="0000FF"/>
              </a:solidFill>
            </a:endParaRPr>
          </a:p>
          <a:p>
            <a:pPr lvl="0"/>
            <a:r>
              <a:rPr lang="cs-CZ" sz="2800" dirty="0"/>
              <a:t>U</a:t>
            </a:r>
            <a:r>
              <a:rPr lang="cs-CZ" sz="2800" dirty="0" smtClean="0"/>
              <a:t>čitelé </a:t>
            </a:r>
            <a:r>
              <a:rPr lang="cs-CZ" sz="2800" dirty="0"/>
              <a:t>se </a:t>
            </a:r>
            <a:r>
              <a:rPr lang="cs-CZ" sz="2800" b="1" dirty="0">
                <a:solidFill>
                  <a:srgbClr val="0000CC"/>
                </a:solidFill>
              </a:rPr>
              <a:t>bezprostředně podílejí </a:t>
            </a:r>
            <a:r>
              <a:rPr lang="cs-CZ" sz="2800" dirty="0"/>
              <a:t>na stanovení obsahu závěrečné zkoušky (autorský tým</a:t>
            </a:r>
            <a:r>
              <a:rPr lang="cs-CZ" sz="2800" dirty="0" smtClean="0"/>
              <a:t>)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U</a:t>
            </a:r>
            <a:r>
              <a:rPr lang="cs-CZ" sz="2800" dirty="0" smtClean="0"/>
              <a:t>čitelé</a:t>
            </a:r>
            <a:r>
              <a:rPr lang="cs-CZ" sz="2800" dirty="0"/>
              <a:t>, kteří jednotné zadání realizovali ve školách, se </a:t>
            </a:r>
            <a:r>
              <a:rPr lang="cs-CZ" sz="2800" b="1" dirty="0">
                <a:solidFill>
                  <a:srgbClr val="0000CC"/>
                </a:solidFill>
              </a:rPr>
              <a:t>zprostředkovaně </a:t>
            </a:r>
            <a:r>
              <a:rPr lang="cs-CZ" sz="2800" b="1" dirty="0" smtClean="0">
                <a:solidFill>
                  <a:srgbClr val="0000CC"/>
                </a:solidFill>
              </a:rPr>
              <a:t>podílejí </a:t>
            </a:r>
            <a:r>
              <a:rPr lang="cs-CZ" sz="2800" dirty="0"/>
              <a:t>na jeho vývoji (zpětná vazba </a:t>
            </a:r>
            <a:r>
              <a:rPr lang="cs-CZ" sz="2800" dirty="0" smtClean="0"/>
              <a:t>z dotazníkového </a:t>
            </a:r>
            <a:r>
              <a:rPr lang="cs-CZ" sz="2800" dirty="0"/>
              <a:t>šetření</a:t>
            </a:r>
            <a:r>
              <a:rPr lang="cs-CZ" sz="2800" dirty="0" smtClean="0"/>
              <a:t>)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U</a:t>
            </a:r>
            <a:r>
              <a:rPr lang="cs-CZ" sz="2800" dirty="0" smtClean="0"/>
              <a:t>čitelé </a:t>
            </a:r>
            <a:r>
              <a:rPr lang="cs-CZ" sz="2800" dirty="0"/>
              <a:t>mají </a:t>
            </a:r>
            <a:r>
              <a:rPr lang="cs-CZ" sz="2800" b="1" dirty="0">
                <a:solidFill>
                  <a:srgbClr val="0000CC"/>
                </a:solidFill>
              </a:rPr>
              <a:t>prostor pro diskusi </a:t>
            </a:r>
            <a:r>
              <a:rPr lang="cs-CZ" sz="2800" dirty="0"/>
              <a:t>nad obsahem závěrečné zkoušky, výukou v oboru atd.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5885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pro žáky</a:t>
            </a:r>
            <a:endParaRPr lang="cs-CZ" i="1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7475" y="971550"/>
            <a:ext cx="8999538" cy="6408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Přínos pro žáky</a:t>
            </a:r>
            <a:endParaRPr lang="cs-CZ" sz="3200" b="1" dirty="0">
              <a:solidFill>
                <a:srgbClr val="00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3200" b="1" dirty="0" smtClean="0">
              <a:solidFill>
                <a:srgbClr val="0000FF"/>
              </a:solidFill>
            </a:endParaRPr>
          </a:p>
          <a:p>
            <a:pPr lvl="0"/>
            <a:r>
              <a:rPr lang="cs-CZ" sz="3200" dirty="0"/>
              <a:t>N</a:t>
            </a:r>
            <a:r>
              <a:rPr lang="cs-CZ" sz="3200" dirty="0" smtClean="0"/>
              <a:t>a </a:t>
            </a:r>
            <a:r>
              <a:rPr lang="cs-CZ" sz="3200" dirty="0"/>
              <a:t>žáky téhož oboru jsou u závěrečných zkoušek kladeny </a:t>
            </a:r>
            <a:r>
              <a:rPr lang="cs-CZ" sz="3200" b="1" dirty="0">
                <a:solidFill>
                  <a:srgbClr val="0000CC"/>
                </a:solidFill>
              </a:rPr>
              <a:t>stejné </a:t>
            </a:r>
            <a:r>
              <a:rPr lang="cs-CZ" sz="3200" b="1" dirty="0" smtClean="0">
                <a:solidFill>
                  <a:srgbClr val="0000CC"/>
                </a:solidFill>
              </a:rPr>
              <a:t>nároky</a:t>
            </a:r>
          </a:p>
          <a:p>
            <a:pPr lvl="0"/>
            <a:endParaRPr lang="cs-CZ" sz="1600" dirty="0"/>
          </a:p>
          <a:p>
            <a:pPr lvl="0"/>
            <a:r>
              <a:rPr lang="cs-CZ" sz="3200" dirty="0"/>
              <a:t>Ž</a:t>
            </a:r>
            <a:r>
              <a:rPr lang="cs-CZ" sz="3200" dirty="0" smtClean="0"/>
              <a:t>áci jsou </a:t>
            </a:r>
            <a:r>
              <a:rPr lang="cs-CZ" sz="3200" b="1" dirty="0" smtClean="0">
                <a:solidFill>
                  <a:srgbClr val="0000CC"/>
                </a:solidFill>
              </a:rPr>
              <a:t>objektivně hodnoceni </a:t>
            </a:r>
            <a:r>
              <a:rPr lang="cs-CZ" sz="3200" dirty="0" smtClean="0"/>
              <a:t>na základě stanovených kritérií a správných řešení</a:t>
            </a:r>
          </a:p>
          <a:p>
            <a:pPr lvl="0"/>
            <a:endParaRPr lang="cs-CZ" sz="1600" dirty="0"/>
          </a:p>
          <a:p>
            <a:pPr lvl="0"/>
            <a:r>
              <a:rPr lang="cs-CZ" sz="3200" dirty="0"/>
              <a:t>Z</a:t>
            </a:r>
            <a:r>
              <a:rPr lang="cs-CZ" sz="3200" dirty="0" smtClean="0"/>
              <a:t>ávěrečná </a:t>
            </a:r>
            <a:r>
              <a:rPr lang="cs-CZ" sz="3200" dirty="0"/>
              <a:t>zkouška podle jednotného zadání má </a:t>
            </a:r>
            <a:r>
              <a:rPr lang="cs-CZ" sz="3200" b="1" dirty="0">
                <a:solidFill>
                  <a:srgbClr val="0000CC"/>
                </a:solidFill>
              </a:rPr>
              <a:t>u zaměstnavatelů vyšší kredit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806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pro zaměstnavatele</a:t>
            </a:r>
            <a:endParaRPr lang="cs-CZ" i="1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7475" y="971550"/>
            <a:ext cx="8999538" cy="6408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Přínos pro zaměstnavatele</a:t>
            </a:r>
            <a:endParaRPr lang="cs-CZ" sz="3200" b="1" dirty="0">
              <a:solidFill>
                <a:srgbClr val="00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3200" b="1" dirty="0" smtClean="0">
              <a:solidFill>
                <a:srgbClr val="0000FF"/>
              </a:solidFill>
            </a:endParaRPr>
          </a:p>
          <a:p>
            <a:pPr lvl="0"/>
            <a:r>
              <a:rPr lang="cs-CZ" sz="3200" dirty="0"/>
              <a:t>V</a:t>
            </a:r>
            <a:r>
              <a:rPr lang="cs-CZ" sz="3200" dirty="0" smtClean="0"/>
              <a:t>azby </a:t>
            </a:r>
            <a:r>
              <a:rPr lang="cs-CZ" sz="3200" dirty="0"/>
              <a:t>mezi obsahem zkoušky a požadavky zaměstnavatelů jsou </a:t>
            </a:r>
            <a:r>
              <a:rPr lang="cs-CZ" sz="3200" b="1" dirty="0">
                <a:solidFill>
                  <a:srgbClr val="0000CC"/>
                </a:solidFill>
              </a:rPr>
              <a:t>transparentní</a:t>
            </a:r>
            <a:r>
              <a:rPr lang="cs-CZ" sz="3200" b="1" dirty="0">
                <a:solidFill>
                  <a:srgbClr val="3333FF"/>
                </a:solidFill>
              </a:rPr>
              <a:t> </a:t>
            </a:r>
            <a:r>
              <a:rPr lang="cs-CZ" sz="3200" dirty="0"/>
              <a:t>(NSK</a:t>
            </a:r>
            <a:r>
              <a:rPr lang="cs-CZ" sz="3200" dirty="0" smtClean="0"/>
              <a:t>)</a:t>
            </a:r>
          </a:p>
          <a:p>
            <a:pPr lvl="0"/>
            <a:endParaRPr lang="cs-CZ" sz="1600" dirty="0"/>
          </a:p>
          <a:p>
            <a:pPr lvl="0"/>
            <a:r>
              <a:rPr lang="cs-CZ" sz="3200" dirty="0"/>
              <a:t>V</a:t>
            </a:r>
            <a:r>
              <a:rPr lang="cs-CZ" sz="3200" dirty="0" smtClean="0"/>
              <a:t>ýstupy </a:t>
            </a:r>
            <a:r>
              <a:rPr lang="cs-CZ" sz="3200" dirty="0"/>
              <a:t>žáků daného oboru jsou </a:t>
            </a:r>
            <a:r>
              <a:rPr lang="cs-CZ" sz="3200" b="1" dirty="0" smtClean="0">
                <a:solidFill>
                  <a:srgbClr val="0000CC"/>
                </a:solidFill>
              </a:rPr>
              <a:t>srovnatelné</a:t>
            </a:r>
          </a:p>
          <a:p>
            <a:pPr lvl="0"/>
            <a:endParaRPr lang="cs-CZ" sz="1600" dirty="0"/>
          </a:p>
          <a:p>
            <a:pPr lvl="0"/>
            <a:r>
              <a:rPr lang="cs-CZ" sz="3200" dirty="0"/>
              <a:t>Z</a:t>
            </a:r>
            <a:r>
              <a:rPr lang="cs-CZ" sz="3200" dirty="0" smtClean="0"/>
              <a:t>aměstnavatelé </a:t>
            </a:r>
            <a:r>
              <a:rPr lang="cs-CZ" sz="3200" dirty="0"/>
              <a:t>(odborníci z praxe) se na obsahu závěrečných zkoušek </a:t>
            </a:r>
            <a:r>
              <a:rPr lang="cs-CZ" sz="3200" b="1" dirty="0">
                <a:solidFill>
                  <a:srgbClr val="0000CC"/>
                </a:solidFill>
              </a:rPr>
              <a:t>přímo podílejí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200" b="1" dirty="0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09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196" y="684287"/>
            <a:ext cx="9503594" cy="6287319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Rizika projektu a jejich eliminace</a:t>
            </a:r>
          </a:p>
          <a:p>
            <a:pPr marL="0" indent="0">
              <a:buNone/>
            </a:pPr>
            <a:endParaRPr lang="cs-CZ" sz="1100" b="1" dirty="0" smtClean="0">
              <a:solidFill>
                <a:srgbClr val="0000CC"/>
              </a:solidFill>
            </a:endParaRPr>
          </a:p>
          <a:p>
            <a:r>
              <a:rPr lang="cs-CZ" sz="2800" dirty="0" smtClean="0"/>
              <a:t>Časový skluz začátku projektu - ohrožení </a:t>
            </a:r>
            <a:r>
              <a:rPr lang="cs-CZ" sz="2800" dirty="0" err="1" smtClean="0"/>
              <a:t>šk</a:t>
            </a:r>
            <a:r>
              <a:rPr lang="cs-CZ" sz="2800" dirty="0" smtClean="0"/>
              <a:t>. r. 2012/13</a:t>
            </a:r>
          </a:p>
          <a:p>
            <a:pPr marL="498475" lvl="1" indent="0"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solidFill>
                  <a:srgbClr val="0000CC"/>
                </a:solidFill>
              </a:rPr>
              <a:t>Včasné zahájení projektu 1.4.2012</a:t>
            </a:r>
          </a:p>
          <a:p>
            <a:endParaRPr lang="cs-CZ" sz="800" dirty="0" smtClean="0"/>
          </a:p>
          <a:p>
            <a:r>
              <a:rPr lang="cs-CZ" sz="2800" dirty="0" smtClean="0"/>
              <a:t>Bezpečnostní rizika - ztráta a zcizení dat </a:t>
            </a:r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solidFill>
                  <a:srgbClr val="0000CC"/>
                </a:solidFill>
              </a:rPr>
              <a:t>Aplikace standardních bezpečnostních pravidel</a:t>
            </a:r>
          </a:p>
          <a:p>
            <a:endParaRPr lang="cs-CZ" sz="800" dirty="0" smtClean="0"/>
          </a:p>
          <a:p>
            <a:r>
              <a:rPr lang="cs-CZ" sz="2800" dirty="0" smtClean="0"/>
              <a:t>Komunikační rizika tj. poruchy sítí a internet</a:t>
            </a:r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solidFill>
                  <a:srgbClr val="0000CC"/>
                </a:solidFill>
              </a:rPr>
              <a:t>Automatická obnova stavu před poruchou	</a:t>
            </a:r>
          </a:p>
          <a:p>
            <a:endParaRPr lang="cs-CZ" sz="800" dirty="0" smtClean="0"/>
          </a:p>
          <a:p>
            <a:r>
              <a:rPr lang="cs-CZ" sz="2800" dirty="0" smtClean="0"/>
              <a:t>Rizika spojená s nekvalitním vybavením škol VYT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>
                <a:solidFill>
                  <a:srgbClr val="0000CC"/>
                </a:solidFill>
              </a:rPr>
              <a:t>IS bude provozován na  různých platformách</a:t>
            </a:r>
          </a:p>
          <a:p>
            <a:endParaRPr lang="cs-CZ" sz="800" dirty="0" smtClean="0"/>
          </a:p>
          <a:p>
            <a:r>
              <a:rPr lang="cs-CZ" sz="2800" dirty="0" smtClean="0"/>
              <a:t>Riziko nízké zainteresovanosti zaměstnavatelů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>
                <a:solidFill>
                  <a:srgbClr val="0000CC"/>
                </a:solidFill>
              </a:rPr>
              <a:t>VŘ na firmu, která zajistí participaci odborníků    </a:t>
            </a:r>
          </a:p>
          <a:p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859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7475" y="1188343"/>
            <a:ext cx="8999538" cy="556647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Udržitelnost projektu</a:t>
            </a:r>
          </a:p>
          <a:p>
            <a:pPr marL="0" indent="0">
              <a:buNone/>
            </a:pPr>
            <a:endParaRPr lang="cs-CZ" sz="1600" b="1" dirty="0" smtClean="0">
              <a:solidFill>
                <a:srgbClr val="0000CC"/>
              </a:solidFill>
            </a:endParaRPr>
          </a:p>
          <a:p>
            <a:pPr lvl="0"/>
            <a:r>
              <a:rPr lang="cs-CZ" sz="2800" dirty="0" smtClean="0"/>
              <a:t>Po </a:t>
            </a:r>
            <a:r>
              <a:rPr lang="cs-CZ" sz="2800" dirty="0"/>
              <a:t>ukončení projektu bude ve standardním provozu </a:t>
            </a:r>
            <a:r>
              <a:rPr lang="cs-CZ" sz="2800" b="1" dirty="0">
                <a:solidFill>
                  <a:srgbClr val="0000CC"/>
                </a:solidFill>
              </a:rPr>
              <a:t>internetový informační systému NZZ </a:t>
            </a:r>
            <a:r>
              <a:rPr lang="cs-CZ" sz="2800" dirty="0"/>
              <a:t>pro bezpečnou tvorbu jednotných zadání a pro jejich </a:t>
            </a:r>
            <a:r>
              <a:rPr lang="cs-CZ" sz="2800" dirty="0" smtClean="0"/>
              <a:t>efektivní zprostředkování </a:t>
            </a:r>
            <a:r>
              <a:rPr lang="cs-CZ" sz="2800" dirty="0"/>
              <a:t>všem školám v ČR. </a:t>
            </a:r>
            <a:endParaRPr lang="cs-CZ" sz="2800" dirty="0" smtClean="0"/>
          </a:p>
          <a:p>
            <a:pPr lvl="0"/>
            <a:endParaRPr lang="cs-CZ" sz="900" dirty="0" smtClean="0"/>
          </a:p>
          <a:p>
            <a:pPr lvl="0"/>
            <a:r>
              <a:rPr lang="cs-CZ" sz="2800" dirty="0" smtClean="0"/>
              <a:t>PŘO, v rámci </a:t>
            </a:r>
            <a:r>
              <a:rPr lang="cs-CZ" sz="2800" dirty="0"/>
              <a:t>svých rozpočtových </a:t>
            </a:r>
            <a:r>
              <a:rPr lang="cs-CZ" sz="2800" dirty="0" smtClean="0"/>
              <a:t>zdrojů, </a:t>
            </a:r>
            <a:r>
              <a:rPr lang="cs-CZ" sz="2800" b="1" dirty="0" smtClean="0">
                <a:solidFill>
                  <a:srgbClr val="0000CC"/>
                </a:solidFill>
              </a:rPr>
              <a:t>bude </a:t>
            </a:r>
            <a:r>
              <a:rPr lang="cs-CZ" sz="2800" b="1" dirty="0">
                <a:solidFill>
                  <a:srgbClr val="0000CC"/>
                </a:solidFill>
              </a:rPr>
              <a:t>zajišťovat závěrečné zkoušky</a:t>
            </a:r>
            <a:r>
              <a:rPr lang="cs-CZ" sz="2800" dirty="0">
                <a:solidFill>
                  <a:srgbClr val="0000CC"/>
                </a:solidFill>
              </a:rPr>
              <a:t> </a:t>
            </a:r>
            <a:r>
              <a:rPr lang="cs-CZ" sz="2800" dirty="0"/>
              <a:t>podle </a:t>
            </a:r>
            <a:r>
              <a:rPr lang="cs-CZ" sz="2800" dirty="0" smtClean="0"/>
              <a:t>jednotných </a:t>
            </a:r>
            <a:r>
              <a:rPr lang="cs-CZ" sz="2800" dirty="0"/>
              <a:t>zadání, vyhodnocovat statistická data o zkouškách </a:t>
            </a:r>
            <a:r>
              <a:rPr lang="cs-CZ" sz="2800" dirty="0" smtClean="0"/>
              <a:t> a </a:t>
            </a:r>
            <a:r>
              <a:rPr lang="cs-CZ" sz="2800" dirty="0"/>
              <a:t>vytvářet analýzy a závěry pro potřeby MŠMT. </a:t>
            </a:r>
            <a:endParaRPr lang="cs-CZ" sz="2800" dirty="0" smtClean="0"/>
          </a:p>
          <a:p>
            <a:pPr lvl="0"/>
            <a:endParaRPr lang="cs-CZ" sz="900" dirty="0" smtClean="0"/>
          </a:p>
          <a:p>
            <a:pPr lvl="0"/>
            <a:r>
              <a:rPr lang="cs-CZ" sz="2800" dirty="0" smtClean="0"/>
              <a:t>O </a:t>
            </a:r>
            <a:r>
              <a:rPr lang="cs-CZ" sz="2800" dirty="0"/>
              <a:t>uzákonění a plošné realizaci nové závěrečné zkoušky rozhodne MŠMT.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010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7475" y="972319"/>
            <a:ext cx="8999538" cy="6264696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/>
              <a:t>Realizace</a:t>
            </a:r>
            <a:r>
              <a:rPr lang="cs-CZ" sz="3200" dirty="0"/>
              <a:t>: </a:t>
            </a:r>
            <a:r>
              <a:rPr lang="cs-CZ" sz="3200" b="1" dirty="0">
                <a:solidFill>
                  <a:srgbClr val="3333FF"/>
                </a:solidFill>
              </a:rPr>
              <a:t>	</a:t>
            </a:r>
            <a:r>
              <a:rPr lang="cs-CZ" sz="2800" b="1" dirty="0" smtClean="0">
                <a:solidFill>
                  <a:srgbClr val="0000CC"/>
                </a:solidFill>
              </a:rPr>
              <a:t>1</a:t>
            </a:r>
            <a:r>
              <a:rPr lang="cs-CZ" sz="2800" b="1" dirty="0">
                <a:solidFill>
                  <a:srgbClr val="0000CC"/>
                </a:solidFill>
              </a:rPr>
              <a:t>. 4. 2012 – 30. 6. </a:t>
            </a:r>
            <a:r>
              <a:rPr lang="cs-CZ" sz="2800" b="1" dirty="0" smtClean="0">
                <a:solidFill>
                  <a:srgbClr val="0000CC"/>
                </a:solidFill>
              </a:rPr>
              <a:t>2014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00CC"/>
                </a:solidFill>
              </a:rPr>
              <a:t>	</a:t>
            </a:r>
            <a:r>
              <a:rPr lang="cs-CZ" sz="2800" b="1" dirty="0" smtClean="0">
                <a:solidFill>
                  <a:srgbClr val="0000CC"/>
                </a:solidFill>
              </a:rPr>
              <a:t>		27 měsíců</a:t>
            </a:r>
          </a:p>
          <a:p>
            <a:pPr marL="0" indent="0">
              <a:buNone/>
            </a:pPr>
            <a:endParaRPr lang="cs-CZ" sz="3200" b="1" dirty="0" smtClean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cs-CZ" sz="3200" dirty="0" smtClean="0"/>
              <a:t>Rozpočet projektu celkem</a:t>
            </a:r>
            <a:r>
              <a:rPr lang="cs-CZ" sz="3200" b="1" dirty="0" smtClean="0">
                <a:solidFill>
                  <a:srgbClr val="3333FF"/>
                </a:solidFill>
              </a:rPr>
              <a:t>	</a:t>
            </a:r>
            <a:r>
              <a:rPr lang="cs-CZ" sz="3200" dirty="0" smtClean="0"/>
              <a:t>	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3333FF"/>
                </a:solidFill>
              </a:rPr>
              <a:t>	</a:t>
            </a:r>
            <a:r>
              <a:rPr lang="cs-CZ" sz="2800" b="1" dirty="0" smtClean="0">
                <a:solidFill>
                  <a:srgbClr val="0000CC"/>
                </a:solidFill>
              </a:rPr>
              <a:t>69 371 941 Kč		100 %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3200" dirty="0" smtClean="0"/>
              <a:t>Klíčové aktivity </a:t>
            </a:r>
            <a:r>
              <a:rPr lang="cs-CZ" sz="3200" b="1" dirty="0" smtClean="0">
                <a:solidFill>
                  <a:srgbClr val="3333FF"/>
                </a:solidFill>
              </a:rPr>
              <a:t>		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3333FF"/>
                </a:solidFill>
              </a:rPr>
              <a:t>	</a:t>
            </a:r>
            <a:r>
              <a:rPr lang="cs-CZ" sz="2800" b="1" dirty="0" smtClean="0">
                <a:solidFill>
                  <a:srgbClr val="0000CC"/>
                </a:solidFill>
              </a:rPr>
              <a:t>56 504 335 Kč		81 %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3200" dirty="0" smtClean="0"/>
              <a:t>Řízení</a:t>
            </a:r>
            <a:r>
              <a:rPr lang="cs-CZ" sz="3200" b="1" dirty="0" smtClean="0">
                <a:solidFill>
                  <a:srgbClr val="3333FF"/>
                </a:solidFill>
              </a:rPr>
              <a:t>	</a:t>
            </a:r>
            <a:r>
              <a:rPr lang="cs-CZ" sz="3200" dirty="0" smtClean="0"/>
              <a:t>			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3333FF"/>
                </a:solidFill>
              </a:rPr>
              <a:t>	</a:t>
            </a:r>
            <a:r>
              <a:rPr lang="cs-CZ" sz="2800" b="1" dirty="0" smtClean="0">
                <a:solidFill>
                  <a:srgbClr val="0000CC"/>
                </a:solidFill>
              </a:rPr>
              <a:t>12 </a:t>
            </a:r>
            <a:r>
              <a:rPr lang="cs-CZ" sz="2800" b="1" smtClean="0">
                <a:solidFill>
                  <a:srgbClr val="0000CC"/>
                </a:solidFill>
              </a:rPr>
              <a:t>867 606 </a:t>
            </a:r>
            <a:r>
              <a:rPr lang="cs-CZ" sz="2800" b="1" dirty="0" smtClean="0">
                <a:solidFill>
                  <a:srgbClr val="0000CC"/>
                </a:solidFill>
              </a:rPr>
              <a:t>Kč		19 %</a:t>
            </a:r>
            <a:endParaRPr lang="cs-CZ" sz="2800" b="1" dirty="0">
              <a:solidFill>
                <a:srgbClr val="0000CC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40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7475" y="1044327"/>
            <a:ext cx="8999538" cy="571048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Klíčové aktivity</a:t>
            </a:r>
          </a:p>
          <a:p>
            <a:pPr marL="0" indent="0">
              <a:buNone/>
            </a:pPr>
            <a:endParaRPr lang="cs-CZ" sz="1600" b="1" dirty="0" smtClean="0">
              <a:solidFill>
                <a:srgbClr val="3333FF"/>
              </a:solidFill>
            </a:endParaRPr>
          </a:p>
          <a:p>
            <a:pPr>
              <a:tabLst>
                <a:tab pos="36000" algn="l"/>
              </a:tabLst>
            </a:pPr>
            <a:r>
              <a:rPr lang="cs-CZ" sz="2800" dirty="0" smtClean="0"/>
              <a:t>Tvorba </a:t>
            </a:r>
            <a:r>
              <a:rPr lang="cs-CZ" sz="2800" dirty="0"/>
              <a:t>jednotných zadání ve vazbě na </a:t>
            </a:r>
            <a:r>
              <a:rPr lang="cs-CZ" sz="2800" dirty="0" err="1"/>
              <a:t>kurikulární</a:t>
            </a:r>
            <a:r>
              <a:rPr lang="cs-CZ" sz="2800" dirty="0"/>
              <a:t> reformu a </a:t>
            </a:r>
            <a:r>
              <a:rPr lang="cs-CZ" sz="2800" dirty="0" smtClean="0"/>
              <a:t>kvalifikace</a:t>
            </a:r>
          </a:p>
          <a:p>
            <a:pPr lvl="2">
              <a:tabLst>
                <a:tab pos="36000" algn="l"/>
              </a:tabLst>
            </a:pPr>
            <a:r>
              <a:rPr lang="cs-CZ" b="1" dirty="0">
                <a:solidFill>
                  <a:srgbClr val="0000CC"/>
                </a:solidFill>
              </a:rPr>
              <a:t>40 </a:t>
            </a:r>
            <a:r>
              <a:rPr lang="cs-CZ" b="1" dirty="0" smtClean="0">
                <a:solidFill>
                  <a:srgbClr val="0000CC"/>
                </a:solidFill>
              </a:rPr>
              <a:t>062</a:t>
            </a:r>
            <a:r>
              <a:rPr lang="cs-CZ" b="1" dirty="0">
                <a:solidFill>
                  <a:srgbClr val="0000CC"/>
                </a:solidFill>
              </a:rPr>
              <a:t> </a:t>
            </a:r>
            <a:r>
              <a:rPr lang="cs-CZ" b="1" dirty="0" smtClean="0">
                <a:solidFill>
                  <a:srgbClr val="0000CC"/>
                </a:solidFill>
              </a:rPr>
              <a:t>tis. Kč		71 % </a:t>
            </a:r>
          </a:p>
          <a:p>
            <a:pPr>
              <a:tabLst>
                <a:tab pos="36000" algn="l"/>
              </a:tabLst>
            </a:pPr>
            <a:r>
              <a:rPr lang="cs-CZ" sz="2800" dirty="0" smtClean="0"/>
              <a:t>Provoz </a:t>
            </a:r>
            <a:r>
              <a:rPr lang="cs-CZ" sz="2800" dirty="0"/>
              <a:t>a inovace internetového informačního systému (IIS NZZ</a:t>
            </a:r>
            <a:r>
              <a:rPr lang="cs-CZ" sz="2800" dirty="0" smtClean="0"/>
              <a:t>)</a:t>
            </a:r>
          </a:p>
          <a:p>
            <a:pPr lvl="2">
              <a:tabLst>
                <a:tab pos="36000" algn="l"/>
              </a:tabLst>
            </a:pPr>
            <a:r>
              <a:rPr lang="cs-CZ" b="1" dirty="0">
                <a:solidFill>
                  <a:srgbClr val="0000CC"/>
                </a:solidFill>
              </a:rPr>
              <a:t>11 964 </a:t>
            </a:r>
            <a:r>
              <a:rPr lang="cs-CZ" b="1" dirty="0" smtClean="0">
                <a:solidFill>
                  <a:srgbClr val="0000CC"/>
                </a:solidFill>
              </a:rPr>
              <a:t>tis. Kč 		21 %</a:t>
            </a:r>
          </a:p>
          <a:p>
            <a:pPr>
              <a:tabLst>
                <a:tab pos="36000" algn="l"/>
              </a:tabLst>
            </a:pPr>
            <a:r>
              <a:rPr lang="cs-CZ" sz="2800" dirty="0" smtClean="0"/>
              <a:t>Metodická </a:t>
            </a:r>
            <a:r>
              <a:rPr lang="cs-CZ" sz="2800" dirty="0"/>
              <a:t>a legislativní podpora tvorby jednotných zadání a jejich plošné </a:t>
            </a:r>
            <a:r>
              <a:rPr lang="cs-CZ" sz="2800" dirty="0" smtClean="0"/>
              <a:t>realizace</a:t>
            </a:r>
          </a:p>
          <a:p>
            <a:pPr lvl="2">
              <a:tabLst>
                <a:tab pos="36000" algn="l"/>
              </a:tabLst>
            </a:pPr>
            <a:r>
              <a:rPr lang="cs-CZ" b="1" dirty="0" smtClean="0">
                <a:solidFill>
                  <a:srgbClr val="3333FF"/>
                </a:solidFill>
              </a:rPr>
              <a:t>  </a:t>
            </a:r>
            <a:r>
              <a:rPr lang="cs-CZ" b="1" dirty="0" smtClean="0">
                <a:solidFill>
                  <a:srgbClr val="0000CC"/>
                </a:solidFill>
              </a:rPr>
              <a:t>2</a:t>
            </a:r>
            <a:r>
              <a:rPr lang="cs-CZ" b="1" dirty="0">
                <a:solidFill>
                  <a:srgbClr val="0000CC"/>
                </a:solidFill>
              </a:rPr>
              <a:t> </a:t>
            </a:r>
            <a:r>
              <a:rPr lang="cs-CZ" b="1" dirty="0" smtClean="0">
                <a:solidFill>
                  <a:srgbClr val="0000CC"/>
                </a:solidFill>
              </a:rPr>
              <a:t>638 tis. Kč		  5 %</a:t>
            </a:r>
            <a:endParaRPr lang="cs-CZ" b="1" dirty="0">
              <a:solidFill>
                <a:srgbClr val="0000CC"/>
              </a:solidFill>
            </a:endParaRPr>
          </a:p>
          <a:p>
            <a:pPr>
              <a:tabLst>
                <a:tab pos="36000" algn="l"/>
              </a:tabLst>
            </a:pPr>
            <a:r>
              <a:rPr lang="cs-CZ" sz="2800" dirty="0"/>
              <a:t>Vzdělávání tvůrců jednotných </a:t>
            </a:r>
            <a:r>
              <a:rPr lang="cs-CZ" sz="2800" dirty="0" smtClean="0"/>
              <a:t>zadání</a:t>
            </a:r>
          </a:p>
          <a:p>
            <a:pPr lvl="2">
              <a:tabLst>
                <a:tab pos="36000" algn="l"/>
              </a:tabLst>
            </a:pPr>
            <a:r>
              <a:rPr lang="cs-CZ" b="1" dirty="0" smtClean="0">
                <a:solidFill>
                  <a:srgbClr val="3333FF"/>
                </a:solidFill>
              </a:rPr>
              <a:t>  </a:t>
            </a:r>
            <a:r>
              <a:rPr lang="cs-CZ" b="1" dirty="0" smtClean="0">
                <a:solidFill>
                  <a:srgbClr val="0000CC"/>
                </a:solidFill>
              </a:rPr>
              <a:t>1</a:t>
            </a:r>
            <a:r>
              <a:rPr lang="cs-CZ" b="1" dirty="0">
                <a:solidFill>
                  <a:srgbClr val="0000CC"/>
                </a:solidFill>
              </a:rPr>
              <a:t> </a:t>
            </a:r>
            <a:r>
              <a:rPr lang="cs-CZ" b="1" dirty="0" smtClean="0">
                <a:solidFill>
                  <a:srgbClr val="0000CC"/>
                </a:solidFill>
              </a:rPr>
              <a:t>841</a:t>
            </a:r>
            <a:r>
              <a:rPr lang="cs-CZ" b="1" dirty="0">
                <a:solidFill>
                  <a:srgbClr val="0000CC"/>
                </a:solidFill>
              </a:rPr>
              <a:t> </a:t>
            </a:r>
            <a:r>
              <a:rPr lang="cs-CZ" b="1" dirty="0" smtClean="0">
                <a:solidFill>
                  <a:srgbClr val="0000CC"/>
                </a:solidFill>
              </a:rPr>
              <a:t>tis. Kč		  3 %</a:t>
            </a:r>
          </a:p>
          <a:p>
            <a:pPr lvl="8">
              <a:tabLst>
                <a:tab pos="36000" algn="l"/>
              </a:tabLst>
            </a:pPr>
            <a:endParaRPr lang="cs-CZ" b="1" dirty="0" smtClean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099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7475" y="1044327"/>
            <a:ext cx="8999538" cy="571048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Výstupy</a:t>
            </a:r>
          </a:p>
          <a:p>
            <a:pPr marL="0" indent="0">
              <a:buNone/>
            </a:pPr>
            <a:endParaRPr lang="cs-CZ" sz="1600" b="1" dirty="0" smtClean="0">
              <a:solidFill>
                <a:srgbClr val="3333FF"/>
              </a:solidFill>
            </a:endParaRPr>
          </a:p>
          <a:p>
            <a:pPr lvl="0"/>
            <a:r>
              <a:rPr lang="cs-CZ" dirty="0" smtClean="0"/>
              <a:t>Témata JZZZ </a:t>
            </a:r>
            <a:r>
              <a:rPr lang="cs-CZ" dirty="0"/>
              <a:t>uložená v databázi informačního systému NZZ, ze kterých budou generována </a:t>
            </a:r>
            <a:r>
              <a:rPr lang="cs-CZ" b="1" dirty="0">
                <a:solidFill>
                  <a:srgbClr val="0000CC"/>
                </a:solidFill>
              </a:rPr>
              <a:t>jednotná zadání 2012/13 a </a:t>
            </a:r>
            <a:r>
              <a:rPr lang="cs-CZ" b="1" dirty="0" smtClean="0">
                <a:solidFill>
                  <a:srgbClr val="0000CC"/>
                </a:solidFill>
              </a:rPr>
              <a:t>2013/14</a:t>
            </a:r>
            <a:r>
              <a:rPr lang="cs-CZ" dirty="0" smtClean="0">
                <a:solidFill>
                  <a:srgbClr val="0000CC"/>
                </a:solidFill>
              </a:rPr>
              <a:t> </a:t>
            </a:r>
            <a:r>
              <a:rPr lang="cs-CZ" dirty="0" smtClean="0"/>
              <a:t>-  </a:t>
            </a:r>
            <a:r>
              <a:rPr lang="cs-CZ" dirty="0"/>
              <a:t>školám budou zpřístupněna na webovém portálu v březnu 2013 a 2014. </a:t>
            </a:r>
          </a:p>
          <a:p>
            <a:pPr lvl="0"/>
            <a:r>
              <a:rPr lang="cs-CZ" b="1" dirty="0">
                <a:solidFill>
                  <a:srgbClr val="0000CC"/>
                </a:solidFill>
              </a:rPr>
              <a:t>Evaluační ukazatele </a:t>
            </a:r>
            <a:r>
              <a:rPr lang="cs-CZ" dirty="0"/>
              <a:t>jednotných zadání, datové soubory informací o průběhu realizace jednotných zadání, analýza výsledků. </a:t>
            </a:r>
          </a:p>
          <a:p>
            <a:pPr lvl="0"/>
            <a:r>
              <a:rPr lang="cs-CZ" b="1" dirty="0">
                <a:solidFill>
                  <a:srgbClr val="0000CC"/>
                </a:solidFill>
              </a:rPr>
              <a:t>Metodické materiály </a:t>
            </a:r>
            <a:r>
              <a:rPr lang="cs-CZ" dirty="0"/>
              <a:t>pro tvorbu jednotných zadání a pro přípravu škol na závěrečné zkoušky. </a:t>
            </a:r>
          </a:p>
          <a:p>
            <a:pPr lvl="0"/>
            <a:r>
              <a:rPr lang="cs-CZ" b="1" dirty="0" smtClean="0">
                <a:solidFill>
                  <a:srgbClr val="0000CC"/>
                </a:solidFill>
              </a:rPr>
              <a:t>Vzdělávání</a:t>
            </a:r>
            <a:r>
              <a:rPr lang="cs-CZ" dirty="0" smtClean="0"/>
              <a:t> </a:t>
            </a:r>
            <a:r>
              <a:rPr lang="cs-CZ" dirty="0"/>
              <a:t>tvůrců jednotných </a:t>
            </a:r>
            <a:r>
              <a:rPr lang="cs-CZ" dirty="0" smtClean="0"/>
              <a:t>zadání </a:t>
            </a:r>
            <a:r>
              <a:rPr lang="cs-CZ" smtClean="0"/>
              <a:t>(prezenční), </a:t>
            </a:r>
            <a:r>
              <a:rPr lang="cs-CZ" dirty="0"/>
              <a:t>příprava studijních materiálů.</a:t>
            </a:r>
            <a:r>
              <a:rPr lang="cs-CZ" i="1" dirty="0"/>
              <a:t> </a:t>
            </a:r>
            <a:endParaRPr lang="cs-CZ" dirty="0"/>
          </a:p>
          <a:p>
            <a:r>
              <a:rPr lang="cs-CZ" b="1" dirty="0" smtClean="0">
                <a:solidFill>
                  <a:srgbClr val="0000CC"/>
                </a:solidFill>
              </a:rPr>
              <a:t>E-</a:t>
            </a:r>
            <a:r>
              <a:rPr lang="cs-CZ" b="1" dirty="0" err="1" smtClean="0">
                <a:solidFill>
                  <a:srgbClr val="0000CC"/>
                </a:solidFill>
              </a:rPr>
              <a:t>learningové</a:t>
            </a:r>
            <a:r>
              <a:rPr lang="cs-CZ" dirty="0" smtClean="0">
                <a:solidFill>
                  <a:srgbClr val="0000CC"/>
                </a:solidFill>
              </a:rPr>
              <a:t> </a:t>
            </a:r>
            <a:r>
              <a:rPr lang="cs-CZ" dirty="0"/>
              <a:t>vzdělávání tvůrců a realizátorů jednotných zadání, monitoring jeho průběhu.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2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Monitorovací 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4212" y="971550"/>
            <a:ext cx="9432801" cy="5783263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Monitorovací indikátory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Jednotná zadání pro ZZ 2012/2013</a:t>
            </a:r>
          </a:p>
          <a:p>
            <a:r>
              <a:rPr lang="cs-CZ" sz="2800" dirty="0" smtClean="0"/>
              <a:t>pro 70 oborů vzdělání kat. H</a:t>
            </a:r>
          </a:p>
          <a:p>
            <a:r>
              <a:rPr lang="cs-CZ" sz="2800" dirty="0" smtClean="0"/>
              <a:t>pro 41 oborů vzdělání kat. E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Jednotná </a:t>
            </a:r>
            <a:r>
              <a:rPr lang="cs-CZ" sz="2800" b="1" dirty="0">
                <a:solidFill>
                  <a:srgbClr val="0000CC"/>
                </a:solidFill>
              </a:rPr>
              <a:t>zadání pro ZZ </a:t>
            </a:r>
            <a:r>
              <a:rPr lang="cs-CZ" sz="2800" b="1" dirty="0" smtClean="0">
                <a:solidFill>
                  <a:srgbClr val="0000CC"/>
                </a:solidFill>
              </a:rPr>
              <a:t>2013/2014</a:t>
            </a:r>
            <a:endParaRPr lang="cs-CZ" sz="2800" b="1" dirty="0">
              <a:solidFill>
                <a:srgbClr val="0000CC"/>
              </a:solidFill>
            </a:endParaRPr>
          </a:p>
          <a:p>
            <a:r>
              <a:rPr lang="cs-CZ" sz="2800" dirty="0"/>
              <a:t>pro </a:t>
            </a:r>
            <a:r>
              <a:rPr lang="cs-CZ" sz="2800" dirty="0" smtClean="0"/>
              <a:t>80 </a:t>
            </a:r>
            <a:r>
              <a:rPr lang="cs-CZ" sz="2800" dirty="0"/>
              <a:t>oborů vzdělání kat. H</a:t>
            </a:r>
          </a:p>
          <a:p>
            <a:r>
              <a:rPr lang="cs-CZ" sz="2800" dirty="0"/>
              <a:t>pro </a:t>
            </a:r>
            <a:r>
              <a:rPr lang="cs-CZ" sz="2800" dirty="0" smtClean="0"/>
              <a:t>30 </a:t>
            </a:r>
            <a:r>
              <a:rPr lang="cs-CZ" sz="2800" dirty="0"/>
              <a:t>oborů vzdělání kat. </a:t>
            </a:r>
            <a:r>
              <a:rPr lang="cs-CZ" sz="2800" dirty="0" smtClean="0"/>
              <a:t>E</a:t>
            </a:r>
            <a:endParaRPr lang="cs-CZ" sz="2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Počet učitelů – absolventů e-</a:t>
            </a:r>
            <a:r>
              <a:rPr lang="cs-CZ" sz="2800" b="1" dirty="0" err="1" smtClean="0">
                <a:solidFill>
                  <a:srgbClr val="0000CC"/>
                </a:solidFill>
              </a:rPr>
              <a:t>learningového</a:t>
            </a:r>
            <a:r>
              <a:rPr lang="cs-CZ" sz="2800" b="1" dirty="0" smtClean="0">
                <a:solidFill>
                  <a:srgbClr val="0000CC"/>
                </a:solidFill>
              </a:rPr>
              <a:t> vzdělávání </a:t>
            </a:r>
          </a:p>
          <a:p>
            <a:r>
              <a:rPr lang="cs-CZ" sz="2800" dirty="0" smtClean="0"/>
              <a:t>1 800 (75 % „</a:t>
            </a:r>
            <a:r>
              <a:rPr lang="cs-CZ" sz="2800" dirty="0" err="1" smtClean="0"/>
              <a:t>školoborů</a:t>
            </a:r>
            <a:r>
              <a:rPr lang="cs-CZ" sz="2800" dirty="0" smtClean="0"/>
              <a:t>“) 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683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Výběrová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2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Výběrová řízení</a:t>
            </a:r>
          </a:p>
          <a:p>
            <a:pPr marL="0" indent="0">
              <a:buNone/>
            </a:pPr>
            <a:r>
              <a:rPr lang="cs-CZ" dirty="0" smtClean="0"/>
              <a:t>							Kč bez DPH</a:t>
            </a:r>
          </a:p>
          <a:p>
            <a:pPr marL="0" indent="0">
              <a:buNone/>
            </a:pPr>
            <a:r>
              <a:rPr lang="cs-CZ" sz="2800" dirty="0" smtClean="0"/>
              <a:t>Konference projektu				   250 tis. 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Zajištění </a:t>
            </a:r>
            <a:r>
              <a:rPr lang="cs-CZ" sz="2800" dirty="0"/>
              <a:t>provozu IIS NZZ a jeho </a:t>
            </a:r>
            <a:r>
              <a:rPr lang="cs-CZ" sz="2800" dirty="0" smtClean="0"/>
              <a:t>rozvoj	6.000 tis. </a:t>
            </a:r>
          </a:p>
          <a:p>
            <a:pPr marL="0" indent="0">
              <a:buNone/>
            </a:pPr>
            <a:r>
              <a:rPr lang="cs-CZ" sz="2800" dirty="0" smtClean="0"/>
              <a:t>Zajišťování participace zaměstnavatelů	2.500 tis. </a:t>
            </a:r>
          </a:p>
          <a:p>
            <a:pPr marL="0" indent="0">
              <a:buNone/>
            </a:pPr>
            <a:r>
              <a:rPr lang="cs-CZ" sz="2800" dirty="0" smtClean="0"/>
              <a:t>Publicita </a:t>
            </a:r>
            <a:r>
              <a:rPr lang="cs-CZ" sz="2800" dirty="0"/>
              <a:t>+ PR </a:t>
            </a:r>
            <a:r>
              <a:rPr lang="cs-CZ" sz="2800" dirty="0" smtClean="0"/>
              <a:t>kampaň				   333 tis.</a:t>
            </a:r>
          </a:p>
          <a:p>
            <a:pPr marL="0" indent="0">
              <a:buNone/>
            </a:pPr>
            <a:r>
              <a:rPr lang="cs-CZ" sz="2800" dirty="0" smtClean="0"/>
              <a:t>Kancelářský materiál				   788 tis.</a:t>
            </a:r>
          </a:p>
          <a:p>
            <a:pPr marL="0" indent="0">
              <a:buNone/>
            </a:pPr>
            <a:r>
              <a:rPr lang="cs-CZ" sz="2800" dirty="0" smtClean="0"/>
              <a:t>Hardware						   233 tis.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Software 					             117 tis.</a:t>
            </a:r>
          </a:p>
          <a:p>
            <a:pPr marL="0" indent="0">
              <a:buNone/>
            </a:pPr>
            <a:r>
              <a:rPr lang="cs-CZ" sz="2800" dirty="0" err="1" smtClean="0"/>
              <a:t>Hosting</a:t>
            </a:r>
            <a:r>
              <a:rPr lang="cs-CZ" sz="2800" dirty="0" smtClean="0"/>
              <a:t> IS						   540 tis.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059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04" y="971550"/>
            <a:ext cx="9504809" cy="6337473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OP Vzdělávání pro konkurenceschopnost</a:t>
            </a:r>
          </a:p>
          <a:p>
            <a:pPr marL="0" indent="0">
              <a:buNone/>
            </a:pPr>
            <a:endParaRPr lang="cs-CZ" sz="11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0000CC"/>
                </a:solidFill>
              </a:rPr>
              <a:t>4.1 Systémový rámec celoživotního učení</a:t>
            </a:r>
          </a:p>
          <a:p>
            <a:pPr marL="0" indent="0">
              <a:buNone/>
            </a:pPr>
            <a:r>
              <a:rPr lang="cs-CZ" sz="3200" dirty="0" smtClean="0"/>
              <a:t>Oblast podpory zaměřena na systémová řešení, která vyžadují koordinaci na centrální úrovni.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r>
              <a:rPr lang="cs-CZ" sz="3200" dirty="0" smtClean="0"/>
              <a:t>Podporované aktivity:</a:t>
            </a:r>
          </a:p>
          <a:p>
            <a:r>
              <a:rPr lang="cs-CZ" sz="3200" b="1" dirty="0" smtClean="0">
                <a:solidFill>
                  <a:srgbClr val="0000CC"/>
                </a:solidFill>
              </a:rPr>
              <a:t>Vývoj, realizace a podpora centrálně řízených evaluačních procesů při ukončování vzdělávání na středních školách</a:t>
            </a:r>
          </a:p>
          <a:p>
            <a:r>
              <a:rPr lang="cs-CZ" sz="3200" i="1" dirty="0" smtClean="0"/>
              <a:t>Dobudování a realizace systému hodnocení kvality poskytovaného vzdělávání</a:t>
            </a:r>
          </a:p>
          <a:p>
            <a:endParaRPr lang="cs-CZ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5832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sz="3600" b="1" dirty="0" smtClean="0">
                <a:solidFill>
                  <a:srgbClr val="0066CC"/>
                </a:solidFill>
              </a:rPr>
              <a:t>		</a:t>
            </a:r>
            <a:r>
              <a:rPr lang="cs-CZ" sz="3600" b="1" dirty="0" smtClean="0">
                <a:solidFill>
                  <a:srgbClr val="0000CC"/>
                </a:solidFill>
              </a:rPr>
              <a:t>Děkujeme za pozornost.</a:t>
            </a:r>
          </a:p>
          <a:p>
            <a:pPr>
              <a:buFont typeface="Wingdings" pitchFamily="2" charset="2"/>
              <a:buNone/>
            </a:pPr>
            <a:endParaRPr lang="cs-CZ" sz="3600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</a:pPr>
            <a:endParaRPr lang="cs-CZ" sz="3600" b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		</a:t>
            </a:r>
            <a:r>
              <a:rPr lang="cs-CZ" sz="2800" b="1" dirty="0">
                <a:solidFill>
                  <a:srgbClr val="0000CC"/>
                </a:solidFill>
              </a:rPr>
              <a:t>Dana Kočková	</a:t>
            </a:r>
            <a:endParaRPr lang="cs-CZ" sz="2800" b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cs-CZ" sz="2800" b="1" dirty="0">
                <a:solidFill>
                  <a:srgbClr val="0000CC"/>
                </a:solidFill>
              </a:rPr>
              <a:t>	</a:t>
            </a:r>
            <a:r>
              <a:rPr lang="cs-CZ" sz="2800" b="1" dirty="0" smtClean="0">
                <a:solidFill>
                  <a:srgbClr val="0000CC"/>
                </a:solidFill>
              </a:rPr>
              <a:t>	dana.kockova@nuov.cz</a:t>
            </a:r>
            <a:endParaRPr lang="cs-CZ" sz="2800" b="1" dirty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		</a:t>
            </a:r>
          </a:p>
          <a:p>
            <a:pPr>
              <a:buFont typeface="Wingdings" pitchFamily="2" charset="2"/>
              <a:buNone/>
            </a:pPr>
            <a:r>
              <a:rPr lang="cs-CZ" sz="2800" b="1" dirty="0">
                <a:solidFill>
                  <a:srgbClr val="0000CC"/>
                </a:solidFill>
              </a:rPr>
              <a:t>	</a:t>
            </a:r>
            <a:r>
              <a:rPr lang="cs-CZ" sz="2800" b="1" dirty="0" smtClean="0">
                <a:solidFill>
                  <a:srgbClr val="0000CC"/>
                </a:solidFill>
              </a:rPr>
              <a:t>	Libor Berný</a:t>
            </a:r>
          </a:p>
          <a:p>
            <a:pPr>
              <a:buFont typeface="Wingdings" pitchFamily="2" charset="2"/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		libor.berny@nuov.cz</a:t>
            </a:r>
          </a:p>
          <a:p>
            <a:pPr>
              <a:buFont typeface="Wingdings" pitchFamily="2" charset="2"/>
              <a:buNone/>
            </a:pPr>
            <a:r>
              <a:rPr lang="cs-CZ" sz="2800" b="1" dirty="0">
                <a:solidFill>
                  <a:srgbClr val="3333FF"/>
                </a:solidFill>
              </a:rPr>
              <a:t>	</a:t>
            </a:r>
            <a:r>
              <a:rPr lang="cs-CZ" sz="2800" b="1" dirty="0" smtClean="0">
                <a:solidFill>
                  <a:srgbClr val="3333FF"/>
                </a:solidFill>
              </a:rPr>
              <a:t>	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330476" y="180231"/>
            <a:ext cx="7056438" cy="431800"/>
          </a:xfrm>
        </p:spPr>
        <p:txBody>
          <a:bodyPr/>
          <a:lstStyle/>
          <a:p>
            <a:endParaRPr lang="cs-CZ" i="1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180" y="756295"/>
            <a:ext cx="9720833" cy="662399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1200" b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4000" b="1" dirty="0" smtClean="0">
                <a:solidFill>
                  <a:srgbClr val="0000CC"/>
                </a:solidFill>
              </a:rPr>
              <a:t>Kontext/důvod realizace projektu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– REFORMA ukončování studia žáků v oborech vzdělání s výučním listem</a:t>
            </a:r>
          </a:p>
          <a:p>
            <a:pPr eaLnBrk="1" hangingPunct="1">
              <a:buFont typeface="Wingdings" pitchFamily="2" charset="2"/>
              <a:buNone/>
            </a:pPr>
            <a:endParaRPr lang="cs-CZ" sz="1200" b="1" dirty="0" smtClean="0">
              <a:solidFill>
                <a:srgbClr val="0000FF"/>
              </a:solidFill>
            </a:endParaRPr>
          </a:p>
          <a:p>
            <a:r>
              <a:rPr lang="cs-CZ" sz="3200" dirty="0" smtClean="0"/>
              <a:t>Podpořit </a:t>
            </a:r>
            <a:r>
              <a:rPr lang="cs-CZ" sz="3200" b="1" dirty="0" smtClean="0">
                <a:solidFill>
                  <a:srgbClr val="0000CC"/>
                </a:solidFill>
              </a:rPr>
              <a:t>zvýšení kvality</a:t>
            </a:r>
            <a:r>
              <a:rPr lang="cs-CZ" sz="3200" dirty="0" smtClean="0">
                <a:solidFill>
                  <a:srgbClr val="0000CC"/>
                </a:solidFill>
              </a:rPr>
              <a:t> </a:t>
            </a:r>
            <a:r>
              <a:rPr lang="cs-CZ" sz="3200" b="1" dirty="0">
                <a:solidFill>
                  <a:srgbClr val="0000CC"/>
                </a:solidFill>
              </a:rPr>
              <a:t>vzdělávání </a:t>
            </a:r>
            <a:r>
              <a:rPr lang="cs-CZ" sz="3200" b="1" dirty="0" smtClean="0">
                <a:solidFill>
                  <a:srgbClr val="0000CC"/>
                </a:solidFill>
              </a:rPr>
              <a:t>žáků </a:t>
            </a:r>
            <a:endParaRPr lang="cs-CZ" sz="3200" dirty="0" smtClean="0">
              <a:solidFill>
                <a:srgbClr val="0000CC"/>
              </a:solidFill>
            </a:endParaRPr>
          </a:p>
          <a:p>
            <a:pPr lvl="0"/>
            <a:r>
              <a:rPr lang="cs-CZ" sz="3200" dirty="0" smtClean="0"/>
              <a:t>Zajišťovat </a:t>
            </a:r>
            <a:r>
              <a:rPr lang="cs-CZ" sz="3200" b="1" dirty="0" smtClean="0">
                <a:solidFill>
                  <a:srgbClr val="0000CC"/>
                </a:solidFill>
              </a:rPr>
              <a:t>transparentnost a srovnatelnost výsledků vzdělávání </a:t>
            </a:r>
            <a:r>
              <a:rPr lang="cs-CZ" sz="3200" dirty="0" smtClean="0"/>
              <a:t>v celé ČR</a:t>
            </a:r>
            <a:endParaRPr lang="cs-CZ" sz="3600" dirty="0" smtClean="0"/>
          </a:p>
          <a:p>
            <a:pPr lvl="0"/>
            <a:r>
              <a:rPr lang="cs-CZ" sz="3200" b="1" dirty="0" smtClean="0">
                <a:solidFill>
                  <a:srgbClr val="0000CC"/>
                </a:solidFill>
              </a:rPr>
              <a:t>Zaměstnavatele</a:t>
            </a:r>
            <a:r>
              <a:rPr lang="cs-CZ" sz="3200" dirty="0" smtClean="0">
                <a:solidFill>
                  <a:srgbClr val="0000CC"/>
                </a:solidFill>
              </a:rPr>
              <a:t> </a:t>
            </a:r>
            <a:r>
              <a:rPr lang="cs-CZ" sz="3200" dirty="0" smtClean="0"/>
              <a:t>zapojit přímo do procesu vzdělávání a evaluace </a:t>
            </a:r>
          </a:p>
          <a:p>
            <a:pPr lvl="0"/>
            <a:r>
              <a:rPr lang="cs-CZ" sz="3200" dirty="0" smtClean="0"/>
              <a:t>Zvýšit </a:t>
            </a:r>
            <a:r>
              <a:rPr lang="cs-CZ" sz="3200" b="1" dirty="0" smtClean="0">
                <a:solidFill>
                  <a:srgbClr val="0000CC"/>
                </a:solidFill>
              </a:rPr>
              <a:t>význam </a:t>
            </a:r>
            <a:r>
              <a:rPr lang="cs-CZ" sz="3200" b="1" dirty="0">
                <a:solidFill>
                  <a:srgbClr val="0000CC"/>
                </a:solidFill>
              </a:rPr>
              <a:t>odborného </a:t>
            </a:r>
            <a:r>
              <a:rPr lang="cs-CZ" sz="3200" b="1" dirty="0" smtClean="0">
                <a:solidFill>
                  <a:srgbClr val="0000CC"/>
                </a:solidFill>
              </a:rPr>
              <a:t>vzdělávání</a:t>
            </a:r>
            <a:r>
              <a:rPr lang="cs-CZ" sz="3200" dirty="0" smtClean="0">
                <a:solidFill>
                  <a:srgbClr val="0000CC"/>
                </a:solidFill>
              </a:rPr>
              <a:t>                </a:t>
            </a:r>
            <a:r>
              <a:rPr lang="cs-CZ" sz="3200" dirty="0" smtClean="0"/>
              <a:t>a </a:t>
            </a:r>
            <a:r>
              <a:rPr lang="cs-CZ" sz="3200" dirty="0"/>
              <a:t>odborné přípravy na trhu práce </a:t>
            </a:r>
            <a:endParaRPr lang="cs-CZ" sz="3200" dirty="0" smtClean="0"/>
          </a:p>
          <a:p>
            <a:pPr lvl="0"/>
            <a:endParaRPr lang="cs-CZ" sz="3200" dirty="0" smtClean="0"/>
          </a:p>
          <a:p>
            <a:pPr lvl="0"/>
            <a:endParaRPr lang="cs-CZ" sz="3200" dirty="0"/>
          </a:p>
          <a:p>
            <a:pPr eaLnBrk="1" hangingPunct="1">
              <a:buFont typeface="Wingdings" pitchFamily="2" charset="2"/>
              <a:buNone/>
            </a:pPr>
            <a:r>
              <a:rPr lang="cs-CZ" sz="3200" b="1" dirty="0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943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7475" y="1188343"/>
            <a:ext cx="8999538" cy="5566470"/>
          </a:xfrm>
        </p:spPr>
        <p:txBody>
          <a:bodyPr/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0000CC"/>
                </a:solidFill>
              </a:rPr>
              <a:t>Cíl projektu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  <a:tabLst>
                <a:tab pos="36000" algn="l"/>
              </a:tabLst>
            </a:pPr>
            <a:r>
              <a:rPr lang="cs-CZ" sz="3200" dirty="0" smtClean="0"/>
              <a:t>Zabezpečit </a:t>
            </a:r>
            <a:r>
              <a:rPr lang="cs-CZ" sz="3200" dirty="0"/>
              <a:t>přípravu </a:t>
            </a:r>
            <a:r>
              <a:rPr lang="cs-CZ" sz="3200" b="1" dirty="0">
                <a:solidFill>
                  <a:srgbClr val="0000CC"/>
                </a:solidFill>
              </a:rPr>
              <a:t>jednotných </a:t>
            </a:r>
            <a:r>
              <a:rPr lang="cs-CZ" sz="3200" b="1" dirty="0" smtClean="0">
                <a:solidFill>
                  <a:srgbClr val="0000CC"/>
                </a:solidFill>
              </a:rPr>
              <a:t>zadání </a:t>
            </a:r>
            <a:r>
              <a:rPr lang="cs-CZ" sz="3200" dirty="0" smtClean="0"/>
              <a:t>pro závěrečné zkoušky </a:t>
            </a:r>
            <a:r>
              <a:rPr lang="cs-CZ" sz="3200" b="1" dirty="0" smtClean="0">
                <a:solidFill>
                  <a:srgbClr val="0000CC"/>
                </a:solidFill>
              </a:rPr>
              <a:t>2012/2013 a 2013/14</a:t>
            </a:r>
            <a:r>
              <a:rPr lang="cs-CZ" sz="3200" b="1" dirty="0" smtClean="0">
                <a:solidFill>
                  <a:srgbClr val="3333FF"/>
                </a:solidFill>
              </a:rPr>
              <a:t> </a:t>
            </a:r>
            <a:r>
              <a:rPr lang="cs-CZ" sz="3200" dirty="0"/>
              <a:t>ve vazbě </a:t>
            </a:r>
            <a:r>
              <a:rPr lang="cs-CZ" sz="3200" dirty="0" smtClean="0"/>
              <a:t>na</a:t>
            </a:r>
            <a:endParaRPr lang="cs-CZ" sz="3200" b="1" dirty="0" smtClean="0">
              <a:solidFill>
                <a:srgbClr val="3333FF"/>
              </a:solidFill>
            </a:endParaRPr>
          </a:p>
          <a:p>
            <a:pPr marL="0" indent="0">
              <a:buNone/>
              <a:tabLst>
                <a:tab pos="36000" algn="l"/>
              </a:tabLst>
            </a:pPr>
            <a:endParaRPr lang="cs-CZ" sz="1600" b="1" dirty="0" smtClean="0">
              <a:solidFill>
                <a:srgbClr val="3333FF"/>
              </a:solidFill>
            </a:endParaRPr>
          </a:p>
          <a:p>
            <a:pPr>
              <a:tabLst>
                <a:tab pos="36000" algn="l"/>
              </a:tabLst>
            </a:pPr>
            <a:r>
              <a:rPr lang="cs-CZ" sz="4000" b="1" dirty="0" smtClean="0">
                <a:solidFill>
                  <a:srgbClr val="0000CC"/>
                </a:solidFill>
              </a:rPr>
              <a:t>nové </a:t>
            </a:r>
            <a:r>
              <a:rPr lang="cs-CZ" sz="4000" b="1" dirty="0">
                <a:solidFill>
                  <a:srgbClr val="0000CC"/>
                </a:solidFill>
              </a:rPr>
              <a:t>obory vzdělání</a:t>
            </a:r>
            <a:r>
              <a:rPr lang="cs-CZ" sz="4000" b="1" dirty="0">
                <a:solidFill>
                  <a:srgbClr val="3333FF"/>
                </a:solidFill>
              </a:rPr>
              <a:t> </a:t>
            </a:r>
            <a:r>
              <a:rPr lang="cs-CZ" sz="4000" dirty="0"/>
              <a:t>s rámcovými vzdělávacími </a:t>
            </a:r>
            <a:r>
              <a:rPr lang="cs-CZ" sz="4000" dirty="0" smtClean="0"/>
              <a:t>programy </a:t>
            </a:r>
          </a:p>
          <a:p>
            <a:pPr>
              <a:tabLst>
                <a:tab pos="36000" algn="l"/>
              </a:tabLst>
            </a:pPr>
            <a:endParaRPr lang="cs-CZ" sz="2000" dirty="0" smtClean="0"/>
          </a:p>
          <a:p>
            <a:pPr>
              <a:tabLst>
                <a:tab pos="36000" algn="l"/>
              </a:tabLst>
            </a:pPr>
            <a:r>
              <a:rPr lang="cs-CZ" sz="4000" b="1" dirty="0" smtClean="0">
                <a:solidFill>
                  <a:srgbClr val="0000CC"/>
                </a:solidFill>
              </a:rPr>
              <a:t>kvalifikační </a:t>
            </a:r>
            <a:r>
              <a:rPr lang="cs-CZ" sz="4000" b="1" dirty="0">
                <a:solidFill>
                  <a:srgbClr val="0000CC"/>
                </a:solidFill>
              </a:rPr>
              <a:t>standardy </a:t>
            </a:r>
            <a:r>
              <a:rPr lang="cs-CZ" sz="4000" b="1" dirty="0" smtClean="0">
                <a:solidFill>
                  <a:srgbClr val="0000CC"/>
                </a:solidFill>
              </a:rPr>
              <a:t>NSK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7369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Přidaná hodnota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4212" y="971550"/>
            <a:ext cx="9432801" cy="5783263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NZZ 2 navazuje </a:t>
            </a:r>
            <a:r>
              <a:rPr lang="cs-CZ" sz="3200" dirty="0" smtClean="0"/>
              <a:t>na NZZ (1) a Kvalitu I 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000CC"/>
                </a:solidFill>
              </a:rPr>
              <a:t>a</a:t>
            </a:r>
            <a:r>
              <a:rPr lang="cs-CZ" sz="3200" b="1" dirty="0" smtClean="0">
                <a:solidFill>
                  <a:srgbClr val="0000CC"/>
                </a:solidFill>
              </a:rPr>
              <a:t> vytváří novou – přidanou hodnotu:</a:t>
            </a:r>
          </a:p>
          <a:p>
            <a:pPr marL="0" indent="0">
              <a:buNone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sz="2800" b="1" u="sng" dirty="0" smtClean="0">
                <a:solidFill>
                  <a:srgbClr val="0000CC"/>
                </a:solidFill>
              </a:rPr>
              <a:t>Poprvé jednotná zadání pro nové obory vzdělání - RVP</a:t>
            </a:r>
          </a:p>
          <a:p>
            <a:pPr marL="0" indent="0">
              <a:buNone/>
            </a:pPr>
            <a:r>
              <a:rPr lang="cs-CZ" sz="2800" dirty="0" smtClean="0"/>
              <a:t>(dosud vyvíjena JZZZ pro obory stávající soustavy)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2000" dirty="0" smtClean="0"/>
              <a:t>      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0000CC"/>
                </a:solidFill>
              </a:rPr>
              <a:t>Nové </a:t>
            </a:r>
            <a:r>
              <a:rPr lang="cs-CZ" sz="2000" b="1" dirty="0">
                <a:solidFill>
                  <a:srgbClr val="0000CC"/>
                </a:solidFill>
              </a:rPr>
              <a:t>obory vzdělání – náběh žáků 3. ročníků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3333FF"/>
                </a:solidFill>
              </a:rPr>
              <a:t>			</a:t>
            </a:r>
            <a:r>
              <a:rPr lang="cs-CZ" sz="2000" b="1" dirty="0" smtClean="0">
                <a:solidFill>
                  <a:srgbClr val="3333FF"/>
                </a:solidFill>
              </a:rPr>
              <a:t>       	</a:t>
            </a:r>
            <a:r>
              <a:rPr lang="cs-CZ" sz="2000" dirty="0" smtClean="0"/>
              <a:t>kat. H</a:t>
            </a:r>
            <a:r>
              <a:rPr lang="cs-CZ" sz="2000" dirty="0"/>
              <a:t>	</a:t>
            </a:r>
            <a:r>
              <a:rPr lang="cs-CZ" sz="2000" dirty="0" smtClean="0"/>
              <a:t>       	kat. E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	2011/2012</a:t>
            </a:r>
            <a:r>
              <a:rPr lang="cs-CZ" sz="2000" dirty="0"/>
              <a:t>	 </a:t>
            </a:r>
            <a:r>
              <a:rPr lang="cs-CZ" sz="2000" dirty="0" smtClean="0"/>
              <a:t>        	29</a:t>
            </a:r>
            <a:r>
              <a:rPr lang="cs-CZ" sz="2000" dirty="0"/>
              <a:t>		</a:t>
            </a:r>
            <a:r>
              <a:rPr lang="cs-CZ" sz="2000" dirty="0" smtClean="0"/>
              <a:t> -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 smtClean="0">
                <a:solidFill>
                  <a:srgbClr val="3333FF"/>
                </a:solidFill>
              </a:rPr>
              <a:t>	</a:t>
            </a:r>
            <a:r>
              <a:rPr lang="cs-CZ" sz="2000" b="1" dirty="0" smtClean="0">
                <a:solidFill>
                  <a:srgbClr val="0000CC"/>
                </a:solidFill>
              </a:rPr>
              <a:t>2012/2013</a:t>
            </a:r>
            <a:r>
              <a:rPr lang="cs-CZ" sz="2000" b="1" dirty="0">
                <a:solidFill>
                  <a:srgbClr val="0000CC"/>
                </a:solidFill>
              </a:rPr>
              <a:t>	</a:t>
            </a:r>
            <a:r>
              <a:rPr lang="cs-CZ" sz="2000" b="1" dirty="0" smtClean="0">
                <a:solidFill>
                  <a:srgbClr val="0000CC"/>
                </a:solidFill>
              </a:rPr>
              <a:t>	41</a:t>
            </a:r>
            <a:r>
              <a:rPr lang="cs-CZ" sz="2000" b="1" dirty="0">
                <a:solidFill>
                  <a:srgbClr val="0000CC"/>
                </a:solidFill>
              </a:rPr>
              <a:t>		11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00CC"/>
                </a:solidFill>
              </a:rPr>
              <a:t>	2013/2014</a:t>
            </a:r>
            <a:r>
              <a:rPr lang="cs-CZ" sz="2000" b="1" dirty="0">
                <a:solidFill>
                  <a:srgbClr val="0000CC"/>
                </a:solidFill>
              </a:rPr>
              <a:t>		10		19</a:t>
            </a:r>
          </a:p>
          <a:p>
            <a:pPr marL="0" indent="0">
              <a:buNone/>
            </a:pPr>
            <a:r>
              <a:rPr lang="cs-CZ" sz="2000" dirty="0" smtClean="0"/>
              <a:t>	2014/2015</a:t>
            </a:r>
            <a:r>
              <a:rPr lang="cs-CZ" sz="2000" dirty="0"/>
              <a:t>	 	  2		  6</a:t>
            </a:r>
          </a:p>
          <a:p>
            <a:pPr marL="0" indent="0">
              <a:buNone/>
            </a:pPr>
            <a:r>
              <a:rPr lang="cs-CZ" sz="2000" dirty="0" smtClean="0"/>
              <a:t>	Celkem</a:t>
            </a:r>
            <a:r>
              <a:rPr lang="cs-CZ" sz="2000" dirty="0"/>
              <a:t>		</a:t>
            </a:r>
            <a:r>
              <a:rPr lang="cs-CZ" sz="2000" dirty="0" smtClean="0"/>
              <a:t>	82</a:t>
            </a:r>
            <a:r>
              <a:rPr lang="cs-CZ" sz="2000" dirty="0"/>
              <a:t>		36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801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Přidaná hodnota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8228" y="971550"/>
            <a:ext cx="9288785" cy="5783263"/>
          </a:xfrm>
        </p:spPr>
        <p:txBody>
          <a:bodyPr/>
          <a:lstStyle/>
          <a:p>
            <a:pPr marL="0" indent="0">
              <a:buNone/>
            </a:pPr>
            <a:r>
              <a:rPr lang="cs-CZ" sz="3200" b="1" u="sng" dirty="0" smtClean="0">
                <a:solidFill>
                  <a:srgbClr val="0000CC"/>
                </a:solidFill>
              </a:rPr>
              <a:t>Nový </a:t>
            </a:r>
            <a:r>
              <a:rPr lang="cs-CZ" sz="3200" b="1" u="sng" dirty="0">
                <a:solidFill>
                  <a:srgbClr val="0000CC"/>
                </a:solidFill>
              </a:rPr>
              <a:t>informační systém pro objektivní ověřování kompetencí </a:t>
            </a:r>
            <a:endParaRPr lang="cs-CZ" sz="3200" b="1" u="sng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Generování </a:t>
            </a:r>
            <a:r>
              <a:rPr lang="cs-CZ" sz="3200" b="1" dirty="0">
                <a:solidFill>
                  <a:srgbClr val="0000CC"/>
                </a:solidFill>
              </a:rPr>
              <a:t>úkolů z databanky přímo na žáka</a:t>
            </a:r>
          </a:p>
          <a:p>
            <a:pPr marL="0" indent="0">
              <a:buNone/>
            </a:pPr>
            <a:r>
              <a:rPr lang="cs-CZ" sz="2800" dirty="0"/>
              <a:t>(dosud se z úkolů sestavovala témata, ze kterých žák vybíral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důsledkem </a:t>
            </a:r>
            <a:r>
              <a:rPr lang="cs-CZ" sz="2800" dirty="0"/>
              <a:t>je </a:t>
            </a:r>
            <a:r>
              <a:rPr lang="cs-CZ" sz="2800" b="1" dirty="0">
                <a:solidFill>
                  <a:srgbClr val="0000CC"/>
                </a:solidFill>
              </a:rPr>
              <a:t>zefektivnění a zlevnění </a:t>
            </a:r>
            <a:r>
              <a:rPr lang="cs-CZ" sz="2800" dirty="0"/>
              <a:t>standardního procesu tvorby JZZZ (za předpokladu silné databanky úloh</a:t>
            </a:r>
            <a:r>
              <a:rPr lang="cs-CZ" sz="2800" dirty="0" smtClean="0"/>
              <a:t>)</a:t>
            </a:r>
          </a:p>
          <a:p>
            <a:r>
              <a:rPr lang="cs-CZ" sz="2800" b="1" dirty="0">
                <a:solidFill>
                  <a:srgbClr val="0000CC"/>
                </a:solidFill>
              </a:rPr>
              <a:t>z</a:t>
            </a:r>
            <a:r>
              <a:rPr lang="cs-CZ" sz="2800" b="1" dirty="0" smtClean="0">
                <a:solidFill>
                  <a:srgbClr val="0000CC"/>
                </a:solidFill>
              </a:rPr>
              <a:t>jednodušení přípravy škol </a:t>
            </a:r>
            <a:r>
              <a:rPr lang="cs-CZ" sz="2800" dirty="0" smtClean="0"/>
              <a:t>na závěrečné zkoušky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007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Přidaná hodnota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188" y="971550"/>
            <a:ext cx="9648825" cy="5783263"/>
          </a:xfrm>
        </p:spPr>
        <p:txBody>
          <a:bodyPr/>
          <a:lstStyle/>
          <a:p>
            <a:pPr marL="0" indent="0">
              <a:buNone/>
            </a:pPr>
            <a:r>
              <a:rPr lang="cs-CZ" sz="3200" b="1" u="sng" dirty="0" smtClean="0">
                <a:solidFill>
                  <a:srgbClr val="0000CC"/>
                </a:solidFill>
              </a:rPr>
              <a:t>Nově bude navrženo a realizováno                       e-</a:t>
            </a:r>
            <a:r>
              <a:rPr lang="cs-CZ" sz="3200" b="1" u="sng" dirty="0" err="1" smtClean="0">
                <a:solidFill>
                  <a:srgbClr val="0000CC"/>
                </a:solidFill>
              </a:rPr>
              <a:t>learningové</a:t>
            </a:r>
            <a:r>
              <a:rPr lang="cs-CZ" sz="3200" b="1" u="sng" dirty="0" smtClean="0">
                <a:solidFill>
                  <a:srgbClr val="0000CC"/>
                </a:solidFill>
              </a:rPr>
              <a:t> vzdělávání</a:t>
            </a:r>
            <a:endParaRPr lang="cs-CZ" sz="18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Vývoj metodických podpor a realizace e-</a:t>
            </a:r>
            <a:r>
              <a:rPr lang="cs-CZ" sz="2800" b="1" dirty="0" err="1" smtClean="0">
                <a:solidFill>
                  <a:srgbClr val="0000CC"/>
                </a:solidFill>
              </a:rPr>
              <a:t>learningového</a:t>
            </a:r>
            <a:r>
              <a:rPr lang="cs-CZ" sz="2800" b="1" dirty="0" smtClean="0">
                <a:solidFill>
                  <a:srgbClr val="0000CC"/>
                </a:solidFill>
              </a:rPr>
              <a:t> vzdělávání </a:t>
            </a:r>
            <a:r>
              <a:rPr lang="cs-CZ" sz="2800" b="1" dirty="0">
                <a:solidFill>
                  <a:srgbClr val="0000CC"/>
                </a:solidFill>
              </a:rPr>
              <a:t>učitelů, kteří budou připravovat NZZ ve </a:t>
            </a:r>
            <a:r>
              <a:rPr lang="cs-CZ" sz="2800" b="1" dirty="0" smtClean="0">
                <a:solidFill>
                  <a:srgbClr val="0000CC"/>
                </a:solidFill>
              </a:rPr>
              <a:t>škole </a:t>
            </a:r>
            <a:r>
              <a:rPr lang="cs-CZ" sz="2800" dirty="0" smtClean="0"/>
              <a:t>(dosud organizovány metodické semináře)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2800" dirty="0"/>
              <a:t>b</a:t>
            </a:r>
            <a:r>
              <a:rPr lang="cs-CZ" sz="2800" dirty="0" smtClean="0"/>
              <a:t>ude zajištěno </a:t>
            </a:r>
            <a:r>
              <a:rPr lang="cs-CZ" sz="2800" b="1" dirty="0" smtClean="0">
                <a:solidFill>
                  <a:srgbClr val="0000CC"/>
                </a:solidFill>
              </a:rPr>
              <a:t>průběžné vzdělávání učitelů              </a:t>
            </a:r>
            <a:r>
              <a:rPr lang="cs-CZ" sz="2800" dirty="0" smtClean="0"/>
              <a:t>během projektu a po jeho ukončení</a:t>
            </a:r>
          </a:p>
          <a:p>
            <a:r>
              <a:rPr lang="cs-CZ" sz="2800" b="1" dirty="0">
                <a:solidFill>
                  <a:srgbClr val="0000CC"/>
                </a:solidFill>
              </a:rPr>
              <a:t>z</a:t>
            </a:r>
            <a:r>
              <a:rPr lang="cs-CZ" sz="2800" b="1" dirty="0" smtClean="0">
                <a:solidFill>
                  <a:srgbClr val="0000CC"/>
                </a:solidFill>
              </a:rPr>
              <a:t>efektivnění </a:t>
            </a:r>
            <a:r>
              <a:rPr lang="cs-CZ" sz="2800" dirty="0" smtClean="0"/>
              <a:t>přípravy NZZ ve škole</a:t>
            </a:r>
          </a:p>
          <a:p>
            <a:r>
              <a:rPr lang="cs-CZ" sz="2800" b="1" dirty="0">
                <a:solidFill>
                  <a:srgbClr val="0000CC"/>
                </a:solidFill>
              </a:rPr>
              <a:t>ú</a:t>
            </a:r>
            <a:r>
              <a:rPr lang="cs-CZ" sz="2800" b="1" dirty="0" smtClean="0">
                <a:solidFill>
                  <a:srgbClr val="0000CC"/>
                </a:solidFill>
              </a:rPr>
              <a:t>spora</a:t>
            </a:r>
            <a:r>
              <a:rPr lang="cs-CZ" sz="2800" dirty="0" smtClean="0"/>
              <a:t> finančních prostředků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686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7475" y="1908423"/>
            <a:ext cx="8999538" cy="484639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Cílová skupina</a:t>
            </a:r>
          </a:p>
          <a:p>
            <a:pPr marL="0" indent="0">
              <a:buNone/>
            </a:pPr>
            <a:endParaRPr lang="cs-CZ" sz="3200" dirty="0"/>
          </a:p>
          <a:p>
            <a:pPr>
              <a:tabLst>
                <a:tab pos="36000" algn="l"/>
              </a:tabLst>
            </a:pPr>
            <a:r>
              <a:rPr lang="cs-CZ" sz="3200" dirty="0" smtClean="0"/>
              <a:t>Žáci v oborech vzdělání kat. H		35.000</a:t>
            </a:r>
            <a:r>
              <a:rPr lang="cs-CZ" sz="3200" b="1" dirty="0" smtClean="0">
                <a:solidFill>
                  <a:srgbClr val="3333FF"/>
                </a:solidFill>
              </a:rPr>
              <a:t> </a:t>
            </a:r>
          </a:p>
          <a:p>
            <a:pPr marL="0" indent="0">
              <a:buNone/>
              <a:tabLst>
                <a:tab pos="36000" algn="l"/>
              </a:tabLst>
            </a:pPr>
            <a:endParaRPr lang="cs-CZ" sz="1600" b="1" dirty="0" smtClean="0">
              <a:solidFill>
                <a:srgbClr val="3333FF"/>
              </a:solidFill>
            </a:endParaRPr>
          </a:p>
          <a:p>
            <a:pPr>
              <a:tabLst>
                <a:tab pos="36000" algn="l"/>
              </a:tabLst>
            </a:pPr>
            <a:r>
              <a:rPr lang="cs-CZ" sz="3200" dirty="0" smtClean="0"/>
              <a:t>Žáci v oborech vzdělání kat. E		  5.000</a:t>
            </a:r>
          </a:p>
          <a:p>
            <a:pPr marL="498475" lvl="1" indent="0">
              <a:buNone/>
              <a:tabLst>
                <a:tab pos="36000" algn="l"/>
              </a:tabLst>
            </a:pPr>
            <a:r>
              <a:rPr lang="cs-CZ" dirty="0" smtClean="0"/>
              <a:t>Žáci se speciálními vzdělávacími potřebami</a:t>
            </a:r>
          </a:p>
          <a:p>
            <a:pPr>
              <a:tabLst>
                <a:tab pos="36000" algn="l"/>
              </a:tabLst>
            </a:pPr>
            <a:endParaRPr lang="cs-CZ" sz="1600" dirty="0" smtClean="0"/>
          </a:p>
          <a:p>
            <a:pPr>
              <a:tabLst>
                <a:tab pos="36000" algn="l"/>
              </a:tabLst>
            </a:pPr>
            <a:r>
              <a:rPr lang="cs-CZ" sz="3200" dirty="0" smtClean="0"/>
              <a:t>Ředitelé a učitelé škol		520 + 2.600</a:t>
            </a:r>
          </a:p>
          <a:p>
            <a:pPr lvl="8">
              <a:tabLst>
                <a:tab pos="36000" algn="l"/>
              </a:tabLst>
            </a:pPr>
            <a:endParaRPr lang="cs-CZ" sz="3200" b="1" dirty="0" smtClean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6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458268" y="252413"/>
            <a:ext cx="8928745" cy="431800"/>
          </a:xfrm>
        </p:spPr>
        <p:txBody>
          <a:bodyPr/>
          <a:lstStyle/>
          <a:p>
            <a:r>
              <a:rPr lang="cs-CZ" dirty="0" smtClean="0"/>
              <a:t>Přínos pro školy</a:t>
            </a:r>
            <a:endParaRPr lang="cs-CZ" i="1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7475" y="971550"/>
            <a:ext cx="8999538" cy="6408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0000CC"/>
                </a:solidFill>
              </a:rPr>
              <a:t>Přínos pro školy</a:t>
            </a:r>
            <a:endParaRPr lang="cs-CZ" sz="3200" b="1" dirty="0">
              <a:solidFill>
                <a:srgbClr val="00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3200" b="1" dirty="0" smtClean="0">
              <a:solidFill>
                <a:srgbClr val="0000FF"/>
              </a:solidFill>
            </a:endParaRPr>
          </a:p>
          <a:p>
            <a:pPr lvl="0"/>
            <a:r>
              <a:rPr lang="cs-CZ" sz="3200" dirty="0"/>
              <a:t>V</a:t>
            </a:r>
            <a:r>
              <a:rPr lang="cs-CZ" sz="3200" dirty="0" smtClean="0"/>
              <a:t>odítko </a:t>
            </a:r>
            <a:r>
              <a:rPr lang="cs-CZ" sz="3200" dirty="0"/>
              <a:t>pro školu, jaké jsou </a:t>
            </a:r>
            <a:r>
              <a:rPr lang="cs-CZ" sz="3200" b="1" dirty="0">
                <a:solidFill>
                  <a:srgbClr val="0000CC"/>
                </a:solidFill>
              </a:rPr>
              <a:t>výstupní požadavky</a:t>
            </a:r>
            <a:r>
              <a:rPr lang="cs-CZ" sz="3200" dirty="0">
                <a:solidFill>
                  <a:srgbClr val="0000CC"/>
                </a:solidFill>
              </a:rPr>
              <a:t> </a:t>
            </a:r>
            <a:r>
              <a:rPr lang="cs-CZ" sz="3200" dirty="0"/>
              <a:t>na žáka </a:t>
            </a:r>
            <a:endParaRPr lang="cs-CZ" sz="3200" dirty="0" smtClean="0"/>
          </a:p>
          <a:p>
            <a:pPr lvl="0"/>
            <a:endParaRPr lang="cs-CZ" sz="1600" dirty="0"/>
          </a:p>
          <a:p>
            <a:pPr lvl="0"/>
            <a:r>
              <a:rPr lang="cs-CZ" sz="3200" b="1" dirty="0">
                <a:solidFill>
                  <a:srgbClr val="0000CC"/>
                </a:solidFill>
              </a:rPr>
              <a:t>Z</a:t>
            </a:r>
            <a:r>
              <a:rPr lang="cs-CZ" sz="3200" b="1" dirty="0" smtClean="0">
                <a:solidFill>
                  <a:srgbClr val="0000CC"/>
                </a:solidFill>
              </a:rPr>
              <a:t>pětná </a:t>
            </a:r>
            <a:r>
              <a:rPr lang="cs-CZ" sz="3200" b="1" dirty="0">
                <a:solidFill>
                  <a:srgbClr val="0000CC"/>
                </a:solidFill>
              </a:rPr>
              <a:t>vazba </a:t>
            </a:r>
            <a:r>
              <a:rPr lang="cs-CZ" sz="3200" dirty="0"/>
              <a:t>pro školu, jak splňuje </a:t>
            </a:r>
            <a:r>
              <a:rPr lang="cs-CZ" sz="3200" dirty="0" smtClean="0"/>
              <a:t>požadavky </a:t>
            </a:r>
            <a:r>
              <a:rPr lang="cs-CZ" sz="3200" dirty="0"/>
              <a:t>jednotného </a:t>
            </a:r>
            <a:r>
              <a:rPr lang="cs-CZ" sz="3200" dirty="0" smtClean="0"/>
              <a:t>zadání </a:t>
            </a:r>
          </a:p>
          <a:p>
            <a:pPr lvl="0"/>
            <a:endParaRPr lang="cs-CZ" sz="1600" dirty="0"/>
          </a:p>
          <a:p>
            <a:pPr lvl="0"/>
            <a:r>
              <a:rPr lang="cs-CZ" sz="3200" dirty="0"/>
              <a:t>V</a:t>
            </a:r>
            <a:r>
              <a:rPr lang="cs-CZ" sz="3200" dirty="0" smtClean="0"/>
              <a:t>liv </a:t>
            </a:r>
            <a:r>
              <a:rPr lang="cs-CZ" sz="3200" dirty="0"/>
              <a:t>na </a:t>
            </a:r>
            <a:r>
              <a:rPr lang="cs-CZ" sz="3200" b="1" dirty="0">
                <a:solidFill>
                  <a:srgbClr val="0000CC"/>
                </a:solidFill>
              </a:rPr>
              <a:t>kvalitu vzdělávání </a:t>
            </a:r>
            <a:r>
              <a:rPr lang="cs-CZ" sz="3200" dirty="0"/>
              <a:t>ve školách (výuku, přípravu zkoušek, vybavení školních pracovišť…)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200" b="1" dirty="0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49A2A-EDB5-434A-AC6F-2666AF71E52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57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ZZ">
  <a:themeElements>
    <a:clrScheme name="NZ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Z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Z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ZZ obecný úvod">
  <a:themeElements>
    <a:clrScheme name="NZ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Z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Z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NZZ</Template>
  <TotalTime>1500</TotalTime>
  <Words>668</Words>
  <Application>Microsoft Office PowerPoint</Application>
  <PresentationFormat>Vlastní</PresentationFormat>
  <Paragraphs>240</Paragraphs>
  <Slides>20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NZZ</vt:lpstr>
      <vt:lpstr>NZZ obecný úvod</vt:lpstr>
      <vt:lpstr>Snímek 1</vt:lpstr>
      <vt:lpstr>Snímek 2</vt:lpstr>
      <vt:lpstr>Snímek 3</vt:lpstr>
      <vt:lpstr>Cíl projektu</vt:lpstr>
      <vt:lpstr>Přidaná hodnota projektu</vt:lpstr>
      <vt:lpstr>Přidaná hodnota projektu</vt:lpstr>
      <vt:lpstr>Přidaná hodnota projektu</vt:lpstr>
      <vt:lpstr>Cílová skupina</vt:lpstr>
      <vt:lpstr>Přínos pro školy</vt:lpstr>
      <vt:lpstr>Přínos pro učitele</vt:lpstr>
      <vt:lpstr>Přínos pro žáky</vt:lpstr>
      <vt:lpstr>Přínos pro zaměstnavatele</vt:lpstr>
      <vt:lpstr>Snímek 13</vt:lpstr>
      <vt:lpstr>Udržitelnost projektu</vt:lpstr>
      <vt:lpstr>Rozpočet projektu</vt:lpstr>
      <vt:lpstr>Klíčové aktivity</vt:lpstr>
      <vt:lpstr>Výstupy projektu</vt:lpstr>
      <vt:lpstr>Monitorovací indikátory</vt:lpstr>
      <vt:lpstr>Výběrová řízení</vt:lpstr>
      <vt:lpstr>Snímek 20</vt:lpstr>
    </vt:vector>
  </TitlesOfParts>
  <Company>NUOV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hana.husakova</dc:creator>
  <cp:lastModifiedBy>uzivatel</cp:lastModifiedBy>
  <cp:revision>159</cp:revision>
  <cp:lastPrinted>2011-06-20T13:46:39Z</cp:lastPrinted>
  <dcterms:created xsi:type="dcterms:W3CDTF">2010-11-29T12:12:55Z</dcterms:created>
  <dcterms:modified xsi:type="dcterms:W3CDTF">2011-06-22T13:16:42Z</dcterms:modified>
</cp:coreProperties>
</file>