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284" r:id="rId4"/>
    <p:sldId id="286" r:id="rId5"/>
    <p:sldId id="287" r:id="rId6"/>
    <p:sldId id="280" r:id="rId7"/>
    <p:sldId id="288" r:id="rId8"/>
    <p:sldId id="283" r:id="rId9"/>
  </p:sldIdLst>
  <p:sldSz cx="9144000" cy="6858000" type="screen4x3"/>
  <p:notesSz cx="666908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6D6D6D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93" autoAdjust="0"/>
  </p:normalViewPr>
  <p:slideViewPr>
    <p:cSldViewPr>
      <p:cViewPr varScale="1">
        <p:scale>
          <a:sx n="95" d="100"/>
          <a:sy n="95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-2112" y="-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Data-MSMT\Konference_ministr\gra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List1!$D$19</c:f>
              <c:strCache>
                <c:ptCount val="1"/>
                <c:pt idx="0">
                  <c:v>Kam nechci chodit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List1!$C$21:$C$22</c:f>
              <c:strCache>
                <c:ptCount val="2"/>
                <c:pt idx="0">
                  <c:v>SOŠ nematuritní</c:v>
                </c:pt>
                <c:pt idx="1">
                  <c:v>SOŠ maturitní</c:v>
                </c:pt>
              </c:strCache>
            </c:strRef>
          </c:cat>
          <c:val>
            <c:numRef>
              <c:f>List1!$D$21:$D$22</c:f>
              <c:numCache>
                <c:formatCode>General</c:formatCode>
                <c:ptCount val="2"/>
                <c:pt idx="0">
                  <c:v>40</c:v>
                </c:pt>
                <c:pt idx="1">
                  <c:v>29</c:v>
                </c:pt>
              </c:numCache>
            </c:numRef>
          </c:val>
        </c:ser>
        <c:ser>
          <c:idx val="1"/>
          <c:order val="1"/>
          <c:tx>
            <c:strRef>
              <c:f>List1!$E$19</c:f>
              <c:strCache>
                <c:ptCount val="1"/>
                <c:pt idx="0">
                  <c:v>Kde se často nudím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List1!$C$21:$C$22</c:f>
              <c:strCache>
                <c:ptCount val="2"/>
                <c:pt idx="0">
                  <c:v>SOŠ nematuritní</c:v>
                </c:pt>
                <c:pt idx="1">
                  <c:v>SOŠ maturitní</c:v>
                </c:pt>
              </c:strCache>
            </c:strRef>
          </c:cat>
          <c:val>
            <c:numRef>
              <c:f>List1!$E$21:$E$22</c:f>
              <c:numCache>
                <c:formatCode>General</c:formatCode>
                <c:ptCount val="2"/>
                <c:pt idx="0">
                  <c:v>59</c:v>
                </c:pt>
                <c:pt idx="1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124736"/>
        <c:axId val="60310272"/>
      </c:barChart>
      <c:catAx>
        <c:axId val="59124736"/>
        <c:scaling>
          <c:orientation val="minMax"/>
        </c:scaling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cs-CZ"/>
          </a:p>
        </c:txPr>
        <c:crossAx val="60310272"/>
        <c:crosses val="autoZero"/>
        <c:auto val="1"/>
        <c:lblAlgn val="ctr"/>
        <c:lblOffset val="100"/>
        <c:noMultiLvlLbl val="0"/>
      </c:catAx>
      <c:valAx>
        <c:axId val="60310272"/>
        <c:scaling>
          <c:orientation val="minMax"/>
          <c:max val="6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Procento respondentů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cs-CZ"/>
          </a:p>
        </c:txPr>
        <c:crossAx val="5912473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334" y="0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/>
          <a:lstStyle>
            <a:lvl1pPr algn="r">
              <a:defRPr sz="1200"/>
            </a:lvl1pPr>
          </a:lstStyle>
          <a:p>
            <a:pPr>
              <a:defRPr/>
            </a:pPr>
            <a:fld id="{D3A8EFB3-9F1B-478E-B06B-9C512E612A0A}" type="datetimeFigureOut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7953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334" y="9427953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 anchor="b"/>
          <a:lstStyle>
            <a:lvl1pPr algn="r">
              <a:defRPr sz="1200"/>
            </a:lvl1pPr>
          </a:lstStyle>
          <a:p>
            <a:pPr>
              <a:defRPr/>
            </a:pPr>
            <a:fld id="{A3578D68-CE15-4516-A70E-38DC38303D1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390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8334" y="0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/>
          <a:lstStyle>
            <a:lvl1pPr algn="r">
              <a:defRPr sz="1200"/>
            </a:lvl1pPr>
          </a:lstStyle>
          <a:p>
            <a:pPr>
              <a:defRPr/>
            </a:pPr>
            <a:fld id="{6EDFC606-8D25-41B3-B6E2-FC26AD75030E}" type="datetimeFigureOut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77888" y="744538"/>
            <a:ext cx="2978150" cy="223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437" tIns="44719" rIns="89437" bIns="44719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7215" y="3042287"/>
            <a:ext cx="5334658" cy="6330781"/>
          </a:xfrm>
          <a:prstGeom prst="rect">
            <a:avLst/>
          </a:prstGeom>
        </p:spPr>
        <p:txBody>
          <a:bodyPr vert="horz" lIns="89437" tIns="44719" rIns="89437" bIns="44719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7953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8334" y="9427953"/>
            <a:ext cx="2889224" cy="497117"/>
          </a:xfrm>
          <a:prstGeom prst="rect">
            <a:avLst/>
          </a:prstGeom>
        </p:spPr>
        <p:txBody>
          <a:bodyPr vert="horz" lIns="89437" tIns="44719" rIns="89437" bIns="44719" rtlCol="0" anchor="b"/>
          <a:lstStyle>
            <a:lvl1pPr algn="r">
              <a:defRPr sz="1200"/>
            </a:lvl1pPr>
          </a:lstStyle>
          <a:p>
            <a:pPr>
              <a:defRPr/>
            </a:pPr>
            <a:fld id="{02F15654-250D-4625-897D-8AD6F609470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50469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4" descr="pozadí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5" descr="logo_msmt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8850" y="0"/>
            <a:ext cx="31051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 baseline="0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4000" baseline="0">
                <a:solidFill>
                  <a:srgbClr val="79797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1540A-3A4A-4625-9A49-74FD188DD09B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0AA96-D52F-48FA-B4C6-9C716233589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D810C-82B6-4BDF-A8A4-34758ED2620F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1D0D1-E62C-47B6-90FF-C094B4D0141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C231C-F6BD-4B2F-81FC-C5C2DB26942F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C49AB-29E4-4B39-AA4F-5259D863122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143000"/>
            <a:ext cx="8229600" cy="714364"/>
          </a:xfrm>
        </p:spPr>
        <p:txBody>
          <a:bodyPr/>
          <a:lstStyle>
            <a:lvl1pPr>
              <a:defRPr baseline="0">
                <a:solidFill>
                  <a:srgbClr val="990000"/>
                </a:solidFill>
              </a:defRPr>
            </a:lvl1pPr>
          </a:lstStyle>
          <a:p>
            <a:r>
              <a:rPr lang="cs-CZ" dirty="0" smtClean="0"/>
              <a:t>Klepnutím lze upravit styl předlohy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43404"/>
          </a:xfrm>
        </p:spPr>
        <p:txBody>
          <a:bodyPr/>
          <a:lstStyle>
            <a:lvl1pPr>
              <a:spcBef>
                <a:spcPts val="1200"/>
              </a:spcBef>
              <a:spcAft>
                <a:spcPts val="1200"/>
              </a:spcAft>
              <a:defRPr/>
            </a:lvl1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10366-0095-42C0-AF78-88BD1AC2D3CC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C50BA-AC08-4908-B019-2378DE03A199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04EC5-60A2-4FC4-ADCB-670043E2538A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489E2-61AA-40BA-8730-A76C1D3099EB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990000"/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4A3A5-8513-4465-833B-90586B9533E3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22B10-988C-428A-97C0-27F8C5FEE8D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67F26-46A9-48ED-B236-051F709220DC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C218E-CBD9-437D-83DB-BD8A70572C1F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796D5-6B0A-4DA4-8F25-FA6F8D0E5A51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10CF6-8A5E-442D-8128-CA4138859B4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38DE1-B8EC-46D4-842B-8707C9121B82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0E6FB-6080-42D0-B011-564B711C982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F136D-07B0-481E-859D-4F96B0673803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8BD6B-C53D-48AF-8FF0-03C270543F2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9D0FC-4D7D-4446-B6D8-DBEE996188F8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FF624-F0E0-4982-A500-54119F67D25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500063" y="1143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2428875"/>
            <a:ext cx="8229600" cy="369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B4DBD9B-8BF8-4045-A75E-6E09852BFBAA}" type="datetime1">
              <a:rPr lang="cs-CZ"/>
              <a:pPr>
                <a:defRPr/>
              </a:pPr>
              <a:t>19.7.2011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974CD2F-F379-477B-AB56-D92C85400EB4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Obrázek 4" descr="pozadí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5" descr="logo_msmt.gif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038850" y="0"/>
            <a:ext cx="31051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mt.cz/" TargetMode="External"/><Relationship Id="rId2" Type="http://schemas.openxmlformats.org/officeDocument/2006/relationships/hyperlink" Target="mailto:Petr.Bannert@msmt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2664296"/>
          </a:xfrm>
        </p:spPr>
        <p:txBody>
          <a:bodyPr/>
          <a:lstStyle/>
          <a:p>
            <a:r>
              <a:rPr lang="cs-CZ" sz="3200" b="1" dirty="0" smtClean="0"/>
              <a:t>Projektový záměr </a:t>
            </a:r>
            <a:r>
              <a:rPr lang="cs-CZ" sz="3200" b="1" dirty="0" err="1" smtClean="0"/>
              <a:t>IPn</a:t>
            </a:r>
            <a:r>
              <a:rPr lang="cs-CZ" sz="4400" b="1" dirty="0" smtClean="0"/>
              <a:t/>
            </a:r>
            <a:br>
              <a:rPr lang="cs-CZ" sz="4400" b="1" dirty="0" smtClean="0"/>
            </a:br>
            <a:r>
              <a:rPr lang="cs-CZ" sz="4400" b="1" dirty="0" smtClean="0"/>
              <a:t>„</a:t>
            </a:r>
            <a:r>
              <a:rPr lang="cs-CZ" sz="4400" b="1" i="1" dirty="0" smtClean="0"/>
              <a:t>Podpora technického </a:t>
            </a:r>
            <a:br>
              <a:rPr lang="cs-CZ" sz="4400" b="1" i="1" dirty="0" smtClean="0"/>
            </a:br>
            <a:r>
              <a:rPr lang="cs-CZ" sz="4400" b="1" i="1" dirty="0" smtClean="0"/>
              <a:t>a přírodovědného vzdělávání.“</a:t>
            </a:r>
            <a:endParaRPr lang="cs-CZ" sz="4400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273696"/>
          </a:xfrm>
        </p:spPr>
        <p:txBody>
          <a:bodyPr/>
          <a:lstStyle/>
          <a:p>
            <a:pPr marL="742950" indent="-742950"/>
            <a:r>
              <a:rPr lang="cs-CZ" sz="3200" b="1" dirty="0"/>
              <a:t>k</a:t>
            </a:r>
            <a:r>
              <a:rPr lang="cs-CZ" sz="3200" b="1" dirty="0" smtClean="0"/>
              <a:t>ulatý stůl</a:t>
            </a:r>
          </a:p>
          <a:p>
            <a:pPr marL="742950" indent="-742950"/>
            <a:r>
              <a:rPr lang="cs-CZ" sz="2800" b="1" dirty="0" smtClean="0"/>
              <a:t>19. července 2011, C081, od 10.00 hod</a:t>
            </a:r>
            <a:endParaRPr lang="cs-C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000" dirty="0" smtClean="0"/>
              <a:t>Zahájení, úvod.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000" dirty="0" smtClean="0"/>
              <a:t>VŠ, </a:t>
            </a:r>
            <a:r>
              <a:rPr lang="cs-CZ" sz="2000" dirty="0" err="1" smtClean="0"/>
              <a:t>IPn</a:t>
            </a:r>
            <a:r>
              <a:rPr lang="cs-CZ" sz="2000" dirty="0" smtClean="0"/>
              <a:t> – „</a:t>
            </a:r>
            <a:r>
              <a:rPr lang="cs-CZ" sz="2000" i="1" dirty="0" smtClean="0"/>
              <a:t>Podpora technických a přírodovědných oborů.</a:t>
            </a:r>
            <a:r>
              <a:rPr lang="cs-CZ" sz="2000" dirty="0" smtClean="0"/>
              <a:t>“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charset="0"/>
              <a:buAutoNum type="arabicPeriod"/>
            </a:pPr>
            <a:r>
              <a:rPr lang="cs-CZ" sz="2000" dirty="0" smtClean="0"/>
              <a:t>SŠ, </a:t>
            </a:r>
            <a:r>
              <a:rPr lang="cs-CZ" sz="2000" dirty="0" err="1" smtClean="0"/>
              <a:t>IPn</a:t>
            </a:r>
            <a:r>
              <a:rPr lang="cs-CZ" sz="2000" dirty="0" smtClean="0"/>
              <a:t> – „</a:t>
            </a:r>
            <a:r>
              <a:rPr lang="cs-CZ" sz="2000" i="1" dirty="0" smtClean="0"/>
              <a:t>Podpora technického a přírodovědného vzdělávání.</a:t>
            </a:r>
            <a:r>
              <a:rPr lang="cs-CZ" sz="2000" dirty="0" smtClean="0"/>
              <a:t>“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000" dirty="0" smtClean="0"/>
              <a:t>Diskuze.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000" dirty="0" smtClean="0"/>
              <a:t>Závěr.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000" dirty="0"/>
              <a:t>j</a:t>
            </a:r>
            <a:r>
              <a:rPr lang="cs-CZ" sz="2000" dirty="0" smtClean="0"/>
              <a:t>e pořizován zvukový záznam pro účely zápisu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předpokládaný čas ukončení: do 12.30 hod</a:t>
            </a:r>
            <a:endParaRPr lang="cs-CZ" sz="2200" dirty="0" smtClean="0"/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 smtClean="0"/>
          </a:p>
          <a:p>
            <a:pPr>
              <a:buFontTx/>
              <a:buChar char="-"/>
            </a:pPr>
            <a:endParaRPr lang="cs-CZ" sz="2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1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Představení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 smtClean="0"/>
              <a:t>MŠMT</a:t>
            </a:r>
          </a:p>
          <a:p>
            <a:pPr lvl="1">
              <a:buFontTx/>
              <a:buChar char="-"/>
            </a:pPr>
            <a:r>
              <a:rPr lang="cs-CZ" sz="2000" dirty="0" smtClean="0"/>
              <a:t>Ing. Bc. Petr BANNERT		ŘO23</a:t>
            </a:r>
          </a:p>
          <a:p>
            <a:pPr lvl="1">
              <a:buFontTx/>
              <a:buChar char="-"/>
            </a:pPr>
            <a:r>
              <a:rPr lang="cs-CZ" sz="2000" dirty="0" smtClean="0"/>
              <a:t>PhDr. Marie ČERNÍKOVÁ		příprava projektu</a:t>
            </a:r>
          </a:p>
          <a:p>
            <a:pPr lvl="1">
              <a:buFontTx/>
              <a:buChar char="-"/>
            </a:pPr>
            <a:r>
              <a:rPr lang="cs-CZ" sz="2000" dirty="0" smtClean="0"/>
              <a:t>Ing. Jitka SVATOŠOVÁ		projekt </a:t>
            </a:r>
            <a:r>
              <a:rPr lang="cs-CZ" sz="2000" dirty="0" err="1" smtClean="0"/>
              <a:t>IPn</a:t>
            </a:r>
            <a:r>
              <a:rPr lang="cs-CZ" sz="2000" dirty="0" smtClean="0"/>
              <a:t> na VŠ</a:t>
            </a:r>
          </a:p>
          <a:p>
            <a:pPr marL="0" indent="0">
              <a:buNone/>
            </a:pPr>
            <a:r>
              <a:rPr lang="cs-CZ" sz="2000" b="1" dirty="0" smtClean="0"/>
              <a:t>NÚV</a:t>
            </a:r>
          </a:p>
          <a:p>
            <a:pPr lvl="1">
              <a:buFontTx/>
              <a:buChar char="-"/>
            </a:pPr>
            <a:r>
              <a:rPr lang="cs-CZ" sz="2000" dirty="0" smtClean="0"/>
              <a:t>Ing. Eva RATHOUSKÁ GRMELOVÁ	příprava projektu</a:t>
            </a:r>
          </a:p>
          <a:p>
            <a:pPr lvl="1">
              <a:buFontTx/>
              <a:buChar char="-"/>
            </a:pPr>
            <a:r>
              <a:rPr lang="cs-CZ" sz="2000" dirty="0" smtClean="0"/>
              <a:t>Dr. Helena ÚLOVCOVÁ		náměstkyně ředitele NÚV</a:t>
            </a:r>
          </a:p>
          <a:p>
            <a:pPr>
              <a:buFontTx/>
              <a:buChar char="-"/>
            </a:pPr>
            <a:endParaRPr lang="cs-CZ" sz="2800" dirty="0" smtClean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endParaRPr lang="cs-CZ" sz="2800" dirty="0" smtClean="0"/>
          </a:p>
          <a:p>
            <a:pPr>
              <a:buFontTx/>
              <a:buChar char="-"/>
            </a:pPr>
            <a:endParaRPr lang="cs-CZ" sz="2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63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MŠMT – DZ MŠMT 2011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/>
              <a:t>Primárním cílem je zvýšit </a:t>
            </a:r>
            <a:r>
              <a:rPr lang="cs-CZ" sz="2400" b="1" dirty="0" smtClean="0"/>
              <a:t>kvalitu a efektivitu</a:t>
            </a:r>
            <a:r>
              <a:rPr lang="cs-CZ" sz="2400" dirty="0" smtClean="0"/>
              <a:t> ve vzdělávání </a:t>
            </a:r>
            <a:br>
              <a:rPr lang="cs-CZ" sz="2400" dirty="0" smtClean="0"/>
            </a:br>
            <a:r>
              <a:rPr lang="cs-CZ" sz="2400" dirty="0" smtClean="0"/>
              <a:t>a tím také </a:t>
            </a:r>
            <a:r>
              <a:rPr lang="cs-CZ" sz="2400" b="1" dirty="0" smtClean="0"/>
              <a:t>konkurenceschopnost</a:t>
            </a:r>
            <a:r>
              <a:rPr lang="cs-CZ" sz="2400" dirty="0" smtClean="0"/>
              <a:t> naší republiky </a:t>
            </a:r>
            <a:br>
              <a:rPr lang="cs-CZ" sz="2400" dirty="0" smtClean="0"/>
            </a:br>
            <a:r>
              <a:rPr lang="cs-CZ" sz="2400" dirty="0" smtClean="0"/>
              <a:t>v mezinárodním porovnání.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400" b="1" dirty="0" smtClean="0"/>
              <a:t>Zvýšení kvality vzdělávání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400" dirty="0" smtClean="0"/>
              <a:t>Nové metody hodnocení škol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400" dirty="0" smtClean="0"/>
              <a:t>Optimalizace nabídky vzdělávání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400" b="1" dirty="0" smtClean="0"/>
              <a:t>Rozvoj odborného vzdělávání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cs-CZ" sz="2400" b="1" dirty="0" smtClean="0"/>
              <a:t>Podpora pedagogickým pracovníkům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 smtClean="0"/>
              <a:t>Strategické cíle MŠMT v oblasti odborného vzdělávání</a:t>
            </a: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cs-CZ" sz="2000" u="sng" dirty="0" smtClean="0"/>
              <a:t>Obsah vzdělávání a jeho změny: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2000" b="1" dirty="0" smtClean="0"/>
              <a:t>poskytovat cílenou metodickou podporu při zavádění ŠVP do praxe,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2000" b="1" dirty="0" smtClean="0"/>
              <a:t>podpora škol prostřednictvím programu EU školám,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2000" b="1" dirty="0" smtClean="0"/>
              <a:t>poskytovat cílenou a metodickou podporu,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cs-CZ" sz="2000" b="1" dirty="0" smtClean="0"/>
              <a:t>zlepšit výuku </a:t>
            </a:r>
            <a:r>
              <a:rPr lang="cs-CZ" sz="2000" dirty="0" smtClean="0"/>
              <a:t>a systematicky hodnotit kvalitu vzdělávání.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 startAt="2"/>
            </a:pPr>
            <a:r>
              <a:rPr lang="cs-CZ" sz="2000" u="sng" dirty="0" smtClean="0"/>
              <a:t>Dokončit reformu maturitní a závěrečné zkoušky.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 startAt="3"/>
            </a:pPr>
            <a:r>
              <a:rPr lang="cs-CZ" sz="2000" u="sng" dirty="0" smtClean="0"/>
              <a:t>Rozvoj odborného vzdělávání praktické vyučování žáků a spolupráce školské a zaměstnavatelské sféry.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 startAt="3"/>
            </a:pPr>
            <a:r>
              <a:rPr lang="cs-CZ" sz="2000" u="sng" dirty="0" smtClean="0"/>
              <a:t>Zajišťování kvality odborného vzdělávání.</a:t>
            </a:r>
          </a:p>
          <a:p>
            <a:pPr marL="914400" lvl="1" indent="-514350">
              <a:spcBef>
                <a:spcPts val="600"/>
              </a:spcBef>
              <a:spcAft>
                <a:spcPts val="600"/>
              </a:spcAft>
              <a:buNone/>
            </a:pPr>
            <a:endParaRPr lang="cs-CZ" sz="1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požadavky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69688"/>
          </a:xfrm>
        </p:spPr>
        <p:txBody>
          <a:bodyPr/>
          <a:lstStyle/>
          <a:p>
            <a:pPr marL="514350" indent="-51435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cs-CZ" sz="2800" dirty="0" smtClean="0"/>
              <a:t>zaměstnavatelů: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kvalita kariérového poradenství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podpora technického vzdělávání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zajištění kvality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funkční systém dalšího vzdělávání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cs-CZ" sz="2400" dirty="0" smtClean="0"/>
          </a:p>
          <a:p>
            <a:pPr marL="514350" indent="-51435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cs-CZ" sz="2800" dirty="0" smtClean="0"/>
              <a:t>škol: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motivace žáků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vyvolat poptávku po odborných školách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2400" dirty="0" smtClean="0"/>
              <a:t>zvětšení pomoci od MŠMT a zřizovatelů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 x Motivace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1429900"/>
          </a:xfrm>
        </p:spPr>
        <p:txBody>
          <a:bodyPr/>
          <a:lstStyle/>
          <a:p>
            <a:pPr>
              <a:buNone/>
            </a:pPr>
            <a:r>
              <a:rPr lang="cs-CZ" sz="2000" i="1" dirty="0" smtClean="0"/>
              <a:t>	„Motivace a postoj ke studiu jsou faktory, které rozhodují o životě člověka </a:t>
            </a:r>
            <a:br>
              <a:rPr lang="cs-CZ" sz="2000" i="1" dirty="0" smtClean="0"/>
            </a:br>
            <a:r>
              <a:rPr lang="cs-CZ" sz="2000" i="1" dirty="0" smtClean="0"/>
              <a:t>i společnosti často více než nadání či talent. … Vývoj životních hodnot </a:t>
            </a:r>
            <a:br>
              <a:rPr lang="cs-CZ" sz="2000" i="1" dirty="0" smtClean="0"/>
            </a:br>
            <a:r>
              <a:rPr lang="cs-CZ" sz="2000" i="1" dirty="0" smtClean="0"/>
              <a:t>je základním zdrojem pro motivaci, je podstatou obsahu kultury společnosti a jedním ze základů národní identity“</a:t>
            </a:r>
            <a:r>
              <a:rPr lang="cs-CZ" sz="2000" dirty="0" smtClean="0"/>
              <a:t> (Kalous, 2010).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graphicFrame>
        <p:nvGraphicFramePr>
          <p:cNvPr id="7" name="Graf 6"/>
          <p:cNvGraphicFramePr>
            <a:graphicFrameLocks noGrp="1"/>
          </p:cNvGraphicFramePr>
          <p:nvPr/>
        </p:nvGraphicFramePr>
        <p:xfrm>
          <a:off x="3131840" y="3284984"/>
          <a:ext cx="5256584" cy="3212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63" y="1556792"/>
            <a:ext cx="8229600" cy="4752528"/>
          </a:xfrm>
        </p:spPr>
        <p:txBody>
          <a:bodyPr/>
          <a:lstStyle/>
          <a:p>
            <a:pPr algn="l"/>
            <a:r>
              <a:rPr lang="cs-CZ" sz="2800" b="1" dirty="0" smtClean="0"/>
              <a:t>Děkuji Vám za </a:t>
            </a:r>
            <a:r>
              <a:rPr lang="cs-CZ" sz="2800" b="1" dirty="0" smtClean="0"/>
              <a:t>pozornost</a:t>
            </a:r>
            <a:br>
              <a:rPr lang="cs-CZ" sz="2800" b="1" dirty="0" smtClean="0"/>
            </a:br>
            <a:r>
              <a:rPr lang="cs-CZ" sz="2800" dirty="0"/>
              <a:t> </a:t>
            </a:r>
            <a:br>
              <a:rPr lang="cs-CZ" sz="2800" dirty="0"/>
            </a:br>
            <a:r>
              <a:rPr lang="cs-CZ" sz="2800" u="sng" dirty="0"/>
              <a:t>Ing. Bc. Petr BANNERT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b="1" i="1" dirty="0"/>
              <a:t>ředitel odboru středního vzdělávání (odbor 23)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Ministerstvo školství, mládeže a tělovýchovy</a:t>
            </a:r>
            <a:br>
              <a:rPr lang="cs-CZ" sz="2800" dirty="0"/>
            </a:br>
            <a:r>
              <a:rPr lang="cs-CZ" sz="2800" dirty="0"/>
              <a:t>Karmelitská 7</a:t>
            </a:r>
            <a:br>
              <a:rPr lang="cs-CZ" sz="2800" dirty="0"/>
            </a:br>
            <a:r>
              <a:rPr lang="cs-CZ" sz="2800" dirty="0"/>
              <a:t>118 12  Praha 1</a:t>
            </a:r>
            <a:br>
              <a:rPr lang="cs-CZ" sz="2800" dirty="0"/>
            </a:br>
            <a:r>
              <a:rPr lang="cs-CZ" sz="2800" dirty="0"/>
              <a:t>tel.: +420 234 812 143</a:t>
            </a:r>
            <a:br>
              <a:rPr lang="cs-CZ" sz="2800" dirty="0"/>
            </a:br>
            <a:r>
              <a:rPr lang="cs-CZ" sz="2800" dirty="0"/>
              <a:t>e-mail: </a:t>
            </a:r>
            <a:r>
              <a:rPr lang="cs-CZ" sz="2800" u="sng" dirty="0">
                <a:hlinkClick r:id="rId2"/>
              </a:rPr>
              <a:t>Petr.Bannert@msmt.cz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www: </a:t>
            </a:r>
            <a:r>
              <a:rPr lang="cs-CZ" sz="2800" u="sng" dirty="0">
                <a:hlinkClick r:id="rId3"/>
              </a:rPr>
              <a:t>http://</a:t>
            </a:r>
            <a:r>
              <a:rPr lang="cs-CZ" sz="2800" u="sng" dirty="0" smtClean="0">
                <a:hlinkClick r:id="rId3"/>
              </a:rPr>
              <a:t>www.msmt.cz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1C50BA-AC08-4908-B019-2378DE03A199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</TotalTime>
  <Words>199</Words>
  <Application>Microsoft Office PowerPoint</Application>
  <PresentationFormat>Předvádění na obrazovce (4:3)</PresentationFormat>
  <Paragraphs>63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Projektový záměr IPn „Podpora technického  a přírodovědného vzdělávání.“</vt:lpstr>
      <vt:lpstr>Program</vt:lpstr>
      <vt:lpstr>Představení</vt:lpstr>
      <vt:lpstr>Strategie MŠMT – DZ MŠMT 2011</vt:lpstr>
      <vt:lpstr>Strategické cíle MŠMT v oblasti odborného vzdělávání</vt:lpstr>
      <vt:lpstr>Klíčové požadavky</vt:lpstr>
      <vt:lpstr>Kvalita x Motivace</vt:lpstr>
      <vt:lpstr>Děkuji Vám za pozornost   Ing. Bc. Petr BANNERT ředitel odboru středního vzdělávání (odbor 23) Ministerstvo školství, mládeže a tělovýchovy Karmelitská 7 118 12  Praha 1 tel.: +420 234 812 143 e-mail: Petr.Bannert@msmt.cz www: http://www.msmt.cz</vt:lpstr>
    </vt:vector>
  </TitlesOfParts>
  <Company>Ministerstvo školství, mládeže a tělovýchovy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Ondřej Liška</dc:title>
  <dc:creator>hvezdar</dc:creator>
  <cp:lastModifiedBy>Bannert Petr</cp:lastModifiedBy>
  <cp:revision>407</cp:revision>
  <cp:lastPrinted>2011-06-06T07:07:58Z</cp:lastPrinted>
  <dcterms:created xsi:type="dcterms:W3CDTF">2007-12-16T23:10:24Z</dcterms:created>
  <dcterms:modified xsi:type="dcterms:W3CDTF">2011-07-19T06:41:38Z</dcterms:modified>
</cp:coreProperties>
</file>