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9" r:id="rId3"/>
    <p:sldId id="258" r:id="rId4"/>
    <p:sldId id="264" r:id="rId5"/>
    <p:sldId id="269" r:id="rId6"/>
    <p:sldId id="268" r:id="rId7"/>
    <p:sldId id="265" r:id="rId8"/>
    <p:sldId id="280" r:id="rId9"/>
    <p:sldId id="262" r:id="rId10"/>
    <p:sldId id="271" r:id="rId11"/>
    <p:sldId id="272" r:id="rId12"/>
    <p:sldId id="273" r:id="rId13"/>
    <p:sldId id="274" r:id="rId14"/>
    <p:sldId id="275" r:id="rId15"/>
    <p:sldId id="276" r:id="rId16"/>
    <p:sldId id="281" r:id="rId17"/>
    <p:sldId id="282" r:id="rId18"/>
    <p:sldId id="283" r:id="rId19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D6D6D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93" autoAdjust="0"/>
  </p:normalViewPr>
  <p:slideViewPr>
    <p:cSldViewPr>
      <p:cViewPr varScale="1">
        <p:scale>
          <a:sx n="44" d="100"/>
          <a:sy n="44" d="100"/>
        </p:scale>
        <p:origin x="-7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12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ta-MSMT\Konference_ministr\gra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List1!$D$19</c:f>
              <c:strCache>
                <c:ptCount val="1"/>
                <c:pt idx="0">
                  <c:v>Kam nechci chodit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List1!$C$21:$C$22</c:f>
              <c:strCache>
                <c:ptCount val="2"/>
                <c:pt idx="0">
                  <c:v>SOŠ nematuritní</c:v>
                </c:pt>
                <c:pt idx="1">
                  <c:v>SOŠ maturitní</c:v>
                </c:pt>
              </c:strCache>
            </c:strRef>
          </c:cat>
          <c:val>
            <c:numRef>
              <c:f>List1!$D$21:$D$22</c:f>
              <c:numCache>
                <c:formatCode>General</c:formatCode>
                <c:ptCount val="2"/>
                <c:pt idx="0">
                  <c:v>40</c:v>
                </c:pt>
                <c:pt idx="1">
                  <c:v>29</c:v>
                </c:pt>
              </c:numCache>
            </c:numRef>
          </c:val>
        </c:ser>
        <c:ser>
          <c:idx val="1"/>
          <c:order val="1"/>
          <c:tx>
            <c:strRef>
              <c:f>List1!$E$19</c:f>
              <c:strCache>
                <c:ptCount val="1"/>
                <c:pt idx="0">
                  <c:v>Kde se často nudím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List1!$C$21:$C$22</c:f>
              <c:strCache>
                <c:ptCount val="2"/>
                <c:pt idx="0">
                  <c:v>SOŠ nematuritní</c:v>
                </c:pt>
                <c:pt idx="1">
                  <c:v>SOŠ maturitní</c:v>
                </c:pt>
              </c:strCache>
            </c:strRef>
          </c:cat>
          <c:val>
            <c:numRef>
              <c:f>List1!$E$21:$E$22</c:f>
              <c:numCache>
                <c:formatCode>General</c:formatCode>
                <c:ptCount val="2"/>
                <c:pt idx="0">
                  <c:v>59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583232"/>
        <c:axId val="73593216"/>
      </c:barChart>
      <c:catAx>
        <c:axId val="73583232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73593216"/>
        <c:crosses val="autoZero"/>
        <c:auto val="1"/>
        <c:lblAlgn val="ctr"/>
        <c:lblOffset val="100"/>
        <c:noMultiLvlLbl val="0"/>
      </c:catAx>
      <c:valAx>
        <c:axId val="73593216"/>
        <c:scaling>
          <c:orientation val="minMax"/>
          <c:max val="6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Procento respondentů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735832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334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r">
              <a:defRPr sz="1200"/>
            </a:lvl1pPr>
          </a:lstStyle>
          <a:p>
            <a:pPr>
              <a:defRPr/>
            </a:pPr>
            <a:fld id="{D3A8EFB3-9F1B-478E-B06B-9C512E612A0A}" type="datetimeFigureOut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334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r">
              <a:defRPr sz="1200"/>
            </a:lvl1pPr>
          </a:lstStyle>
          <a:p>
            <a:pPr>
              <a:defRPr/>
            </a:pPr>
            <a:fld id="{A3578D68-CE15-4516-A70E-38DC38303D1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390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334" y="0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/>
          <a:lstStyle>
            <a:lvl1pPr algn="r">
              <a:defRPr sz="1200"/>
            </a:lvl1pPr>
          </a:lstStyle>
          <a:p>
            <a:pPr>
              <a:defRPr/>
            </a:pPr>
            <a:fld id="{6EDFC606-8D25-41B3-B6E2-FC26AD75030E}" type="datetimeFigureOut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44538"/>
            <a:ext cx="2978150" cy="2235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437" tIns="44719" rIns="89437" bIns="44719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7215" y="3042287"/>
            <a:ext cx="5334658" cy="6330781"/>
          </a:xfrm>
          <a:prstGeom prst="rect">
            <a:avLst/>
          </a:prstGeom>
        </p:spPr>
        <p:txBody>
          <a:bodyPr vert="horz" lIns="89437" tIns="44719" rIns="89437" bIns="44719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334" y="9427953"/>
            <a:ext cx="2889224" cy="497117"/>
          </a:xfrm>
          <a:prstGeom prst="rect">
            <a:avLst/>
          </a:prstGeom>
        </p:spPr>
        <p:txBody>
          <a:bodyPr vert="horz" lIns="89437" tIns="44719" rIns="89437" bIns="44719" rtlCol="0" anchor="b"/>
          <a:lstStyle>
            <a:lvl1pPr algn="r">
              <a:defRPr sz="1200"/>
            </a:lvl1pPr>
          </a:lstStyle>
          <a:p>
            <a:pPr>
              <a:defRPr/>
            </a:pPr>
            <a:fld id="{02F15654-250D-4625-897D-8AD6F609470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046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pozadí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5" descr="logo_msmt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 baseline="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4000" baseline="0">
                <a:solidFill>
                  <a:srgbClr val="79797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1540A-3A4A-4625-9A49-74FD188DD09B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0AA96-D52F-48FA-B4C6-9C71623358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810C-82B6-4BDF-A8A4-34758ED2620F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D0D1-E62C-47B6-90FF-C094B4D0141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C231C-F6BD-4B2F-81FC-C5C2DB26942F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49AB-29E4-4B39-AA4F-5259D863122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64"/>
          </a:xfrm>
        </p:spPr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dirty="0" smtClean="0"/>
              <a:t>Klepnutím lze upravit styl předlohy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43404"/>
          </a:xfrm>
        </p:spPr>
        <p:txBody>
          <a:bodyPr/>
          <a:lstStyle>
            <a:lvl1pPr>
              <a:spcBef>
                <a:spcPts val="1200"/>
              </a:spcBef>
              <a:spcAft>
                <a:spcPts val="1200"/>
              </a:spcAft>
              <a:defRPr/>
            </a:lvl1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10366-0095-42C0-AF78-88BD1AC2D3CC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C50BA-AC08-4908-B019-2378DE03A1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4EC5-60A2-4FC4-ADCB-670043E2538A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489E2-61AA-40BA-8730-A76C1D309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4A3A5-8513-4465-833B-90586B9533E3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22B10-988C-428A-97C0-27F8C5FEE8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67F26-46A9-48ED-B236-051F709220DC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C218E-CBD9-437D-83DB-BD8A70572C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796D5-6B0A-4DA4-8F25-FA6F8D0E5A51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10CF6-8A5E-442D-8128-CA4138859B4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8DE1-B8EC-46D4-842B-8707C9121B82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0E6FB-6080-42D0-B011-564B711C98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F136D-07B0-481E-859D-4F96B0673803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8BD6B-C53D-48AF-8FF0-03C270543F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9D0FC-4D7D-4446-B6D8-DBEE996188F8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F624-F0E0-4982-A500-54119F67D2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0063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2428875"/>
            <a:ext cx="8229600" cy="36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4DBD9B-8BF8-4045-A75E-6E09852BFBAA}" type="datetime1">
              <a:rPr lang="cs-CZ"/>
              <a:pPr>
                <a:defRPr/>
              </a:pPr>
              <a:t>9.6.2011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74CD2F-F379-477B-AB56-D92C85400EB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Obrázek 4" descr="pozadí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5" descr="logo_msmt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664296"/>
          </a:xfrm>
        </p:spPr>
        <p:txBody>
          <a:bodyPr/>
          <a:lstStyle/>
          <a:p>
            <a:r>
              <a:rPr lang="cs-CZ" sz="6000" b="1" i="1" dirty="0" smtClean="0"/>
              <a:t>Budoucnost odborného školství</a:t>
            </a:r>
            <a:endParaRPr lang="cs-CZ" sz="60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pPr marL="742950" indent="-742950"/>
            <a:r>
              <a:rPr lang="cs-CZ" sz="3200" b="1" dirty="0" smtClean="0"/>
              <a:t>1. zahajovací konference</a:t>
            </a:r>
          </a:p>
          <a:p>
            <a:pPr marL="742950" indent="-742950"/>
            <a:r>
              <a:rPr lang="cs-CZ" sz="3200" b="1" dirty="0" smtClean="0"/>
              <a:t>9. června 2011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Primárním cílem je zvýšit </a:t>
            </a:r>
            <a:r>
              <a:rPr lang="cs-CZ" sz="2400" b="1" dirty="0" smtClean="0"/>
              <a:t>kvalitu a efektivitu</a:t>
            </a:r>
            <a:r>
              <a:rPr lang="cs-CZ" sz="2400" dirty="0" smtClean="0"/>
              <a:t> ve vzdělávání a tím také </a:t>
            </a:r>
            <a:r>
              <a:rPr lang="cs-CZ" sz="2400" b="1" dirty="0" smtClean="0"/>
              <a:t>konkurenceschopnost</a:t>
            </a:r>
            <a:r>
              <a:rPr lang="cs-CZ" sz="2400" dirty="0" smtClean="0"/>
              <a:t> naší republiky v mezinárodním porovnání.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dirty="0" smtClean="0"/>
              <a:t>Zvýšení kvality vzdělávání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dirty="0" smtClean="0"/>
              <a:t>Nové metody hodnocení škol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dirty="0" smtClean="0"/>
              <a:t>Optimalizace nabídky vzdělávání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dirty="0" smtClean="0"/>
              <a:t>Rozvoj odborného vzdělávání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400" dirty="0" smtClean="0"/>
              <a:t>Podpora pedagogickým pracovníkům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Strategické cíle MŠMT v oblasti odborného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000" b="1" dirty="0" smtClean="0"/>
              <a:t>Obsah vzdělávání a jeho změny: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dirty="0" smtClean="0"/>
              <a:t>poskytovat cílenou metodickou podporu při zavádění ŠVP do praxe,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dirty="0" smtClean="0"/>
              <a:t>podpora škol prostřednictvím programu EU školám,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dirty="0" smtClean="0"/>
              <a:t>poskytovat cílenou a metodickou podporu,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dirty="0" smtClean="0"/>
              <a:t>zlepšit výuku a systematicky hodnotit kvalitu vzdělávání,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2000" dirty="0" smtClean="0"/>
              <a:t>monitorovat podněty pro úpravu kurikula a vzdělávacích programů.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endParaRPr lang="cs-CZ" sz="14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Strategické cíle MŠMT v oblasti odborného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 smtClean="0"/>
              <a:t>2. 	Dokončit reformu maturitní a závěrečné zkoušky: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b="1" dirty="0" smtClean="0"/>
              <a:t>Maturitní zkouška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dirty="0" smtClean="0"/>
              <a:t>důraz na efektivitu a propojení s přijímacím řízením na VŠ,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dirty="0" smtClean="0"/>
              <a:t>snížení nákladů a administrativní zátěže,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dirty="0" smtClean="0"/>
              <a:t>efektivní využití objektivizovaných výsledků ke zvýšení kvality,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dirty="0" smtClean="0"/>
              <a:t>zavedení povinné maturitní zkoušky z MAT ve vybraných oborech vzdělání.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b="1" dirty="0" smtClean="0"/>
              <a:t>Závěrečná zkouška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dirty="0" smtClean="0"/>
              <a:t>dokončit reformu závěrečné zkoušky v oborech vzdělání s výučním listem a zavést ji jako standardní součást do systému odborného vzdělávání,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dirty="0" smtClean="0"/>
              <a:t>připravit legislativní úpravy související se zavedením nové závěrečné zkoušky ve všech oborech středního vzdělání s výučním listem.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endParaRPr lang="cs-CZ" sz="14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Strategické cíle MŠMT v oblasti odborného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 smtClean="0"/>
              <a:t>3. 	Rozvoj odborného vzdělávání - </a:t>
            </a:r>
            <a:r>
              <a:rPr lang="cs-CZ" sz="1800" b="1" dirty="0" smtClean="0"/>
              <a:t>praktické vyučování žáků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dirty="0" smtClean="0"/>
              <a:t>Průběžně zavést více prvků všeobecné přípravy v oborech vzdělání s výučním listem (zejména matematiky, mateřského jazyka a cizího jazyka).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dirty="0" smtClean="0"/>
              <a:t>Zavést větší míru standardizace v RVP a ŠVP pro oblast praktického vyučování (odborného výcviku, odborné nebo umělecké praxe) realizovaného na pracovištích zaměstnavatelů ke zkvalitnění této přípravy a zvýšit podíl žáků, kteří se připravují na pracovištích zaměstnavatelů; současně s pomocí zřizovatelů škol zvýšit kontrolní činnost středních škol v této oblasti (při uzavírání smluv, metodikou kontrolní činnosti, apod.).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dirty="0" smtClean="0"/>
              <a:t>Podpořit vytváření podmínek pro daňovou stimulaci zaměstnavatelů v souvislosti s realizací praktického vyučování pro školy.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dirty="0" smtClean="0"/>
              <a:t>Stimulovat zvýšení počtu žáků v oborech vzdělání s výučním listem, kteří mají uzavřenu smlouvu s budoucím zaměstnatelem nejen v případě absolventů, kterých je na trhu práce nedostatek. V případě nedostatkových profesí také poskytováním různých stipendií pro žáky v těchto oborech, případně podpořit zvýšení odměn žákům za produktivní činnost.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Strategické cíle MŠMT v oblasti odborného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cs-CZ" sz="2000" b="1" dirty="0" smtClean="0"/>
              <a:t>Rozvoj odborného vzdělávání – </a:t>
            </a:r>
            <a:r>
              <a:rPr lang="cs-CZ" sz="1800" b="1" dirty="0" smtClean="0"/>
              <a:t>spolupráce školské a zaměstnavatelské sféry</a:t>
            </a:r>
          </a:p>
          <a:p>
            <a:pPr lvl="1">
              <a:buAutoNum type="alphaLcParenR"/>
            </a:pPr>
            <a:r>
              <a:rPr lang="cs-CZ" sz="1400" dirty="0" smtClean="0"/>
              <a:t>Vytvářet modely spolupráce typu škola-zaměstnavatelé-kraj.</a:t>
            </a:r>
          </a:p>
          <a:p>
            <a:pPr lvl="1">
              <a:buAutoNum type="alphaLcParenR"/>
            </a:pPr>
            <a:r>
              <a:rPr lang="cs-CZ" sz="1400" dirty="0" smtClean="0"/>
              <a:t>Usilovat o sektorové dohody se zaměstnavateli v regionu o předpokládaných požadavcích na vývoj v oblasti pracovních sil.</a:t>
            </a:r>
          </a:p>
          <a:p>
            <a:pPr lvl="1">
              <a:buAutoNum type="alphaLcParenR"/>
            </a:pPr>
            <a:r>
              <a:rPr lang="cs-CZ" sz="1400" dirty="0" smtClean="0"/>
              <a:t>Usilovat o přímou finanční podporu ze strany krajů i podnikatelského sektoru žákům těch oborů středního odborného vzdělání, u nichž panuje dlouhodobý nesoulad mezi nabídkou a poptávkou na trhu práce a které jsou ohroženy úplným zmizením z pracovního trh.</a:t>
            </a:r>
          </a:p>
          <a:p>
            <a:pPr lvl="1">
              <a:buAutoNum type="alphaLcParenR"/>
            </a:pPr>
            <a:r>
              <a:rPr lang="cs-CZ" sz="1400" dirty="0" smtClean="0"/>
              <a:t>Podporovat spolupráci odborníků z praxe – zástupců zaměstnavatelů např. (ŠVP, účast zástupců zaměstnavatelů při hodnocení kvality dosažených výsledků odborného vzdělání v rámci ukončování vzdělávání na SŠ, školení (stáží) učitelů odborných předmětů a praktického vyučování v zaměstnavatelských podnicích</a:t>
            </a:r>
          </a:p>
          <a:p>
            <a:pPr lvl="1">
              <a:buAutoNum type="alphaLcParenR"/>
            </a:pPr>
            <a:r>
              <a:rPr lang="cs-CZ" sz="1400" dirty="0" smtClean="0"/>
              <a:t>Aktualizace opatření Akčního plánu podpory odborného vzdělávání zahrnout opatření, která budou obsahovat podporu technického vzdělávání.</a:t>
            </a:r>
          </a:p>
          <a:p>
            <a:pPr lvl="1">
              <a:buAutoNum type="alphaLcParenR"/>
            </a:pPr>
            <a:r>
              <a:rPr lang="cs-CZ" sz="1400" dirty="0" smtClean="0"/>
              <a:t>Vytvořit vazby mezi středními a vyššími odbornými školami a podnikatelským sektorem, případně finančními institucemi.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Strategické cíle MŠMT v oblasti odborného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 smtClean="0"/>
              <a:t>4. Zajišťování kvality odborného vzdělávání</a:t>
            </a:r>
          </a:p>
          <a:p>
            <a:pPr lvl="1">
              <a:buAutoNum type="alphaLcParenR"/>
            </a:pPr>
            <a:r>
              <a:rPr lang="cs-CZ" sz="1800" dirty="0" smtClean="0"/>
              <a:t>Pokračovat v činnosti Národního referenčního bodu s cílem:</a:t>
            </a:r>
          </a:p>
          <a:p>
            <a:pPr lvl="2"/>
            <a:r>
              <a:rPr lang="cs-CZ" sz="1800" dirty="0" smtClean="0"/>
              <a:t>určit, čeho již bylo dosaženo na podporu zvyšování kvality odborného vzdělávání,</a:t>
            </a:r>
          </a:p>
          <a:p>
            <a:pPr lvl="2"/>
            <a:r>
              <a:rPr lang="cs-CZ" sz="1800" dirty="0" smtClean="0"/>
              <a:t>přezkoumat výsledky získané vzájemnou spoluprací a učením,</a:t>
            </a:r>
          </a:p>
          <a:p>
            <a:pPr lvl="2"/>
            <a:r>
              <a:rPr lang="cs-CZ" sz="1800" dirty="0" smtClean="0"/>
              <a:t>identifikovat klíčové faktory pro úspěch.</a:t>
            </a:r>
          </a:p>
          <a:p>
            <a:pPr lvl="1">
              <a:buFont typeface="Arial" charset="0"/>
              <a:buAutoNum type="alphaLcParenR"/>
            </a:pPr>
            <a:r>
              <a:rPr lang="cs-CZ" sz="1800" dirty="0" smtClean="0"/>
              <a:t>Aktivní spolupráce na evropských aktivitách sítě EQAVET.</a:t>
            </a:r>
          </a:p>
          <a:p>
            <a:pPr lvl="1">
              <a:buFont typeface="Arial" charset="0"/>
              <a:buAutoNum type="alphaLcParenR"/>
            </a:pPr>
            <a:r>
              <a:rPr lang="cs-CZ" sz="1800" dirty="0" smtClean="0"/>
              <a:t>Postupné zavedení vybraných nástrojů referenčního rámce EQAVET, zejména vybraných indikátorů, do systému hodnocení odborného vzdělávání a přípravy v ČR.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připravujeme v blízké době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441696"/>
          </a:xfrm>
        </p:spPr>
        <p:txBody>
          <a:bodyPr/>
          <a:lstStyle/>
          <a:p>
            <a:pPr>
              <a:buNone/>
            </a:pPr>
            <a:r>
              <a:rPr lang="cs-CZ" sz="2400" b="1" dirty="0" err="1" smtClean="0"/>
              <a:t>IPn</a:t>
            </a:r>
            <a:r>
              <a:rPr lang="cs-CZ" sz="2400" b="1" dirty="0" smtClean="0"/>
              <a:t> – Podpora technického a přírodovědného vzdělávání</a:t>
            </a:r>
          </a:p>
          <a:p>
            <a:pPr lvl="1">
              <a:buFontTx/>
              <a:buChar char="-"/>
            </a:pPr>
            <a:r>
              <a:rPr lang="cs-CZ" sz="2000" dirty="0" smtClean="0"/>
              <a:t>posílení atraktivity technických a přírodovědných oborů tím, že se zaměří na inovaci výuky s využitím moderních výukových metod,</a:t>
            </a:r>
          </a:p>
          <a:p>
            <a:pPr lvl="1">
              <a:buFontTx/>
              <a:buChar char="-"/>
            </a:pPr>
            <a:r>
              <a:rPr lang="cs-CZ" sz="2000" dirty="0" smtClean="0"/>
              <a:t>praktické zkušenosti žáků ZŠ získávané v rámci pracovního vyučování realizovaného na odborných pracovištích středních odborných škol či přímo ve firmách,</a:t>
            </a:r>
          </a:p>
          <a:p>
            <a:pPr lvl="1">
              <a:buFontTx/>
              <a:buChar char="-"/>
            </a:pPr>
            <a:r>
              <a:rPr lang="cs-CZ" sz="2000" dirty="0" smtClean="0"/>
              <a:t>systém podpory tvorby učebnic.</a:t>
            </a:r>
          </a:p>
          <a:p>
            <a:pPr>
              <a:buNone/>
            </a:pPr>
            <a:r>
              <a:rPr lang="cs-CZ" sz="2400" b="1" dirty="0" err="1" smtClean="0"/>
              <a:t>IPo</a:t>
            </a:r>
            <a:r>
              <a:rPr lang="cs-CZ" sz="2400" b="1" dirty="0" smtClean="0"/>
              <a:t> – Zlepšení podmínek vzdělávání na středních školách (šablony)</a:t>
            </a:r>
          </a:p>
          <a:p>
            <a:pPr lvl="1">
              <a:buFontTx/>
              <a:buChar char="-"/>
            </a:pPr>
            <a:r>
              <a:rPr lang="cs-CZ" sz="2000" dirty="0" smtClean="0"/>
              <a:t>podpora rozvoje odborných kompetencí (praktické vyučování, inovace </a:t>
            </a:r>
            <a:br>
              <a:rPr lang="cs-CZ" sz="2000" dirty="0" smtClean="0"/>
            </a:br>
            <a:r>
              <a:rPr lang="cs-CZ" sz="2000" dirty="0" smtClean="0"/>
              <a:t>a zkvalitnění výuky),</a:t>
            </a:r>
          </a:p>
          <a:p>
            <a:pPr lvl="1">
              <a:buFontTx/>
              <a:buChar char="-"/>
            </a:pPr>
            <a:r>
              <a:rPr lang="cs-CZ" sz="2000" dirty="0" smtClean="0"/>
              <a:t>podpora stáží pedagogických pracovníků v podnicích.</a:t>
            </a:r>
          </a:p>
          <a:p>
            <a:pPr>
              <a:buFontTx/>
              <a:buChar char="-"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připravujeme v blízké době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b="1" dirty="0" smtClean="0"/>
              <a:t>Program EXCELENCE pro střední školy</a:t>
            </a:r>
          </a:p>
          <a:p>
            <a:pPr lvl="1">
              <a:buFontTx/>
              <a:buChar char="-"/>
            </a:pPr>
            <a:r>
              <a:rPr lang="cs-CZ" sz="2000" dirty="0" smtClean="0"/>
              <a:t>zvýšit zájem žáků, pedagogických pracovníků a škol o soutěže </a:t>
            </a:r>
            <a:br>
              <a:rPr lang="cs-CZ" sz="2000" dirty="0" smtClean="0"/>
            </a:br>
            <a:r>
              <a:rPr lang="cs-CZ" sz="2000" dirty="0" smtClean="0"/>
              <a:t>a přehlídky,</a:t>
            </a:r>
          </a:p>
          <a:p>
            <a:pPr lvl="1">
              <a:buFontTx/>
              <a:buChar char="-"/>
            </a:pPr>
            <a:r>
              <a:rPr lang="cs-CZ" sz="2000" dirty="0" smtClean="0"/>
              <a:t>podpořit zájem talentovaných žáků o přírodovědné a technické obory,</a:t>
            </a:r>
          </a:p>
          <a:p>
            <a:pPr lvl="1">
              <a:buFontTx/>
              <a:buChar char="-"/>
            </a:pPr>
            <a:r>
              <a:rPr lang="cs-CZ" sz="2000" dirty="0" smtClean="0"/>
              <a:t>umožňuje žadatelům (školám) získat formou projektu finanční prostředky státu podle výsledků dosažených jejich žáky v soutěžích vyhlašovaných a </a:t>
            </a:r>
            <a:r>
              <a:rPr lang="cs-CZ" sz="2000" dirty="0" err="1" smtClean="0"/>
              <a:t>spoluvyhlašovaných</a:t>
            </a:r>
            <a:r>
              <a:rPr lang="cs-CZ" sz="2000" dirty="0" smtClean="0"/>
              <a:t> MŠMT v kategoriích ve věku 15 – 20 let.</a:t>
            </a:r>
          </a:p>
          <a:p>
            <a:pPr>
              <a:buNone/>
            </a:pPr>
            <a:r>
              <a:rPr lang="cs-CZ" sz="2000" b="1" dirty="0" smtClean="0"/>
              <a:t>Akční plán podpory odborného vzdělávání</a:t>
            </a:r>
          </a:p>
          <a:p>
            <a:pPr lvl="1">
              <a:buFontTx/>
              <a:buChar char="-"/>
            </a:pPr>
            <a:r>
              <a:rPr lang="cs-CZ" sz="2000" dirty="0" smtClean="0"/>
              <a:t>analýza současného stavu, naplnění cílů, co se již podařilo. 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556792"/>
            <a:ext cx="8229600" cy="1944216"/>
          </a:xfrm>
        </p:spPr>
        <p:txBody>
          <a:bodyPr/>
          <a:lstStyle/>
          <a:p>
            <a:r>
              <a:rPr lang="cs-CZ" b="1" dirty="0" smtClean="0"/>
              <a:t>Děkuji Vám za pozornost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SOŠ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400" dirty="0" smtClean="0"/>
              <a:t>zájem o SOŠ je v ČR oproti západním zemím daleko vyšší (zejména pak o střední vzdělání s maturitní zkouškou),</a:t>
            </a:r>
          </a:p>
          <a:p>
            <a:pPr>
              <a:buFontTx/>
              <a:buChar char="-"/>
            </a:pPr>
            <a:r>
              <a:rPr lang="cs-CZ" sz="2400" dirty="0"/>
              <a:t>výhodou je možnost studovat dále na VŠ nebo jít přímo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do zaměstnání,</a:t>
            </a:r>
          </a:p>
          <a:p>
            <a:pPr>
              <a:buFontTx/>
              <a:buChar char="-"/>
            </a:pPr>
            <a:r>
              <a:rPr lang="cs-CZ" sz="2400" dirty="0" smtClean="0"/>
              <a:t>cca 70 % žáků v oborech středního vzdělání s MZ, cca 30 % žáků v </a:t>
            </a:r>
            <a:r>
              <a:rPr lang="cs-CZ" sz="2400" dirty="0"/>
              <a:t>o</a:t>
            </a:r>
            <a:r>
              <a:rPr lang="cs-CZ" sz="2400" dirty="0" smtClean="0"/>
              <a:t>borech středního vzdělání s VL,</a:t>
            </a:r>
          </a:p>
          <a:p>
            <a:pPr>
              <a:buFontTx/>
              <a:buChar char="-"/>
            </a:pPr>
            <a:r>
              <a:rPr lang="cs-CZ" sz="2400" dirty="0" smtClean="0"/>
              <a:t>dlouhodobě klesá poptávka po středním vzdělání s VL.</a:t>
            </a:r>
          </a:p>
          <a:p>
            <a:pPr>
              <a:buFontTx/>
              <a:buChar char="-"/>
            </a:pPr>
            <a:endParaRPr lang="cs-CZ" sz="2800" dirty="0" smtClean="0"/>
          </a:p>
          <a:p>
            <a:pPr>
              <a:buFontTx/>
              <a:buChar char="-"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0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problémy SOŠ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9768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sz="2200" b="1" dirty="0" smtClean="0"/>
              <a:t>Rostoucí tendence nezaměstnanosti absolventů SOŠ:</a:t>
            </a:r>
          </a:p>
          <a:p>
            <a:pPr marL="914400" lvl="1" indent="-514350">
              <a:buFontTx/>
              <a:buChar char="-"/>
            </a:pPr>
            <a:r>
              <a:rPr lang="cs-CZ" sz="2200" dirty="0" smtClean="0"/>
              <a:t>míra nezaměstnanosti: cca 20 % SV s VL, cca 11 % SV s MZ, </a:t>
            </a:r>
          </a:p>
          <a:p>
            <a:pPr marL="914400" lvl="1" indent="-514350">
              <a:buFontTx/>
              <a:buChar char="-"/>
            </a:pPr>
            <a:r>
              <a:rPr lang="cs-CZ" sz="2200" dirty="0" smtClean="0"/>
              <a:t>nejvyšší míry </a:t>
            </a:r>
            <a:r>
              <a:rPr lang="cs-CZ" sz="2200" dirty="0" err="1" smtClean="0"/>
              <a:t>nez</a:t>
            </a:r>
            <a:r>
              <a:rPr lang="cs-CZ" sz="2200" dirty="0" smtClean="0"/>
              <a:t>. dosahují obory zaměřené na služby,</a:t>
            </a:r>
          </a:p>
          <a:p>
            <a:pPr marL="914400" lvl="1" indent="-514350">
              <a:buFontTx/>
              <a:buChar char="-"/>
            </a:pPr>
            <a:r>
              <a:rPr lang="cs-CZ" sz="2200" dirty="0" smtClean="0"/>
              <a:t>nejnižší míry </a:t>
            </a:r>
            <a:r>
              <a:rPr lang="cs-CZ" sz="2200" dirty="0" err="1" smtClean="0"/>
              <a:t>nez</a:t>
            </a:r>
            <a:r>
              <a:rPr lang="cs-CZ" sz="2200" dirty="0" smtClean="0"/>
              <a:t>. dosahují technicky zaměřené obory,</a:t>
            </a:r>
            <a:br>
              <a:rPr lang="cs-CZ" sz="2200" dirty="0" smtClean="0"/>
            </a:br>
            <a:r>
              <a:rPr lang="cs-CZ" sz="2200" dirty="0" smtClean="0"/>
              <a:t>(je predikován silný nárůst poptávky po těchto absolventech),</a:t>
            </a:r>
          </a:p>
          <a:p>
            <a:pPr marL="914400" lvl="1" indent="-514350">
              <a:buFontTx/>
              <a:buChar char="-"/>
            </a:pPr>
            <a:r>
              <a:rPr lang="cs-CZ" sz="2200" dirty="0" smtClean="0"/>
              <a:t>bohužel se u technických oborů setkáváme s nižším zájmem </a:t>
            </a:r>
            <a:br>
              <a:rPr lang="cs-CZ" sz="2200" dirty="0" smtClean="0"/>
            </a:br>
            <a:r>
              <a:rPr lang="cs-CZ" sz="2200" dirty="0" smtClean="0"/>
              <a:t>o práci v oboru (cca 55 % má zájem pracovat v oboru, 15 % </a:t>
            </a:r>
            <a:br>
              <a:rPr lang="cs-CZ" sz="2200" dirty="0" smtClean="0"/>
            </a:br>
            <a:r>
              <a:rPr lang="cs-CZ" sz="2200" dirty="0" smtClean="0"/>
              <a:t>v příbuzném, 30 % mimo svůj obor nebo je jim to lhostejné),</a:t>
            </a:r>
          </a:p>
          <a:p>
            <a:pPr marL="914400" lvl="1" indent="-514350">
              <a:buFontTx/>
              <a:buChar char="-"/>
            </a:pPr>
            <a:r>
              <a:rPr lang="cs-CZ" sz="2200" dirty="0" smtClean="0"/>
              <a:t>shoda vzdělání a zaměstnání:</a:t>
            </a:r>
          </a:p>
          <a:p>
            <a:pPr marL="914400" lvl="1" indent="-514350">
              <a:buNone/>
            </a:pPr>
            <a:r>
              <a:rPr lang="cs-CZ" sz="2000" dirty="0" smtClean="0"/>
              <a:t>		střední vzdělání s VL	shodu vykazuje cca 47 %</a:t>
            </a:r>
          </a:p>
          <a:p>
            <a:pPr marL="914400" lvl="1" indent="-514350">
              <a:buNone/>
            </a:pPr>
            <a:r>
              <a:rPr lang="cs-CZ" sz="2000" dirty="0" smtClean="0"/>
              <a:t>		střední vzdělání s MZ	shodu vykazuje cca 40 %</a:t>
            </a:r>
          </a:p>
          <a:p>
            <a:pPr marL="914400" lvl="1" indent="-51435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01C50BA-AC08-4908-B019-2378DE03A199}" type="slidenum">
              <a:rPr lang="cs-CZ" smtClean="0"/>
              <a:pPr algn="ctr"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problémy SOŠ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sz="2000" b="1" dirty="0" smtClean="0"/>
              <a:t>2. 	Rizikové faktory ovlivňující SOŠ: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rozdíly v normativním financování jednotlivých krajů,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nedostatečná podpora </a:t>
            </a:r>
            <a:r>
              <a:rPr lang="cs-CZ" sz="2000" dirty="0" err="1" smtClean="0"/>
              <a:t>kurikulární</a:t>
            </a:r>
            <a:r>
              <a:rPr lang="cs-CZ" sz="2000" dirty="0" smtClean="0"/>
              <a:t> reformy, chybějící mechanismus kontroly </a:t>
            </a:r>
            <a:r>
              <a:rPr lang="cs-CZ" sz="2000" dirty="0" err="1" smtClean="0"/>
              <a:t>kurikulární</a:t>
            </a:r>
            <a:r>
              <a:rPr lang="cs-CZ" sz="2000" dirty="0" smtClean="0"/>
              <a:t> reformy,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nedostatečná kontrola kvality vzdělávání,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velká administrativní zátěž,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chybějící zpětná vazba pro školy,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deformovaná zpětná vazba pro MŠMT,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malá spolupráce se sociálními partnery.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01C50BA-AC08-4908-B019-2378DE03A199}" type="slidenum">
              <a:rPr lang="cs-CZ" smtClean="0"/>
              <a:pPr algn="ctr"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problémy SOŠ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sz="2000" b="1" dirty="0" smtClean="0"/>
              <a:t>3. 	Sociální partnerství SOŠ: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Klíčová oblast středního odborného školství.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Problémy při navazování spolupráce:</a:t>
            </a:r>
          </a:p>
          <a:p>
            <a:pPr marL="1314450" lvl="2" indent="-514350">
              <a:buFontTx/>
              <a:buChar char="-"/>
            </a:pPr>
            <a:r>
              <a:rPr lang="cs-CZ" sz="1600" dirty="0" smtClean="0"/>
              <a:t>nízká aktivita škol,</a:t>
            </a:r>
          </a:p>
          <a:p>
            <a:pPr marL="1314450" lvl="2" indent="-514350">
              <a:buFontTx/>
              <a:buChar char="-"/>
            </a:pPr>
            <a:r>
              <a:rPr lang="cs-CZ" sz="1600" dirty="0" smtClean="0"/>
              <a:t>určitá míra neochoty zaměstnavatelů,</a:t>
            </a:r>
          </a:p>
          <a:p>
            <a:pPr marL="1314450" lvl="2" indent="-514350">
              <a:buFontTx/>
              <a:buChar char="-"/>
            </a:pPr>
            <a:r>
              <a:rPr lang="cs-CZ" sz="1600" dirty="0" smtClean="0"/>
              <a:t>v regionech převládají malé firmy, které nemají kapacity pro spolupráci,</a:t>
            </a:r>
          </a:p>
          <a:p>
            <a:pPr marL="1314450" lvl="2" indent="-514350">
              <a:buFontTx/>
              <a:buChar char="-"/>
            </a:pPr>
            <a:r>
              <a:rPr lang="cs-CZ" sz="1600" dirty="0" smtClean="0"/>
              <a:t>malá podpora zřizovatelů,</a:t>
            </a:r>
          </a:p>
          <a:p>
            <a:pPr marL="1314450" lvl="2" indent="-514350">
              <a:buFontTx/>
              <a:buChar char="-"/>
            </a:pPr>
            <a:r>
              <a:rPr lang="cs-CZ" sz="1600" dirty="0" smtClean="0"/>
              <a:t>nedostatečná metodická a systémová podpora,</a:t>
            </a:r>
          </a:p>
          <a:p>
            <a:pPr marL="1314450" lvl="2" indent="-514350">
              <a:buFontTx/>
              <a:buChar char="-"/>
            </a:pPr>
            <a:r>
              <a:rPr lang="cs-CZ" sz="1600" dirty="0" smtClean="0"/>
              <a:t>chybějící podmínky spolupráce podnikové sféry a odborného školství.</a:t>
            </a:r>
            <a:endParaRPr lang="cs-CZ" sz="2000" dirty="0" smtClean="0"/>
          </a:p>
          <a:p>
            <a:pPr marL="914400" lvl="1" indent="-514350">
              <a:buFontTx/>
              <a:buChar char="-"/>
            </a:pPr>
            <a:r>
              <a:rPr lang="cs-CZ" sz="2000" b="1" dirty="0" smtClean="0"/>
              <a:t>Ideální je symbióza mezi školou a sociálním partnerem, kdy užitek spolupráce musí pocítit oba partneři.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01C50BA-AC08-4908-B019-2378DE03A199}" type="slidenum">
              <a:rPr lang="cs-CZ" smtClean="0"/>
              <a:pPr algn="ctr"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problémy SOŠ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38212"/>
          </a:xfrm>
        </p:spPr>
        <p:txBody>
          <a:bodyPr/>
          <a:lstStyle/>
          <a:p>
            <a:pPr marL="514350" indent="-514350">
              <a:buNone/>
            </a:pPr>
            <a:r>
              <a:rPr lang="cs-CZ" sz="2000" b="1" dirty="0" smtClean="0"/>
              <a:t>4. 	Poptávka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cs-CZ" sz="2000" b="1" dirty="0" smtClean="0"/>
              <a:t> nabídka: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nevyvážená poptávka trhu práce a nabídky absolventů SOŠ,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jednou z příčin je velký počet oborů z úzkou profilací,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neomezená síť škol bez ohledu na demografii a poptávku trhu. </a:t>
            </a:r>
          </a:p>
          <a:p>
            <a:pPr marL="514350" indent="-514350">
              <a:buNone/>
            </a:pPr>
            <a:r>
              <a:rPr lang="cs-CZ" sz="2000" b="1" dirty="0" smtClean="0"/>
              <a:t>5.	Klesající výsledky: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při posuzování kvality se zohledňuje kvalita v podobě dosahovaných výsledků, konzistence kvality (rovnoměrnost mezi žáky, kraji) a efektivita nákladů,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české školství vykazuje průměrné, klesající a nerovnoměrné výsledky,</a:t>
            </a:r>
          </a:p>
          <a:p>
            <a:pPr marL="914400" lvl="1" indent="-514350">
              <a:buFontTx/>
              <a:buChar char="-"/>
            </a:pPr>
            <a:r>
              <a:rPr lang="cs-CZ" sz="2000" dirty="0" smtClean="0"/>
              <a:t>odkládání řešení zlepšování kvality vede mimo jiné k ekonomickým ztrátám.</a:t>
            </a:r>
          </a:p>
          <a:p>
            <a:pPr marL="914400" lvl="1" indent="-51435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F01C50BA-AC08-4908-B019-2378DE03A199}" type="slidenum">
              <a:rPr lang="cs-CZ" smtClean="0"/>
              <a:pPr algn="ctr">
                <a:defRPr/>
              </a:pPr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x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429900"/>
          </a:xfrm>
        </p:spPr>
        <p:txBody>
          <a:bodyPr/>
          <a:lstStyle/>
          <a:p>
            <a:pPr>
              <a:buNone/>
            </a:pPr>
            <a:r>
              <a:rPr lang="cs-CZ" sz="2000" i="1" dirty="0" smtClean="0"/>
              <a:t>	„Motivace a postoj ke studiu jsou faktory, které rozhodují o životě člověka </a:t>
            </a:r>
            <a:br>
              <a:rPr lang="cs-CZ" sz="2000" i="1" dirty="0" smtClean="0"/>
            </a:br>
            <a:r>
              <a:rPr lang="cs-CZ" sz="2000" i="1" dirty="0" smtClean="0"/>
              <a:t>i společnosti často více než nadání či talent. … Vývoj životních hodnot </a:t>
            </a:r>
            <a:br>
              <a:rPr lang="cs-CZ" sz="2000" i="1" dirty="0" smtClean="0"/>
            </a:br>
            <a:r>
              <a:rPr lang="cs-CZ" sz="2000" i="1" dirty="0" smtClean="0"/>
              <a:t>je základním zdrojem pro motivaci, je podstatou obsahu kultury společnosti a jedním ze základů národní identity“</a:t>
            </a:r>
            <a:r>
              <a:rPr lang="cs-CZ" sz="2000" dirty="0" smtClean="0"/>
              <a:t> (Kalous, 2010).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3645024"/>
            <a:ext cx="198002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KONCEPCE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MĚŘENÍ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ROZHODOVÁNÍ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ŘÍZENÍ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ODPOVĚDNOST</a:t>
            </a:r>
          </a:p>
          <a:p>
            <a:endParaRPr lang="cs-CZ" dirty="0"/>
          </a:p>
        </p:txBody>
      </p:sp>
      <p:graphicFrame>
        <p:nvGraphicFramePr>
          <p:cNvPr id="7" name="Graf 6"/>
          <p:cNvGraphicFramePr>
            <a:graphicFrameLocks noGrp="1"/>
          </p:cNvGraphicFramePr>
          <p:nvPr/>
        </p:nvGraphicFramePr>
        <p:xfrm>
          <a:off x="3131840" y="3284984"/>
          <a:ext cx="5256584" cy="3212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požadavky zaměstnavatelů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6968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dirty="0" smtClean="0"/>
              <a:t>fungující partnerství škol a zaměstnavatelů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dirty="0" smtClean="0"/>
              <a:t>kvalita kariérového poradenství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dirty="0" smtClean="0"/>
              <a:t>podpora technického vzdělávání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dirty="0" smtClean="0"/>
              <a:t>zajištění kvality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dirty="0" smtClean="0"/>
              <a:t>funkční systém dalšího vzdělávání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800" dirty="0" smtClean="0"/>
              <a:t>kvalitní systém předvídání kvalifikačních potřeb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 smtClean="0"/>
              <a:t>systémové nástroje pro přímé zapojení do vzdělávání (smlouvy, stipendia, zvýhodnění, apod.)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 smtClean="0"/>
              <a:t>kvalitní pracovní síla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 smtClean="0"/>
              <a:t>vhodné komunikační platformy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0" smtClean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požadavky SOŠ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motivace žáků</a:t>
            </a:r>
          </a:p>
          <a:p>
            <a:pPr>
              <a:buFontTx/>
              <a:buChar char="-"/>
            </a:pPr>
            <a:r>
              <a:rPr lang="cs-CZ" dirty="0" smtClean="0"/>
              <a:t>vyvolat poptávku po odborných školách</a:t>
            </a:r>
          </a:p>
          <a:p>
            <a:pPr>
              <a:buFontTx/>
              <a:buChar char="-"/>
            </a:pPr>
            <a:r>
              <a:rPr lang="cs-CZ" dirty="0" smtClean="0"/>
              <a:t>zvětšení pomoci od MŠMT a zřizovatelů</a:t>
            </a:r>
          </a:p>
          <a:p>
            <a:pPr>
              <a:buFontTx/>
              <a:buChar char="-"/>
            </a:pPr>
            <a:r>
              <a:rPr lang="cs-CZ" dirty="0" smtClean="0"/>
              <a:t>úpravu financování</a:t>
            </a:r>
          </a:p>
          <a:p>
            <a:pPr>
              <a:buFontTx/>
              <a:buChar char="-"/>
            </a:pPr>
            <a:r>
              <a:rPr lang="cs-CZ" dirty="0" smtClean="0"/>
              <a:t>sociální partnerství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C50BA-AC08-4908-B019-2378DE03A199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391</Words>
  <Application>Microsoft Office PowerPoint</Application>
  <PresentationFormat>Předvádění na obrazovce (4:3)</PresentationFormat>
  <Paragraphs>153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Budoucnost odborného školství</vt:lpstr>
      <vt:lpstr>SOŠ v ČR</vt:lpstr>
      <vt:lpstr>Aktuální problémy SOŠ</vt:lpstr>
      <vt:lpstr>Aktuální problémy SOŠ</vt:lpstr>
      <vt:lpstr>Aktuální problémy SOŠ</vt:lpstr>
      <vt:lpstr>Aktuální problémy SOŠ</vt:lpstr>
      <vt:lpstr>Kvalita x Motivace</vt:lpstr>
      <vt:lpstr>Klíčové požadavky zaměstnavatelů</vt:lpstr>
      <vt:lpstr>Klíčové požadavky SOŠ</vt:lpstr>
      <vt:lpstr>Strategie MŠMT</vt:lpstr>
      <vt:lpstr>Strategické cíle MŠMT v oblasti odborného vzdělávání</vt:lpstr>
      <vt:lpstr>Strategické cíle MŠMT v oblasti odborného vzdělávání</vt:lpstr>
      <vt:lpstr>Strategické cíle MŠMT v oblasti odborného vzdělávání</vt:lpstr>
      <vt:lpstr>Strategické cíle MŠMT v oblasti odborného vzdělávání</vt:lpstr>
      <vt:lpstr>Strategické cíle MŠMT v oblasti odborného vzdělávání</vt:lpstr>
      <vt:lpstr>Co připravujeme v blízké době</vt:lpstr>
      <vt:lpstr>Co připravujeme v blízké době</vt:lpstr>
      <vt:lpstr>Děkuji Vám za pozornost</vt:lpstr>
    </vt:vector>
  </TitlesOfParts>
  <Company>Ministerstvo školství, mládeže a tělovýchovy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Ondřej Liška</dc:title>
  <dc:creator>hvezdar</dc:creator>
  <cp:lastModifiedBy>Adm</cp:lastModifiedBy>
  <cp:revision>350</cp:revision>
  <cp:lastPrinted>2011-06-06T07:07:58Z</cp:lastPrinted>
  <dcterms:created xsi:type="dcterms:W3CDTF">2007-12-16T23:10:24Z</dcterms:created>
  <dcterms:modified xsi:type="dcterms:W3CDTF">2011-06-09T07:03:28Z</dcterms:modified>
</cp:coreProperties>
</file>