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7" r:id="rId3"/>
    <p:sldMasterId id="2147483702" r:id="rId4"/>
    <p:sldMasterId id="2147483714" r:id="rId5"/>
    <p:sldMasterId id="2147483719" r:id="rId6"/>
    <p:sldMasterId id="2147483732" r:id="rId7"/>
  </p:sldMasterIdLst>
  <p:notesMasterIdLst>
    <p:notesMasterId r:id="rId72"/>
  </p:notesMasterIdLst>
  <p:sldIdLst>
    <p:sldId id="372" r:id="rId8"/>
    <p:sldId id="401" r:id="rId9"/>
    <p:sldId id="375" r:id="rId10"/>
    <p:sldId id="376" r:id="rId11"/>
    <p:sldId id="377" r:id="rId12"/>
    <p:sldId id="399" r:id="rId13"/>
    <p:sldId id="378" r:id="rId14"/>
    <p:sldId id="379" r:id="rId15"/>
    <p:sldId id="380" r:id="rId16"/>
    <p:sldId id="381" r:id="rId17"/>
    <p:sldId id="382" r:id="rId18"/>
    <p:sldId id="383" r:id="rId19"/>
    <p:sldId id="403" r:id="rId20"/>
    <p:sldId id="384" r:id="rId21"/>
    <p:sldId id="385" r:id="rId22"/>
    <p:sldId id="387" r:id="rId23"/>
    <p:sldId id="388" r:id="rId24"/>
    <p:sldId id="389" r:id="rId25"/>
    <p:sldId id="390" r:id="rId26"/>
    <p:sldId id="391" r:id="rId27"/>
    <p:sldId id="393" r:id="rId28"/>
    <p:sldId id="392" r:id="rId29"/>
    <p:sldId id="394" r:id="rId30"/>
    <p:sldId id="402" r:id="rId31"/>
    <p:sldId id="400" r:id="rId32"/>
    <p:sldId id="395" r:id="rId33"/>
    <p:sldId id="396" r:id="rId34"/>
    <p:sldId id="397" r:id="rId35"/>
    <p:sldId id="398" r:id="rId36"/>
    <p:sldId id="256" r:id="rId37"/>
    <p:sldId id="312" r:id="rId38"/>
    <p:sldId id="313" r:id="rId39"/>
    <p:sldId id="330" r:id="rId40"/>
    <p:sldId id="344" r:id="rId41"/>
    <p:sldId id="332" r:id="rId42"/>
    <p:sldId id="333" r:id="rId43"/>
    <p:sldId id="335" r:id="rId44"/>
    <p:sldId id="334" r:id="rId45"/>
    <p:sldId id="331" r:id="rId46"/>
    <p:sldId id="345" r:id="rId47"/>
    <p:sldId id="346" r:id="rId48"/>
    <p:sldId id="314" r:id="rId49"/>
    <p:sldId id="369" r:id="rId50"/>
    <p:sldId id="370" r:id="rId51"/>
    <p:sldId id="371" r:id="rId52"/>
    <p:sldId id="317" r:id="rId53"/>
    <p:sldId id="315" r:id="rId54"/>
    <p:sldId id="316" r:id="rId55"/>
    <p:sldId id="337" r:id="rId56"/>
    <p:sldId id="339" r:id="rId57"/>
    <p:sldId id="340" r:id="rId58"/>
    <p:sldId id="347" r:id="rId59"/>
    <p:sldId id="341" r:id="rId60"/>
    <p:sldId id="342" r:id="rId61"/>
    <p:sldId id="343" r:id="rId62"/>
    <p:sldId id="323" r:id="rId63"/>
    <p:sldId id="324" r:id="rId64"/>
    <p:sldId id="348" r:id="rId65"/>
    <p:sldId id="338" r:id="rId66"/>
    <p:sldId id="363" r:id="rId67"/>
    <p:sldId id="326" r:id="rId68"/>
    <p:sldId id="327" r:id="rId69"/>
    <p:sldId id="367" r:id="rId70"/>
    <p:sldId id="368" r:id="rId71"/>
  </p:sldIdLst>
  <p:sldSz cx="9144000" cy="6858000" type="screen4x3"/>
  <p:notesSz cx="6858000" cy="9144000"/>
  <p:defaultTextStyle>
    <a:defPPr>
      <a:defRPr lang="en-US"/>
    </a:defPPr>
    <a:lvl1pPr marL="0" algn="l" defTabSz="457145" rtl="0" eaLnBrk="1" latinLnBrk="0" hangingPunct="1">
      <a:defRPr sz="1800" kern="1200">
        <a:solidFill>
          <a:schemeClr val="tx1"/>
        </a:solidFill>
        <a:latin typeface="+mn-lt"/>
        <a:ea typeface="+mn-ea"/>
        <a:cs typeface="+mn-cs"/>
      </a:defRPr>
    </a:lvl1pPr>
    <a:lvl2pPr marL="457145" algn="l" defTabSz="457145" rtl="0" eaLnBrk="1" latinLnBrk="0" hangingPunct="1">
      <a:defRPr sz="1800" kern="1200">
        <a:solidFill>
          <a:schemeClr val="tx1"/>
        </a:solidFill>
        <a:latin typeface="+mn-lt"/>
        <a:ea typeface="+mn-ea"/>
        <a:cs typeface="+mn-cs"/>
      </a:defRPr>
    </a:lvl2pPr>
    <a:lvl3pPr marL="914290" algn="l" defTabSz="457145" rtl="0" eaLnBrk="1" latinLnBrk="0" hangingPunct="1">
      <a:defRPr sz="1800" kern="1200">
        <a:solidFill>
          <a:schemeClr val="tx1"/>
        </a:solidFill>
        <a:latin typeface="+mn-lt"/>
        <a:ea typeface="+mn-ea"/>
        <a:cs typeface="+mn-cs"/>
      </a:defRPr>
    </a:lvl3pPr>
    <a:lvl4pPr marL="1371435" algn="l" defTabSz="457145" rtl="0" eaLnBrk="1" latinLnBrk="0" hangingPunct="1">
      <a:defRPr sz="1800" kern="1200">
        <a:solidFill>
          <a:schemeClr val="tx1"/>
        </a:solidFill>
        <a:latin typeface="+mn-lt"/>
        <a:ea typeface="+mn-ea"/>
        <a:cs typeface="+mn-cs"/>
      </a:defRPr>
    </a:lvl4pPr>
    <a:lvl5pPr marL="1828581" algn="l" defTabSz="457145" rtl="0" eaLnBrk="1" latinLnBrk="0" hangingPunct="1">
      <a:defRPr sz="1800" kern="1200">
        <a:solidFill>
          <a:schemeClr val="tx1"/>
        </a:solidFill>
        <a:latin typeface="+mn-lt"/>
        <a:ea typeface="+mn-ea"/>
        <a:cs typeface="+mn-cs"/>
      </a:defRPr>
    </a:lvl5pPr>
    <a:lvl6pPr marL="2285726" algn="l" defTabSz="457145" rtl="0" eaLnBrk="1" latinLnBrk="0" hangingPunct="1">
      <a:defRPr sz="1800" kern="1200">
        <a:solidFill>
          <a:schemeClr val="tx1"/>
        </a:solidFill>
        <a:latin typeface="+mn-lt"/>
        <a:ea typeface="+mn-ea"/>
        <a:cs typeface="+mn-cs"/>
      </a:defRPr>
    </a:lvl6pPr>
    <a:lvl7pPr marL="2742871" algn="l" defTabSz="457145" rtl="0" eaLnBrk="1" latinLnBrk="0" hangingPunct="1">
      <a:defRPr sz="1800" kern="1200">
        <a:solidFill>
          <a:schemeClr val="tx1"/>
        </a:solidFill>
        <a:latin typeface="+mn-lt"/>
        <a:ea typeface="+mn-ea"/>
        <a:cs typeface="+mn-cs"/>
      </a:defRPr>
    </a:lvl7pPr>
    <a:lvl8pPr marL="3200016" algn="l" defTabSz="457145" rtl="0" eaLnBrk="1" latinLnBrk="0" hangingPunct="1">
      <a:defRPr sz="1800" kern="1200">
        <a:solidFill>
          <a:schemeClr val="tx1"/>
        </a:solidFill>
        <a:latin typeface="+mn-lt"/>
        <a:ea typeface="+mn-ea"/>
        <a:cs typeface="+mn-cs"/>
      </a:defRPr>
    </a:lvl8pPr>
    <a:lvl9pPr marL="3657161" algn="l" defTabSz="457145"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th Brooksbank"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snapToGrid="0" snapToObjects="1">
      <p:cViewPr>
        <p:scale>
          <a:sx n="66" d="100"/>
          <a:sy n="66" d="100"/>
        </p:scale>
        <p:origin x="-1930" y="-46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B0C202-A08B-9940-A31A-4CB7122B829E}" type="datetimeFigureOut">
              <a:rPr lang="en-US" smtClean="0"/>
              <a:pPr/>
              <a:t>9/12/2011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074164-323C-B040-9E18-CC1E72C0871B}" type="slidenum">
              <a:rPr lang="en-US" smtClean="0"/>
              <a:pPr/>
              <a:t>‹#›</a:t>
            </a:fld>
            <a:endParaRPr lang="en-US"/>
          </a:p>
        </p:txBody>
      </p:sp>
    </p:spTree>
    <p:extLst>
      <p:ext uri="{BB962C8B-B14F-4D97-AF65-F5344CB8AC3E}">
        <p14:creationId xmlns:p14="http://schemas.microsoft.com/office/powerpoint/2010/main" xmlns="" val="2453985806"/>
      </p:ext>
    </p:extLst>
  </p:cSld>
  <p:clrMap bg1="lt1" tx1="dk1" bg2="lt2" tx2="dk2" accent1="accent1" accent2="accent2" accent3="accent3" accent4="accent4" accent5="accent5" accent6="accent6" hlink="hlink" folHlink="folHlink"/>
  <p:notesStyle>
    <a:lvl1pPr marL="0" algn="l" defTabSz="326532" rtl="0" eaLnBrk="1" latinLnBrk="0" hangingPunct="1">
      <a:defRPr sz="900" kern="1200">
        <a:solidFill>
          <a:schemeClr val="tx1"/>
        </a:solidFill>
        <a:latin typeface="+mn-lt"/>
        <a:ea typeface="+mn-ea"/>
        <a:cs typeface="+mn-cs"/>
      </a:defRPr>
    </a:lvl1pPr>
    <a:lvl2pPr marL="326532" algn="l" defTabSz="326532" rtl="0" eaLnBrk="1" latinLnBrk="0" hangingPunct="1">
      <a:defRPr sz="900" kern="1200">
        <a:solidFill>
          <a:schemeClr val="tx1"/>
        </a:solidFill>
        <a:latin typeface="+mn-lt"/>
        <a:ea typeface="+mn-ea"/>
        <a:cs typeface="+mn-cs"/>
      </a:defRPr>
    </a:lvl2pPr>
    <a:lvl3pPr marL="653064" algn="l" defTabSz="326532" rtl="0" eaLnBrk="1" latinLnBrk="0" hangingPunct="1">
      <a:defRPr sz="900" kern="1200">
        <a:solidFill>
          <a:schemeClr val="tx1"/>
        </a:solidFill>
        <a:latin typeface="+mn-lt"/>
        <a:ea typeface="+mn-ea"/>
        <a:cs typeface="+mn-cs"/>
      </a:defRPr>
    </a:lvl3pPr>
    <a:lvl4pPr marL="979597" algn="l" defTabSz="326532" rtl="0" eaLnBrk="1" latinLnBrk="0" hangingPunct="1">
      <a:defRPr sz="900" kern="1200">
        <a:solidFill>
          <a:schemeClr val="tx1"/>
        </a:solidFill>
        <a:latin typeface="+mn-lt"/>
        <a:ea typeface="+mn-ea"/>
        <a:cs typeface="+mn-cs"/>
      </a:defRPr>
    </a:lvl4pPr>
    <a:lvl5pPr marL="1306129" algn="l" defTabSz="326532" rtl="0" eaLnBrk="1" latinLnBrk="0" hangingPunct="1">
      <a:defRPr sz="900" kern="1200">
        <a:solidFill>
          <a:schemeClr val="tx1"/>
        </a:solidFill>
        <a:latin typeface="+mn-lt"/>
        <a:ea typeface="+mn-ea"/>
        <a:cs typeface="+mn-cs"/>
      </a:defRPr>
    </a:lvl5pPr>
    <a:lvl6pPr marL="1632661" algn="l" defTabSz="326532" rtl="0" eaLnBrk="1" latinLnBrk="0" hangingPunct="1">
      <a:defRPr sz="900" kern="1200">
        <a:solidFill>
          <a:schemeClr val="tx1"/>
        </a:solidFill>
        <a:latin typeface="+mn-lt"/>
        <a:ea typeface="+mn-ea"/>
        <a:cs typeface="+mn-cs"/>
      </a:defRPr>
    </a:lvl6pPr>
    <a:lvl7pPr marL="1959193" algn="l" defTabSz="326532" rtl="0" eaLnBrk="1" latinLnBrk="0" hangingPunct="1">
      <a:defRPr sz="900" kern="1200">
        <a:solidFill>
          <a:schemeClr val="tx1"/>
        </a:solidFill>
        <a:latin typeface="+mn-lt"/>
        <a:ea typeface="+mn-ea"/>
        <a:cs typeface="+mn-cs"/>
      </a:defRPr>
    </a:lvl7pPr>
    <a:lvl8pPr marL="2285726" algn="l" defTabSz="326532" rtl="0" eaLnBrk="1" latinLnBrk="0" hangingPunct="1">
      <a:defRPr sz="900" kern="1200">
        <a:solidFill>
          <a:schemeClr val="tx1"/>
        </a:solidFill>
        <a:latin typeface="+mn-lt"/>
        <a:ea typeface="+mn-ea"/>
        <a:cs typeface="+mn-cs"/>
      </a:defRPr>
    </a:lvl8pPr>
    <a:lvl9pPr marL="2612258" algn="l" defTabSz="32653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bi.ac.u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977494-2CCC-43D1-837D-963557576B9C}" type="slidenum">
              <a:rPr lang="de-DE"/>
              <a:pPr/>
              <a:t>2</a:t>
            </a:fld>
            <a:endParaRPr lang="de-DE"/>
          </a:p>
        </p:txBody>
      </p:sp>
      <p:sp>
        <p:nvSpPr>
          <p:cNvPr id="757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t>Australia has also joined as an associate member of EMBL. We’re the second largest of five EMBL sites; main lab in Heidelberg; structural biology labs in Hamburg and Grenoble; mouse biology in Monterotondo and bioinformatics in Hinxton.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5E7968F7-8CB2-4728-B653-375028B620AC}" type="slidenum">
              <a:rPr lang="de-DE">
                <a:solidFill>
                  <a:prstClr val="black"/>
                </a:solidFill>
              </a:rPr>
              <a:pPr/>
              <a:t>18</a:t>
            </a:fld>
            <a:endParaRPr lang="de-DE">
              <a:solidFill>
                <a:prstClr val="black"/>
              </a:solidFill>
            </a:endParaRPr>
          </a:p>
        </p:txBody>
      </p:sp>
      <p:sp>
        <p:nvSpPr>
          <p:cNvPr id="92163" name="Rectangle 2"/>
          <p:cNvSpPr>
            <a:spLocks noGrp="1" noRot="1" noChangeAspect="1" noChangeArrowheads="1" noTextEdit="1"/>
          </p:cNvSpPr>
          <p:nvPr>
            <p:ph type="sldImg"/>
          </p:nvPr>
        </p:nvSpPr>
        <p:spPr>
          <a:solidFill>
            <a:srgbClr val="FFFFFF"/>
          </a:solidFill>
          <a:ln/>
        </p:spPr>
      </p:sp>
      <p:sp>
        <p:nvSpPr>
          <p:cNvPr id="921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Our research topics complement those of our services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1B14458C-5E10-4CA7-B640-858924954211}" type="slidenum">
              <a:rPr lang="de-DE">
                <a:solidFill>
                  <a:prstClr val="black"/>
                </a:solidFill>
              </a:rPr>
              <a:pPr/>
              <a:t>19</a:t>
            </a:fld>
            <a:endParaRPr lang="de-DE">
              <a:solidFill>
                <a:prstClr val="black"/>
              </a:solidFill>
            </a:endParaRP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The slide shows the core resources at the EBI mapped on to the same arrow to show the range of data you can access through the EBI. The EBI is the European centre for the collection and dissemination of biological data; we do this in collaboration with other global centres such as NCBI, the Institute of Genetics in Japan, the Swiss Institute of Bioinformatics and Cold Spring Harbor.</a:t>
            </a:r>
          </a:p>
          <a:p>
            <a:pPr eaLnBrk="1" hangingPunct="1"/>
            <a:endParaRPr lang="en-US" smtClean="0">
              <a:latin typeface="Arial"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14D97D13-DFF2-4C45-A7F3-B01EC810A219}" type="slidenum">
              <a:rPr lang="de-DE">
                <a:solidFill>
                  <a:prstClr val="black"/>
                </a:solidFill>
              </a:rPr>
              <a:pPr/>
              <a:t>21</a:t>
            </a:fld>
            <a:endParaRPr lang="de-DE">
              <a:solidFill>
                <a:prstClr val="black"/>
              </a:solidFill>
            </a:endParaRPr>
          </a:p>
        </p:txBody>
      </p:sp>
      <p:sp>
        <p:nvSpPr>
          <p:cNvPr id="95235" name="Rectangle 2"/>
          <p:cNvSpPr>
            <a:spLocks noGrp="1" noRot="1" noChangeAspect="1" noChangeArrowheads="1" noTextEdit="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Our third mission is to provide training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0AFF265-5439-405C-B0F9-DE90BD4D3D79}" type="slidenum">
              <a:rPr lang="de-DE">
                <a:solidFill>
                  <a:prstClr val="black"/>
                </a:solidFill>
              </a:rPr>
              <a:pPr/>
              <a:t>22</a:t>
            </a:fld>
            <a:endParaRPr lang="de-DE">
              <a:solidFill>
                <a:prstClr val="black"/>
              </a:solidFill>
            </a:endParaRPr>
          </a:p>
        </p:txBody>
      </p:sp>
      <p:sp>
        <p:nvSpPr>
          <p:cNvPr id="94211" name="Rectangle 2"/>
          <p:cNvSpPr>
            <a:spLocks noGrp="1" noRot="1" noChangeAspect="1" noChangeArrowheads="1" noTextEdit="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As well as training our own PhD students, we offer 3-6-month placements to students through the Marie-Curie mobility programme ; we also run a one-day intro to the EBI for Masters</a:t>
            </a:r>
            <a:r>
              <a:rPr lang="en-US" altLang="en-US" smtClean="0">
                <a:latin typeface="Arial" charset="0"/>
                <a:ea typeface="ＭＳ Ｐゴシック" pitchFamily="34" charset="-128"/>
              </a:rPr>
              <a:t>’</a:t>
            </a:r>
            <a:r>
              <a:rPr lang="en-US" smtClean="0">
                <a:latin typeface="Arial" charset="0"/>
                <a:ea typeface="ＭＳ Ｐゴシック" pitchFamily="34" charset="-128"/>
              </a:rPr>
              <a:t> students. Next one is in March; contact training@ebi.ac.uk if interested.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9583FF48-C58D-48E8-88FE-1D7C1A8A2D07}" type="slidenum">
              <a:rPr lang="de-DE">
                <a:solidFill>
                  <a:prstClr val="black"/>
                </a:solidFill>
              </a:rPr>
              <a:pPr/>
              <a:t>25</a:t>
            </a:fld>
            <a:endParaRPr lang="de-DE">
              <a:solidFill>
                <a:prstClr val="black"/>
              </a:solidFill>
            </a:endParaRPr>
          </a:p>
        </p:txBody>
      </p:sp>
      <p:sp>
        <p:nvSpPr>
          <p:cNvPr id="100355" name="Rectangle 2"/>
          <p:cNvSpPr>
            <a:spLocks noGrp="1" noRot="1" noChangeAspect="1" noChangeArrowheads="1" noTextEdit="1"/>
          </p:cNvSpPr>
          <p:nvPr>
            <p:ph type="sldImg"/>
          </p:nvPr>
        </p:nvSpPr>
        <p:spPr>
          <a:solidFill>
            <a:srgbClr val="FFFFFF"/>
          </a:solidFill>
          <a:ln/>
        </p:spPr>
      </p:sp>
      <p:sp>
        <p:nvSpPr>
          <p:cNvPr id="100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GB" smtClean="0">
                <a:solidFill>
                  <a:srgbClr val="000000"/>
                </a:solidFill>
                <a:latin typeface="Arial" pitchFamily="34" charset="0"/>
                <a:cs typeface="Times New Roman" pitchFamily="18" charset="0"/>
              </a:rPr>
              <a:t>Membership is by invitation and members subscribe on an annual basis</a:t>
            </a:r>
            <a:r>
              <a:rPr lang="en-US" smtClean="0">
                <a:latin typeface="Arial" pitchFamily="34" charset="0"/>
              </a:rPr>
              <a:t>.</a:t>
            </a:r>
            <a:endParaRPr lang="en-US" sz="1100" smtClean="0">
              <a:solidFill>
                <a:srgbClr val="000000"/>
              </a:solidFill>
              <a:latin typeface="Arial" pitchFamily="34" charset="0"/>
              <a:cs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B85945CC-E351-48E5-A0E6-F1E5DDDFC3D1}" type="slidenum">
              <a:rPr lang="de-DE">
                <a:solidFill>
                  <a:prstClr val="black"/>
                </a:solidFill>
              </a:rPr>
              <a:pPr/>
              <a:t>26</a:t>
            </a:fld>
            <a:endParaRPr lang="de-DE">
              <a:solidFill>
                <a:prstClr val="black"/>
              </a:solidFill>
            </a:endParaRPr>
          </a:p>
        </p:txBody>
      </p:sp>
      <p:sp>
        <p:nvSpPr>
          <p:cNvPr id="96259" name="Rectangle 2"/>
          <p:cNvSpPr>
            <a:spLocks noGrp="1" noRot="1" noChangeAspect="1" noChangeArrowheads="1" noTextEdit="1"/>
          </p:cNvSpPr>
          <p:nvPr>
            <p:ph type="sldImg"/>
          </p:nvPr>
        </p:nvSpPr>
        <p:spPr>
          <a:solidFill>
            <a:srgbClr val="FFFFFF"/>
          </a:solidFill>
          <a:ln/>
        </p:spPr>
      </p:sp>
      <p:sp>
        <p:nvSpPr>
          <p:cNvPr id="962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We’re getting into politics here; I’d exclude this series of slides for a roadshow audience.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83521B2-0569-497B-8E25-87CCAFADCEC8}" type="slidenum">
              <a:rPr lang="de-DE">
                <a:solidFill>
                  <a:prstClr val="black"/>
                </a:solidFill>
              </a:rPr>
              <a:pPr/>
              <a:t>27</a:t>
            </a:fld>
            <a:endParaRPr lang="de-DE">
              <a:solidFill>
                <a:prstClr val="black"/>
              </a:solidFill>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r>
              <a:rPr lang="en-US" smtClean="0">
                <a:latin typeface="Arial" charset="0"/>
                <a:ea typeface="ＭＳ Ｐゴシック" pitchFamily="34" charset="-128"/>
              </a:rPr>
              <a:t>At the EBI we are increasingly aware of the explosion in biological data, due to high throughput technologies, new data types and the move towards integrative systems level analysis. </a:t>
            </a:r>
            <a:r>
              <a:rPr lang="en-GB" smtClean="0">
                <a:latin typeface="Arial" charset="0"/>
                <a:ea typeface="ＭＳ Ｐゴシック" pitchFamily="34" charset="-128"/>
              </a:rPr>
              <a:t>For example, in just three weeks in 2008, the 1000 Genomes Project deposited as much data as the EBI had previously gathered in its 13 year history. As technologies advance, we can only expect to receive more and more data. Bioinformatics is at the heart of modern molecular biology and this has applications in medicine, the environment and food – all issues in which science can deliver benefits for society.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a:ln/>
        </p:spPr>
      </p:sp>
      <p:sp>
        <p:nvSpPr>
          <p:cNvPr id="26626" name="Notes Placeholder 2"/>
          <p:cNvSpPr>
            <a:spLocks noGrp="1"/>
          </p:cNvSpPr>
          <p:nvPr>
            <p:ph type="body" idx="1"/>
          </p:nvPr>
        </p:nvSpPr>
        <p:spPr>
          <a:noFill/>
          <a:ln/>
        </p:spPr>
        <p:txBody>
          <a:bodyPr/>
          <a:lstStyle/>
          <a:p>
            <a:pPr eaLnBrk="1" hangingPunct="1"/>
            <a:r>
              <a:rPr lang="en-GB" smtClean="0">
                <a:latin typeface="Arial" pitchFamily="34" charset="0"/>
                <a:ea typeface="ＭＳ Ｐゴシック" pitchFamily="34" charset="-128"/>
                <a:cs typeface="Geneva" charset="0"/>
              </a:rPr>
              <a:t>Schistosome genome annotation used to look for gene products that might be targets of existing drugs – therapies that could be recycled. Found tens of possible novel targets.</a:t>
            </a:r>
          </a:p>
          <a:p>
            <a:pPr eaLnBrk="1" hangingPunct="1"/>
            <a:r>
              <a:rPr lang="en-GB" smtClean="0">
                <a:latin typeface="Arial" pitchFamily="34" charset="0"/>
                <a:ea typeface="ＭＳ Ｐゴシック" pitchFamily="34" charset="-128"/>
                <a:cs typeface="Geneva" charset="0"/>
              </a:rPr>
              <a:t>Matthew Berriman et al. (2009) The genome of the blood fluke Schistosoma mansoni. Nature 460:352</a:t>
            </a:r>
          </a:p>
          <a:p>
            <a:endParaRPr lang="en-US" smtClean="0">
              <a:latin typeface="Arial" pitchFamily="34" charset="0"/>
              <a:ea typeface="ＭＳ Ｐゴシック" pitchFamily="34" charset="-128"/>
              <a:cs typeface="Geneva" charset="0"/>
            </a:endParaRPr>
          </a:p>
        </p:txBody>
      </p:sp>
      <p:sp>
        <p:nvSpPr>
          <p:cNvPr id="26627" name="Slide Number Placeholder 3"/>
          <p:cNvSpPr>
            <a:spLocks noGrp="1"/>
          </p:cNvSpPr>
          <p:nvPr>
            <p:ph type="sldNum" sz="quarter" idx="5"/>
          </p:nvPr>
        </p:nvSpPr>
        <p:spPr>
          <a:noFill/>
        </p:spPr>
        <p:txBody>
          <a:bodyPr/>
          <a:lstStyle/>
          <a:p>
            <a:fld id="{8299B915-8CF2-43F5-B2A3-007BA16346D6}" type="slidenum">
              <a:rPr lang="de-DE"/>
              <a:pPr/>
              <a:t>35</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ln/>
        </p:spPr>
        <p:txBody>
          <a:bodyPr/>
          <a:lstStyle/>
          <a:p>
            <a:pPr eaLnBrk="1" hangingPunct="1"/>
            <a:r>
              <a:rPr lang="en-GB" smtClean="0">
                <a:latin typeface="Arial" pitchFamily="34" charset="0"/>
                <a:ea typeface="ＭＳ Ｐゴシック" pitchFamily="34" charset="-128"/>
                <a:cs typeface="Geneva" charset="0"/>
              </a:rPr>
              <a:t>Schistosome genome annotation used to look for gene products that might be targets of existing drugs – therapies that could be recycled. Found tens of possible novel targets.</a:t>
            </a:r>
          </a:p>
          <a:p>
            <a:pPr eaLnBrk="1" hangingPunct="1"/>
            <a:r>
              <a:rPr lang="en-GB" smtClean="0">
                <a:latin typeface="Arial" pitchFamily="34" charset="0"/>
                <a:ea typeface="ＭＳ Ｐゴシック" pitchFamily="34" charset="-128"/>
                <a:cs typeface="Geneva" charset="0"/>
              </a:rPr>
              <a:t>Matthew Berriman et al. (2009) The genome of the blood fluke Schistosoma mansoni. Nature 460:352</a:t>
            </a:r>
          </a:p>
          <a:p>
            <a:endParaRPr lang="en-US" smtClean="0">
              <a:latin typeface="Arial" pitchFamily="34" charset="0"/>
              <a:ea typeface="ＭＳ Ｐゴシック" pitchFamily="34" charset="-128"/>
              <a:cs typeface="Geneva" charset="0"/>
            </a:endParaRPr>
          </a:p>
        </p:txBody>
      </p:sp>
      <p:sp>
        <p:nvSpPr>
          <p:cNvPr id="31747" name="Slide Number Placeholder 3"/>
          <p:cNvSpPr>
            <a:spLocks noGrp="1"/>
          </p:cNvSpPr>
          <p:nvPr>
            <p:ph type="sldNum" sz="quarter" idx="5"/>
          </p:nvPr>
        </p:nvSpPr>
        <p:spPr>
          <a:noFill/>
        </p:spPr>
        <p:txBody>
          <a:bodyPr/>
          <a:lstStyle/>
          <a:p>
            <a:fld id="{879967B8-3A22-4BC5-A27A-626F00446A23}" type="slidenum">
              <a:rPr lang="de-DE"/>
              <a:pPr/>
              <a:t>37</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ln/>
        </p:spPr>
        <p:txBody>
          <a:bodyPr/>
          <a:lstStyle/>
          <a:p>
            <a:r>
              <a:rPr lang="en-US" smtClean="0">
                <a:latin typeface="Arial" pitchFamily="34" charset="0"/>
                <a:ea typeface="ＭＳ Ｐゴシック" pitchFamily="34" charset="-128"/>
                <a:cs typeface="Geneva" charset="0"/>
              </a:rPr>
              <a:t>NB – hand-held DNA barcoder has not been developed yet.</a:t>
            </a:r>
          </a:p>
        </p:txBody>
      </p:sp>
      <p:sp>
        <p:nvSpPr>
          <p:cNvPr id="29699" name="Slide Number Placeholder 3"/>
          <p:cNvSpPr>
            <a:spLocks noGrp="1"/>
          </p:cNvSpPr>
          <p:nvPr>
            <p:ph type="sldNum" sz="quarter" idx="5"/>
          </p:nvPr>
        </p:nvSpPr>
        <p:spPr>
          <a:noFill/>
        </p:spPr>
        <p:txBody>
          <a:bodyPr/>
          <a:lstStyle/>
          <a:p>
            <a:fld id="{67310B0C-6B2D-4AAB-889F-51153A4EA37B}" type="slidenum">
              <a:rPr lang="de-DE"/>
              <a:pPr/>
              <a:t>38</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2650B8F-173D-401C-BA66-06FEEBB6C434}" type="slidenum">
              <a:rPr lang="de-DE">
                <a:solidFill>
                  <a:prstClr val="black"/>
                </a:solidFill>
              </a:rPr>
              <a:pPr/>
              <a:t>3</a:t>
            </a:fld>
            <a:endParaRPr lang="de-DE">
              <a:solidFill>
                <a:prstClr val="black"/>
              </a:solidFill>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GB" smtClean="0">
                <a:latin typeface="Arial" charset="0"/>
                <a:ea typeface="ＭＳ Ｐゴシック" pitchFamily="34" charset="-128"/>
              </a:rPr>
              <a:t>The EBI is at the centre of Europe</a:t>
            </a:r>
            <a:r>
              <a:rPr lang="en-GB" altLang="en-US" smtClean="0">
                <a:latin typeface="Arial" charset="0"/>
                <a:ea typeface="ＭＳ Ｐゴシック" pitchFamily="34" charset="-128"/>
              </a:rPr>
              <a:t>’</a:t>
            </a:r>
            <a:r>
              <a:rPr lang="en-GB" smtClean="0">
                <a:latin typeface="Arial" charset="0"/>
                <a:ea typeface="ＭＳ Ｐゴシック" pitchFamily="34" charset="-128"/>
              </a:rPr>
              <a:t>s efforts to collect, organise and make all types biological data available to the scientific community. We do this by providing services so researchers can access and make sense of the information, by being active in bioinformatics research, by providing training and by working closely with industry.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a:ln/>
        </p:spPr>
      </p:sp>
      <p:sp>
        <p:nvSpPr>
          <p:cNvPr id="24578" name="Notes Placeholder 2"/>
          <p:cNvSpPr>
            <a:spLocks noGrp="1"/>
          </p:cNvSpPr>
          <p:nvPr>
            <p:ph type="body" idx="1"/>
          </p:nvPr>
        </p:nvSpPr>
        <p:spPr>
          <a:noFill/>
          <a:ln/>
        </p:spPr>
        <p:txBody>
          <a:bodyPr/>
          <a:lstStyle/>
          <a:p>
            <a:r>
              <a:rPr lang="en-US" smtClean="0">
                <a:latin typeface="Arial" pitchFamily="34" charset="0"/>
                <a:ea typeface="ＭＳ Ｐゴシック" pitchFamily="34" charset="-128"/>
                <a:cs typeface="Geneva" charset="0"/>
              </a:rPr>
              <a:t>global demand for food is predicted to increase 50% by 2030 and 100% by 2050: figures came from BBSRC leaflet on food security (</a:t>
            </a:r>
            <a:r>
              <a:rPr lang="en-US" u="sng" smtClean="0">
                <a:latin typeface="Arial" pitchFamily="34" charset="0"/>
                <a:ea typeface="ＭＳ Ｐゴシック" pitchFamily="34" charset="-128"/>
                <a:cs typeface="Geneva" charset="0"/>
              </a:rPr>
              <a:t>http://www.foodsecurity.ac.uk/assets/pdfs/bioscience-resources-for-food-security.pdf)</a:t>
            </a:r>
            <a:endParaRPr lang="en-US" smtClean="0">
              <a:latin typeface="Arial" pitchFamily="34" charset="0"/>
              <a:ea typeface="ＭＳ Ｐゴシック" pitchFamily="34" charset="-128"/>
              <a:cs typeface="Geneva" charset="0"/>
            </a:endParaRPr>
          </a:p>
        </p:txBody>
      </p:sp>
      <p:sp>
        <p:nvSpPr>
          <p:cNvPr id="24579" name="Slide Number Placeholder 3"/>
          <p:cNvSpPr>
            <a:spLocks noGrp="1"/>
          </p:cNvSpPr>
          <p:nvPr>
            <p:ph type="sldNum" sz="quarter" idx="5"/>
          </p:nvPr>
        </p:nvSpPr>
        <p:spPr>
          <a:noFill/>
        </p:spPr>
        <p:txBody>
          <a:bodyPr/>
          <a:lstStyle/>
          <a:p>
            <a:fld id="{A5CE98DB-7359-49A6-BE67-D36C8A893E74}" type="slidenum">
              <a:rPr lang="de-DE"/>
              <a:pPr/>
              <a:t>39</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CCDC714-92F9-48B5-A401-F71C9A36BCF3}" type="slidenum">
              <a:rPr lang="en-GB" smtClean="0"/>
              <a:pPr/>
              <a:t>45</a:t>
            </a:fld>
            <a:endParaRPr lang="en-GB"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a:ln/>
        </p:spPr>
      </p:sp>
      <p:sp>
        <p:nvSpPr>
          <p:cNvPr id="604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cs typeface="Geneva" charset="0"/>
            </a:endParaRPr>
          </a:p>
        </p:txBody>
      </p:sp>
      <p:sp>
        <p:nvSpPr>
          <p:cNvPr id="604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2D7E9A3-6240-1446-8600-7B00794B03B1}" type="slidenum">
              <a:rPr lang="de-DE" sz="1200"/>
              <a:pPr/>
              <a:t>48</a:t>
            </a:fld>
            <a:endParaRPr lang="de-DE"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Rot="1" noChangeAspect="1" noChangeArrowheads="1" noTextEdit="1"/>
          </p:cNvSpPr>
          <p:nvPr>
            <p:ph type="sldImg"/>
          </p:nvPr>
        </p:nvSpPr>
        <p:spPr>
          <a:xfrm>
            <a:off x="924117" y="684375"/>
            <a:ext cx="5009767" cy="3430645"/>
          </a:xfrm>
          <a:ln/>
        </p:spPr>
      </p:sp>
      <p:sp>
        <p:nvSpPr>
          <p:cNvPr id="623619" name="Rectangle 3"/>
          <p:cNvSpPr>
            <a:spLocks noGrp="1" noChangeArrowheads="1"/>
          </p:cNvSpPr>
          <p:nvPr>
            <p:ph type="body" idx="1"/>
          </p:nvPr>
        </p:nvSpPr>
        <p:spPr>
          <a:xfrm>
            <a:off x="687082" y="4344607"/>
            <a:ext cx="5483837" cy="4115019"/>
          </a:xfrm>
          <a:noFill/>
          <a:ln/>
        </p:spPr>
        <p:txBody>
          <a:bodyPr/>
          <a:lstStyle/>
          <a:p>
            <a:endParaRPr lang="de-DE"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Slide Image Placeholder 1"/>
          <p:cNvSpPr>
            <a:spLocks noGrp="1" noRot="1" noChangeAspect="1" noTextEdit="1"/>
          </p:cNvSpPr>
          <p:nvPr>
            <p:ph type="sldImg"/>
          </p:nvPr>
        </p:nvSpPr>
        <p:spPr>
          <a:xfrm>
            <a:off x="1143000" y="685800"/>
            <a:ext cx="4573588" cy="3429000"/>
          </a:xfrm>
          <a:ln/>
        </p:spPr>
      </p:sp>
      <p:sp>
        <p:nvSpPr>
          <p:cNvPr id="661507" name="Notes Placeholder 2"/>
          <p:cNvSpPr>
            <a:spLocks noGrp="1"/>
          </p:cNvSpPr>
          <p:nvPr>
            <p:ph type="body" idx="1"/>
          </p:nvPr>
        </p:nvSpPr>
        <p:spPr>
          <a:xfrm>
            <a:off x="914508" y="4343144"/>
            <a:ext cx="5028986" cy="4115019"/>
          </a:xfrm>
          <a:noFill/>
          <a:ln/>
        </p:spPr>
        <p:txBody>
          <a:bodyPr/>
          <a:lstStyle/>
          <a:p>
            <a:r>
              <a:rPr lang="en-GB" smtClean="0">
                <a:latin typeface="Arial" pitchFamily="34" charset="0"/>
              </a:rPr>
              <a:t>Large Facilities Capital Fund</a:t>
            </a:r>
          </a:p>
        </p:txBody>
      </p:sp>
      <p:sp>
        <p:nvSpPr>
          <p:cNvPr id="661508" name="Slide Number Placeholder 3"/>
          <p:cNvSpPr txBox="1">
            <a:spLocks noGrp="1"/>
          </p:cNvSpPr>
          <p:nvPr/>
        </p:nvSpPr>
        <p:spPr bwMode="auto">
          <a:xfrm>
            <a:off x="3885453" y="8686288"/>
            <a:ext cx="2972547" cy="457712"/>
          </a:xfrm>
          <a:prstGeom prst="rect">
            <a:avLst/>
          </a:prstGeom>
          <a:noFill/>
          <a:ln w="9525">
            <a:noFill/>
            <a:miter lim="800000"/>
            <a:headEnd/>
            <a:tailEnd/>
          </a:ln>
        </p:spPr>
        <p:txBody>
          <a:bodyPr anchor="b"/>
          <a:lstStyle/>
          <a:p>
            <a:pPr algn="r" eaLnBrk="0" hangingPunct="0"/>
            <a:fld id="{6FB19C7B-593B-4C4A-AE73-76B22C4F3E80}" type="slidenum">
              <a:rPr lang="de-DE" sz="1200">
                <a:ea typeface="ヒラギノ角ゴ Pro W3" charset="-128"/>
              </a:rPr>
              <a:pPr algn="r" eaLnBrk="0" hangingPunct="0"/>
              <a:t>59</a:t>
            </a:fld>
            <a:endParaRPr lang="de-DE" sz="1200">
              <a:ea typeface="ヒラギノ角ゴ Pro W3"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09ED1A98-DA01-4E34-AE3F-31E4406AC773}" type="slidenum">
              <a:rPr lang="de-DE">
                <a:solidFill>
                  <a:prstClr val="black"/>
                </a:solidFill>
              </a:rPr>
              <a:pPr/>
              <a:t>4</a:t>
            </a:fld>
            <a:endParaRPr lang="de-DE">
              <a:solidFill>
                <a:prstClr val="black"/>
              </a:solidFill>
            </a:endParaRPr>
          </a:p>
        </p:txBody>
      </p:sp>
      <p:sp>
        <p:nvSpPr>
          <p:cNvPr id="83971" name="Rectangle 2"/>
          <p:cNvSpPr>
            <a:spLocks noGrp="1" noRot="1" noChangeAspect="1" noChangeArrowheads="1" noTextEdit="1"/>
          </p:cNvSpPr>
          <p:nvPr>
            <p:ph type="sldImg"/>
          </p:nvPr>
        </p:nvSpPr>
        <p:spPr>
          <a:solidFill>
            <a:srgbClr val="FFFFFF"/>
          </a:solidFill>
          <a:ln/>
        </p:spPr>
      </p:sp>
      <p:sp>
        <p:nvSpPr>
          <p:cNvPr id="839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D0F84A5-7D7A-4532-9E37-91E09BEBE8C0}" type="slidenum">
              <a:rPr lang="de-DE">
                <a:solidFill>
                  <a:prstClr val="black"/>
                </a:solidFill>
              </a:rPr>
              <a:pPr/>
              <a:t>5</a:t>
            </a:fld>
            <a:endParaRPr lang="de-DE">
              <a:solidFill>
                <a:prstClr val="black"/>
              </a:solidFill>
            </a:endParaRPr>
          </a:p>
        </p:txBody>
      </p:sp>
      <p:sp>
        <p:nvSpPr>
          <p:cNvPr id="84995" name="Rectangle 2"/>
          <p:cNvSpPr>
            <a:spLocks noGrp="1" noRot="1" noChangeAspect="1" noChangeArrowheads="1" noTextEdit="1"/>
          </p:cNvSpPr>
          <p:nvPr>
            <p:ph type="sldImg"/>
          </p:nvPr>
        </p:nvSpPr>
        <p:spPr>
          <a:solidFill>
            <a:srgbClr val="FFFFFF"/>
          </a:solidFill>
          <a:ln/>
        </p:spPr>
      </p:sp>
      <p:sp>
        <p:nvSpPr>
          <p:cNvPr id="8499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The slide shows the core resources at the EBI mapped on to the same arrow to show the range of data you can access through the EBI. The EBI is the European centre for the collection and dissemination of biological data; we do this in collaboration with other global centres such as NCBI, the Institute of Genetics in Japan, the Swiss Institute of Bioinformatics and Cold Spring Harbor.</a:t>
            </a:r>
          </a:p>
          <a:p>
            <a:pPr eaLnBrk="1" hangingPunct="1"/>
            <a:endParaRPr lang="en-US" smtClean="0">
              <a:latin typeface="Arial" charset="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129678A7-A2E7-4C04-9D64-48E6D1A4AF09}" type="slidenum">
              <a:rPr lang="de-DE">
                <a:solidFill>
                  <a:prstClr val="black"/>
                </a:solidFill>
              </a:rPr>
              <a:pPr/>
              <a:t>7</a:t>
            </a:fld>
            <a:endParaRPr lang="de-DE">
              <a:solidFill>
                <a:prstClr val="black"/>
              </a:solidFill>
            </a:endParaRPr>
          </a:p>
        </p:txBody>
      </p:sp>
      <p:sp>
        <p:nvSpPr>
          <p:cNvPr id="86019" name="Rectangle 2"/>
          <p:cNvSpPr>
            <a:spLocks noGrp="1" noRot="1" noChangeAspect="1" noChangeArrowheads="1" noTextEdit="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The EBI is the European centre for the collection and dissemination of biological data; we do this in collaboration with other global centres (primarily in the US and Japan but different for each data type).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D3D9B48E-FA4F-4718-A037-E866BBC1D0E6}" type="slidenum">
              <a:rPr lang="de-DE">
                <a:solidFill>
                  <a:prstClr val="black"/>
                </a:solidFill>
              </a:rPr>
              <a:pPr/>
              <a:t>8</a:t>
            </a:fld>
            <a:endParaRPr lang="de-DE">
              <a:solidFill>
                <a:prstClr val="black"/>
              </a:solidFill>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Many of the EBI</a:t>
            </a:r>
            <a:r>
              <a:rPr lang="en-US" altLang="en-US" smtClean="0">
                <a:latin typeface="Arial" charset="0"/>
                <a:ea typeface="ＭＳ Ｐゴシック" pitchFamily="34" charset="-128"/>
              </a:rPr>
              <a:t>’</a:t>
            </a:r>
            <a:r>
              <a:rPr lang="en-US" smtClean="0">
                <a:latin typeface="Arial" charset="0"/>
                <a:ea typeface="ＭＳ Ｐゴシック" pitchFamily="34" charset="-128"/>
              </a:rPr>
              <a:t>s data resources are members of international consortia, Some, such as the International Nucleotide Sequence Collaboration, exchange data on a regular basis; others, such as the UniProt Consortium and the GO Cosnortium, work together to produce a single resource.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93D7C786-940A-4C6A-8A23-8EA9377B654B}" type="slidenum">
              <a:rPr lang="de-DE">
                <a:solidFill>
                  <a:prstClr val="black"/>
                </a:solidFill>
              </a:rPr>
              <a:pPr/>
              <a:t>9</a:t>
            </a:fld>
            <a:endParaRPr lang="de-DE">
              <a:solidFill>
                <a:prstClr val="black"/>
              </a:solidFill>
            </a:endParaRPr>
          </a:p>
        </p:txBody>
      </p:sp>
      <p:sp>
        <p:nvSpPr>
          <p:cNvPr id="88067" name="Rectangle 2"/>
          <p:cNvSpPr>
            <a:spLocks noGrp="1" noRot="1" noChangeAspect="1" noChangeArrowheads="1" noTextEdit="1"/>
          </p:cNvSpPr>
          <p:nvPr>
            <p:ph type="sldImg"/>
          </p:nvPr>
        </p:nvSpPr>
        <p:spPr>
          <a:solidFill>
            <a:srgbClr val="FFFFFF"/>
          </a:solidFill>
          <a:ln/>
        </p:spPr>
      </p:sp>
      <p:sp>
        <p:nvSpPr>
          <p:cNvPr id="880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The slide shows the core resources at the EBI mapped on to the same arrow to show the range of data you can access through the EBI. The EBI is the European centre for the collection and dissemination of biological data; we do this in collaboration with other global centres such as NCBI, the Institute of Genetics in Japan, the Swiss Institute of Bioinformatics and Cold Spring Harbor.</a:t>
            </a:r>
          </a:p>
          <a:p>
            <a:pPr eaLnBrk="1" hangingPunct="1"/>
            <a:endParaRPr lang="en-US" smtClean="0">
              <a:latin typeface="Arial"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GB" smtClean="0">
                <a:latin typeface="Arial" charset="0"/>
                <a:ea typeface="ＭＳ Ｐゴシック" pitchFamily="34" charset="-128"/>
              </a:rPr>
              <a:t>The EBI has a new, ‘biologically aware’ search service that we developed in response to the needs of our bench-biologist users. Our intuitive, ‘biologically aware’ </a:t>
            </a:r>
            <a:r>
              <a:rPr lang="en-GB" smtClean="0">
                <a:latin typeface="Arial" charset="0"/>
                <a:ea typeface="ＭＳ Ｐゴシック" pitchFamily="34" charset="-128"/>
                <a:hlinkClick r:id="rId3"/>
              </a:rPr>
              <a:t>search service</a:t>
            </a:r>
            <a:r>
              <a:rPr lang="en-GB" smtClean="0">
                <a:latin typeface="Arial" charset="0"/>
                <a:ea typeface="ＭＳ Ｐゴシック" pitchFamily="34" charset="-128"/>
              </a:rPr>
              <a:t> provides a huge simplification for users exploring the data. For example, if you enter p53 in the search box, you are most likely looking for the (human) p53 gene, rather than the gene encoding a p53-binding protein or a p53-like protein; the new search engine takes this into account, and ranks the results accordingly.</a:t>
            </a:r>
          </a:p>
          <a:p>
            <a:endParaRPr lang="en-GB" smtClean="0">
              <a:latin typeface="Arial" charset="0"/>
              <a:ea typeface="ＭＳ Ｐゴシック" pitchFamily="34" charset="-128"/>
            </a:endParaRPr>
          </a:p>
          <a:p>
            <a:r>
              <a:rPr lang="en-GB" smtClean="0">
                <a:latin typeface="Arial" charset="0"/>
                <a:ea typeface="ＭＳ Ｐゴシック" pitchFamily="34" charset="-128"/>
              </a:rPr>
              <a:t>From an uncluttered results 'dashboard', you can explore genes, protein sequences, gene expression, molecular structures and the scientific literature. You can still delve into the individual databases and the original experimental data, but can return easily to the results summary. A species selector allows you to compare key information for human, mouse, fly and other species, and the literature results include links to free full-text articles.</a:t>
            </a:r>
          </a:p>
          <a:p>
            <a:endParaRPr lang="en-GB" smtClean="0">
              <a:latin typeface="Arial" charset="0"/>
              <a:ea typeface="ＭＳ Ｐゴシック" pitchFamily="34" charset="-128"/>
            </a:endParaRPr>
          </a:p>
          <a:p>
            <a:endParaRPr lang="en-GB" smtClean="0">
              <a:latin typeface="Arial" charset="0"/>
              <a:ea typeface="ＭＳ Ｐゴシック" pitchFamily="34" charset="-128"/>
            </a:endParaRPr>
          </a:p>
          <a:p>
            <a:endParaRPr lang="en-GB" smtClean="0">
              <a:latin typeface="Arial" charset="0"/>
              <a:ea typeface="ＭＳ Ｐゴシック" pitchFamily="34" charset="-128"/>
            </a:endParaRPr>
          </a:p>
        </p:txBody>
      </p:sp>
      <p:sp>
        <p:nvSpPr>
          <p:cNvPr id="90116" name="Slide Number Placeholder 3"/>
          <p:cNvSpPr>
            <a:spLocks noGrp="1"/>
          </p:cNvSpPr>
          <p:nvPr>
            <p:ph type="sldNum" sz="quarter" idx="5"/>
          </p:nvPr>
        </p:nvSpPr>
        <p:spPr>
          <a:noFill/>
        </p:spPr>
        <p:txBody>
          <a:bodyPr/>
          <a:lstStyle/>
          <a:p>
            <a:fld id="{4CFE9366-9A4F-400E-935B-FF2CBF4DDDE8}" type="slidenum">
              <a:rPr lang="de-DE">
                <a:solidFill>
                  <a:prstClr val="black"/>
                </a:solidFill>
              </a:rPr>
              <a:pPr/>
              <a:t>16</a:t>
            </a:fld>
            <a:endParaRPr lang="de-DE">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BB8D92EC-9E59-4F57-8702-D8D30156EE9D}" type="slidenum">
              <a:rPr lang="de-DE">
                <a:solidFill>
                  <a:prstClr val="black"/>
                </a:solidFill>
              </a:rPr>
              <a:pPr/>
              <a:t>17</a:t>
            </a:fld>
            <a:endParaRPr lang="de-DE">
              <a:solidFill>
                <a:prstClr val="black"/>
              </a:solidFill>
            </a:endParaRPr>
          </a:p>
        </p:txBody>
      </p:sp>
      <p:sp>
        <p:nvSpPr>
          <p:cNvPr id="91139" name="Rectangle 2"/>
          <p:cNvSpPr>
            <a:spLocks noGrp="1" noRot="1" noChangeAspect="1" noChangeArrowheads="1" noTextEdit="1"/>
          </p:cNvSpPr>
          <p:nvPr>
            <p:ph type="sldImg"/>
          </p:nvPr>
        </p:nvSpPr>
        <p:spPr>
          <a:solidFill>
            <a:srgbClr val="FFFFFF"/>
          </a:solidFill>
          <a:ln/>
        </p:spPr>
      </p:sp>
      <p:sp>
        <p:nvSpPr>
          <p:cNvPr id="911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charset="0"/>
                <a:ea typeface="ＭＳ Ｐゴシック" pitchFamily="34" charset="-128"/>
              </a:rPr>
              <a:t>Roughly three quarters of our efforts are dedicated to our services. In addition, the EBI has several dedicated research groups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w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emf"/><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elixir_1_RZ_mac.eps"/>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185386" y="5372100"/>
            <a:ext cx="1821214" cy="1485900"/>
          </a:xfrm>
          <a:prstGeom prst="rect">
            <a:avLst/>
          </a:prstGeom>
        </p:spPr>
      </p:pic>
      <p:sp>
        <p:nvSpPr>
          <p:cNvPr id="2" name="Title 1"/>
          <p:cNvSpPr>
            <a:spLocks noGrp="1"/>
          </p:cNvSpPr>
          <p:nvPr>
            <p:ph type="ctrTitle" hasCustomPrompt="1"/>
          </p:nvPr>
        </p:nvSpPr>
        <p:spPr>
          <a:xfrm>
            <a:off x="685800" y="3197226"/>
            <a:ext cx="7772400" cy="1470025"/>
          </a:xfrm>
        </p:spPr>
        <p:txBody>
          <a:bodyPr>
            <a:normAutofit/>
          </a:bodyPr>
          <a:lstStyle>
            <a:lvl1pPr algn="r">
              <a:defRPr sz="5000" b="1">
                <a:solidFill>
                  <a:schemeClr val="accent2"/>
                </a:solidFill>
                <a:latin typeface="Corbel"/>
                <a:cs typeface="Corbel"/>
              </a:defRPr>
            </a:lvl1pPr>
          </a:lstStyle>
          <a:p>
            <a:r>
              <a:rPr lang="en-GB" dirty="0" smtClean="0"/>
              <a:t>Title of presentation</a:t>
            </a:r>
            <a:endParaRPr lang="en-US" dirty="0"/>
          </a:p>
        </p:txBody>
      </p:sp>
      <p:sp>
        <p:nvSpPr>
          <p:cNvPr id="3" name="Subtitle 2"/>
          <p:cNvSpPr>
            <a:spLocks noGrp="1"/>
          </p:cNvSpPr>
          <p:nvPr>
            <p:ph type="subTitle" idx="1" hasCustomPrompt="1"/>
          </p:nvPr>
        </p:nvSpPr>
        <p:spPr>
          <a:xfrm>
            <a:off x="2641600" y="4749800"/>
            <a:ext cx="5816600" cy="1079500"/>
          </a:xfrm>
        </p:spPr>
        <p:txBody>
          <a:bodyPr>
            <a:normAutofit/>
          </a:bodyPr>
          <a:lstStyle>
            <a:lvl1pPr marL="0" indent="0" algn="r">
              <a:buNone/>
              <a:defRPr sz="2900">
                <a:solidFill>
                  <a:schemeClr val="accent2"/>
                </a:solidFill>
                <a:latin typeface="Corbel"/>
                <a:cs typeface="Corbel"/>
              </a:defRPr>
            </a:lvl1pPr>
            <a:lvl2pPr marL="457145" indent="0" algn="ctr">
              <a:buNone/>
              <a:defRPr>
                <a:solidFill>
                  <a:schemeClr val="tx1">
                    <a:tint val="75000"/>
                  </a:schemeClr>
                </a:solidFill>
              </a:defRPr>
            </a:lvl2pPr>
            <a:lvl3pPr marL="914290" indent="0" algn="ctr">
              <a:buNone/>
              <a:defRPr>
                <a:solidFill>
                  <a:schemeClr val="tx1">
                    <a:tint val="75000"/>
                  </a:schemeClr>
                </a:solidFill>
              </a:defRPr>
            </a:lvl3pPr>
            <a:lvl4pPr marL="1371435" indent="0" algn="ctr">
              <a:buNone/>
              <a:defRPr>
                <a:solidFill>
                  <a:schemeClr val="tx1">
                    <a:tint val="75000"/>
                  </a:schemeClr>
                </a:solidFill>
              </a:defRPr>
            </a:lvl4pPr>
            <a:lvl5pPr marL="1828581" indent="0" algn="ctr">
              <a:buNone/>
              <a:defRPr>
                <a:solidFill>
                  <a:schemeClr val="tx1">
                    <a:tint val="75000"/>
                  </a:schemeClr>
                </a:solidFill>
              </a:defRPr>
            </a:lvl5pPr>
            <a:lvl6pPr marL="2285726" indent="0" algn="ctr">
              <a:buNone/>
              <a:defRPr>
                <a:solidFill>
                  <a:schemeClr val="tx1">
                    <a:tint val="75000"/>
                  </a:schemeClr>
                </a:solidFill>
              </a:defRPr>
            </a:lvl6pPr>
            <a:lvl7pPr marL="2742871" indent="0" algn="ctr">
              <a:buNone/>
              <a:defRPr>
                <a:solidFill>
                  <a:schemeClr val="tx1">
                    <a:tint val="75000"/>
                  </a:schemeClr>
                </a:solidFill>
              </a:defRPr>
            </a:lvl7pPr>
            <a:lvl8pPr marL="3200016" indent="0" algn="ctr">
              <a:buNone/>
              <a:defRPr>
                <a:solidFill>
                  <a:schemeClr val="tx1">
                    <a:tint val="75000"/>
                  </a:schemeClr>
                </a:solidFill>
              </a:defRPr>
            </a:lvl8pPr>
            <a:lvl9pPr marL="3657161" indent="0" algn="ctr">
              <a:buNone/>
              <a:defRPr>
                <a:solidFill>
                  <a:schemeClr val="tx1">
                    <a:tint val="75000"/>
                  </a:schemeClr>
                </a:solidFill>
              </a:defRPr>
            </a:lvl9pPr>
          </a:lstStyle>
          <a:p>
            <a:r>
              <a:rPr lang="en-GB" dirty="0" smtClean="0"/>
              <a:t>Author</a:t>
            </a:r>
          </a:p>
          <a:p>
            <a:r>
              <a:rPr lang="en-GB" dirty="0" smtClean="0"/>
              <a:t>email</a:t>
            </a:r>
            <a:endParaRPr lang="en-US" dirty="0"/>
          </a:p>
        </p:txBody>
      </p:sp>
      <p:sp>
        <p:nvSpPr>
          <p:cNvPr id="9" name="TextBox 8"/>
          <p:cNvSpPr txBox="1"/>
          <p:nvPr userDrawn="1"/>
        </p:nvSpPr>
        <p:spPr>
          <a:xfrm>
            <a:off x="1930317" y="5935481"/>
            <a:ext cx="6527883" cy="619942"/>
          </a:xfrm>
          <a:prstGeom prst="rect">
            <a:avLst/>
          </a:prstGeom>
          <a:noFill/>
        </p:spPr>
        <p:txBody>
          <a:bodyPr wrap="square" lIns="65306" tIns="32653" rIns="65306" bIns="32653" rtlCol="0">
            <a:spAutoFit/>
          </a:bodyPr>
          <a:lstStyle/>
          <a:p>
            <a:pPr algn="r"/>
            <a:r>
              <a:rPr lang="en-US" i="1" dirty="0" smtClean="0">
                <a:solidFill>
                  <a:schemeClr val="accent1"/>
                </a:solidFill>
                <a:latin typeface="Corbel"/>
                <a:cs typeface="Corbel"/>
              </a:rPr>
              <a:t>European Life Sciences</a:t>
            </a:r>
            <a:r>
              <a:rPr lang="en-US" i="1" baseline="0" dirty="0" smtClean="0">
                <a:solidFill>
                  <a:schemeClr val="accent1"/>
                </a:solidFill>
                <a:latin typeface="Corbel"/>
                <a:cs typeface="Corbel"/>
              </a:rPr>
              <a:t> Infrastructure for Biological Information</a:t>
            </a:r>
            <a:endParaRPr lang="en-US" i="1" dirty="0" smtClean="0">
              <a:solidFill>
                <a:schemeClr val="accent1"/>
              </a:solidFill>
              <a:latin typeface="Corbel"/>
              <a:cs typeface="Corbel"/>
            </a:endParaRPr>
          </a:p>
          <a:p>
            <a:pPr algn="r"/>
            <a:r>
              <a:rPr lang="en-US" i="1" dirty="0" err="1" smtClean="0">
                <a:solidFill>
                  <a:schemeClr val="accent1"/>
                </a:solidFill>
                <a:latin typeface="Corbel"/>
                <a:cs typeface="Corbel"/>
              </a:rPr>
              <a:t>www.elixir-europe.org</a:t>
            </a:r>
            <a:endParaRPr lang="en-US" i="1" dirty="0">
              <a:solidFill>
                <a:schemeClr val="accent1"/>
              </a:solidFill>
              <a:latin typeface="Corbel"/>
              <a:cs typeface="Corbel"/>
            </a:endParaRPr>
          </a:p>
        </p:txBody>
      </p:sp>
      <p:pic>
        <p:nvPicPr>
          <p:cNvPr id="4" name="Picture 3" descr="elixir_helix_200_2.eps"/>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0" y="-474125"/>
            <a:ext cx="9144000" cy="7321651"/>
          </a:xfrm>
          <a:prstGeom prst="rect">
            <a:avLst/>
          </a:prstGeom>
        </p:spPr>
      </p:pic>
    </p:spTree>
    <p:extLst>
      <p:ext uri="{BB962C8B-B14F-4D97-AF65-F5344CB8AC3E}">
        <p14:creationId xmlns:p14="http://schemas.microsoft.com/office/powerpoint/2010/main" xmlns="" val="3442027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23428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2012426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E6E6E6"/>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flipV="1">
            <a:off x="1588" y="0"/>
            <a:ext cx="9144000" cy="2895600"/>
          </a:xfrm>
          <a:prstGeom prst="rect">
            <a:avLst/>
          </a:prstGeom>
          <a:solidFill>
            <a:schemeClr val="folHlink"/>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5" name="Picture 17" descr="logo_embl_6eck"/>
          <p:cNvPicPr>
            <a:picLocks noChangeAspect="1" noChangeArrowheads="1"/>
          </p:cNvPicPr>
          <p:nvPr/>
        </p:nvPicPr>
        <p:blipFill>
          <a:blip r:embed="rId2">
            <a:lum bright="-6000"/>
          </a:blip>
          <a:srcRect l="34888" t="2509" b="49506"/>
          <a:stretch>
            <a:fillRect/>
          </a:stretch>
        </p:blipFill>
        <p:spPr bwMode="auto">
          <a:xfrm>
            <a:off x="0" y="0"/>
            <a:ext cx="3533775" cy="2897188"/>
          </a:xfrm>
          <a:prstGeom prst="rect">
            <a:avLst/>
          </a:prstGeom>
          <a:noFill/>
          <a:ln w="9525">
            <a:noFill/>
            <a:miter lim="800000"/>
            <a:headEnd/>
            <a:tailEnd/>
          </a:ln>
        </p:spPr>
      </p:pic>
      <p:sp>
        <p:nvSpPr>
          <p:cNvPr id="6" name="Rectangle 6"/>
          <p:cNvSpPr>
            <a:spLocks noChangeArrowheads="1"/>
          </p:cNvSpPr>
          <p:nvPr/>
        </p:nvSpPr>
        <p:spPr bwMode="auto">
          <a:xfrm>
            <a:off x="0" y="2895600"/>
            <a:ext cx="9144000" cy="3962400"/>
          </a:xfrm>
          <a:prstGeom prst="rect">
            <a:avLst/>
          </a:prstGeom>
          <a:solidFill>
            <a:schemeClr val="tx2"/>
          </a:solidFill>
          <a:ln w="9525">
            <a:noFill/>
            <a:miter lim="800000"/>
            <a:headEnd/>
            <a:tailEnd/>
          </a:ln>
        </p:spPr>
        <p:txBody>
          <a:bodyPr wrap="none" lIns="91434" tIns="45717" rIns="91434" bIns="45717" anchor="ctr"/>
          <a:lstStyle/>
          <a:p>
            <a:pPr algn="ct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7" name="Picture 18" descr="logo_embl_6eck"/>
          <p:cNvPicPr>
            <a:picLocks noChangeAspect="1" noChangeArrowheads="1"/>
          </p:cNvPicPr>
          <p:nvPr/>
        </p:nvPicPr>
        <p:blipFill>
          <a:blip r:embed="rId2">
            <a:lum bright="-6000"/>
          </a:blip>
          <a:srcRect l="34888" t="50446" b="-2196"/>
          <a:stretch>
            <a:fillRect/>
          </a:stretch>
        </p:blipFill>
        <p:spPr bwMode="auto">
          <a:xfrm>
            <a:off x="0" y="2894013"/>
            <a:ext cx="3533775" cy="3124200"/>
          </a:xfrm>
          <a:prstGeom prst="rect">
            <a:avLst/>
          </a:prstGeom>
          <a:noFill/>
          <a:ln w="9525">
            <a:noFill/>
            <a:miter lim="800000"/>
            <a:headEnd/>
            <a:tailEnd/>
          </a:ln>
        </p:spPr>
      </p:pic>
      <p:pic>
        <p:nvPicPr>
          <p:cNvPr id="8" name="Picture 20" descr="ebi_new_white0805"/>
          <p:cNvPicPr>
            <a:picLocks noChangeAspect="1" noChangeArrowheads="1"/>
          </p:cNvPicPr>
          <p:nvPr userDrawn="1"/>
        </p:nvPicPr>
        <p:blipFill>
          <a:blip r:embed="rId3">
            <a:clrChange>
              <a:clrFrom>
                <a:srgbClr val="008391"/>
              </a:clrFrom>
              <a:clrTo>
                <a:srgbClr val="008391">
                  <a:alpha val="0"/>
                </a:srgbClr>
              </a:clrTo>
            </a:clrChange>
          </a:blip>
          <a:srcRect b="1443"/>
          <a:stretch>
            <a:fillRect/>
          </a:stretch>
        </p:blipFill>
        <p:spPr bwMode="auto">
          <a:xfrm>
            <a:off x="5638800" y="5335588"/>
            <a:ext cx="2889250" cy="993775"/>
          </a:xfrm>
          <a:prstGeom prst="rect">
            <a:avLst/>
          </a:prstGeom>
          <a:noFill/>
          <a:ln w="9525">
            <a:noFill/>
            <a:miter lim="800000"/>
            <a:headEnd/>
            <a:tailEnd/>
          </a:ln>
        </p:spPr>
      </p:pic>
      <p:sp>
        <p:nvSpPr>
          <p:cNvPr id="9" name="Rectangle 3"/>
          <p:cNvSpPr txBox="1">
            <a:spLocks noChangeArrowheads="1"/>
          </p:cNvSpPr>
          <p:nvPr userDrawn="1"/>
        </p:nvSpPr>
        <p:spPr bwMode="auto">
          <a:xfrm>
            <a:off x="5729288" y="6289675"/>
            <a:ext cx="2803525" cy="379413"/>
          </a:xfrm>
          <a:prstGeom prst="rect">
            <a:avLst/>
          </a:prstGeom>
          <a:noFill/>
          <a:ln w="9525">
            <a:noFill/>
            <a:miter lim="800000"/>
            <a:headEnd/>
            <a:tailEnd/>
          </a:ln>
        </p:spPr>
        <p:txBody>
          <a:bodyPr lIns="0" tIns="0" rIns="0" bIns="0"/>
          <a:lstStyle>
            <a:defPPr>
              <a:defRPr lang="de-DE"/>
            </a:defPPr>
            <a:lvl1pPr algn="l" rtl="0" eaLnBrk="0" fontAlgn="base" hangingPunct="0">
              <a:spcBef>
                <a:spcPct val="0"/>
              </a:spcBef>
              <a:spcAft>
                <a:spcPct val="0"/>
              </a:spcAft>
              <a:defRPr sz="1000" kern="1200">
                <a:solidFill>
                  <a:schemeClr val="bg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defTabSz="914400">
              <a:defRPr/>
            </a:pPr>
            <a:r>
              <a:rPr lang="de-DE" smtClean="0">
                <a:solidFill>
                  <a:srgbClr val="FFFFFF"/>
                </a:solidFill>
              </a:rPr>
              <a:t>Europe‘s flagship laboratory for the life sciences</a:t>
            </a:r>
          </a:p>
          <a:p>
            <a:pPr defTabSz="914400">
              <a:defRPr/>
            </a:pPr>
            <a:r>
              <a:rPr lang="de-DE" smtClean="0">
                <a:solidFill>
                  <a:srgbClr val="FFFFFF"/>
                </a:solidFill>
              </a:rPr>
              <a:t>Services</a:t>
            </a:r>
            <a:r>
              <a:rPr lang="de-DE" spc="50" smtClean="0">
                <a:solidFill>
                  <a:srgbClr val="FFFFFF"/>
                </a:solidFill>
              </a:rPr>
              <a:t>  |  </a:t>
            </a:r>
            <a:r>
              <a:rPr lang="de-DE" smtClean="0">
                <a:solidFill>
                  <a:srgbClr val="FFFFFF"/>
                </a:solidFill>
              </a:rPr>
              <a:t>Research </a:t>
            </a:r>
            <a:r>
              <a:rPr lang="de-DE" spc="50" smtClean="0">
                <a:solidFill>
                  <a:srgbClr val="FFFFFF"/>
                </a:solidFill>
              </a:rPr>
              <a:t> | </a:t>
            </a:r>
            <a:r>
              <a:rPr lang="de-DE" smtClean="0">
                <a:solidFill>
                  <a:srgbClr val="FFFFFF"/>
                </a:solidFill>
              </a:rPr>
              <a:t> Training</a:t>
            </a:r>
            <a:r>
              <a:rPr lang="de-DE" spc="50" smtClean="0">
                <a:solidFill>
                  <a:srgbClr val="FFFFFF"/>
                </a:solidFill>
              </a:rPr>
              <a:t> | </a:t>
            </a:r>
            <a:r>
              <a:rPr lang="de-DE" smtClean="0">
                <a:solidFill>
                  <a:srgbClr val="FFFFFF"/>
                </a:solidFill>
              </a:rPr>
              <a:t> Industry</a:t>
            </a:r>
            <a:endParaRPr lang="de-DE" dirty="0">
              <a:solidFill>
                <a:srgbClr val="FFFFFF"/>
              </a:solidFill>
            </a:endParaRPr>
          </a:p>
        </p:txBody>
      </p:sp>
      <p:sp>
        <p:nvSpPr>
          <p:cNvPr id="3079" name="Rectangle 7"/>
          <p:cNvSpPr>
            <a:spLocks noGrp="1" noChangeArrowheads="1"/>
          </p:cNvSpPr>
          <p:nvPr>
            <p:ph type="subTitle" idx="1"/>
          </p:nvPr>
        </p:nvSpPr>
        <p:spPr>
          <a:xfrm>
            <a:off x="549275" y="2971800"/>
            <a:ext cx="6400800" cy="304800"/>
          </a:xfrm>
        </p:spPr>
        <p:txBody>
          <a:bodyPr/>
          <a:lstStyle>
            <a:lvl1pPr marL="0" indent="0">
              <a:buFontTx/>
              <a:buNone/>
              <a:defRPr>
                <a:solidFill>
                  <a:srgbClr val="FFFFFF"/>
                </a:solidFill>
              </a:defRPr>
            </a:lvl1pPr>
          </a:lstStyle>
          <a:p>
            <a:r>
              <a:rPr lang="en-US"/>
              <a:t>Click to edit Master subtitle style</a:t>
            </a:r>
          </a:p>
        </p:txBody>
      </p:sp>
      <p:sp>
        <p:nvSpPr>
          <p:cNvPr id="3074" name="Rectangle 2"/>
          <p:cNvSpPr>
            <a:spLocks noGrp="1" noChangeArrowheads="1"/>
          </p:cNvSpPr>
          <p:nvPr>
            <p:ph type="ctrTitle"/>
          </p:nvPr>
        </p:nvSpPr>
        <p:spPr>
          <a:xfrm>
            <a:off x="533400" y="2284413"/>
            <a:ext cx="7772400" cy="685800"/>
          </a:xfrm>
        </p:spPr>
        <p:txBody>
          <a:bodyPr/>
          <a:lstStyle>
            <a:lvl1pPr>
              <a:defRPr>
                <a:solidFill>
                  <a:srgbClr val="FFFFFF"/>
                </a:solidFill>
              </a:defRPr>
            </a:lvl1pPr>
          </a:lstStyle>
          <a:p>
            <a:r>
              <a:rPr lang="de-DE"/>
              <a:t>Click to edit Master title style</a:t>
            </a:r>
          </a:p>
        </p:txBody>
      </p:sp>
      <p:sp>
        <p:nvSpPr>
          <p:cNvPr id="10" name="Rectangle 3"/>
          <p:cNvSpPr>
            <a:spLocks noGrp="1" noChangeArrowheads="1"/>
          </p:cNvSpPr>
          <p:nvPr>
            <p:ph type="dt" sz="half" idx="10"/>
          </p:nvPr>
        </p:nvSpPr>
        <p:spPr>
          <a:xfrm>
            <a:off x="533400" y="150813"/>
            <a:ext cx="1603375" cy="304800"/>
          </a:xfrm>
        </p:spPr>
        <p:txBody>
          <a:bodyPr/>
          <a:lstStyle>
            <a:lvl1pPr>
              <a:defRPr sz="1000"/>
            </a:lvl1pPr>
          </a:lstStyle>
          <a:p>
            <a:pPr>
              <a:defRPr/>
            </a:pPr>
            <a:fld id="{F348EBDB-8690-4D7E-A354-51F9F91AAFB1}" type="datetime1">
              <a:rPr lang="de-DE"/>
              <a:pPr>
                <a:defRPr/>
              </a:pPr>
              <a:t>12.09.2011</a:t>
            </a:fld>
            <a:endParaRPr lang="de-DE"/>
          </a:p>
        </p:txBody>
      </p:sp>
    </p:spTree>
  </p:cSld>
  <p:clrMapOvr>
    <a:masterClrMapping/>
  </p:clrMapOvr>
  <p:transition advClick="0" advTm="15000">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A576453-F40E-418F-B334-A593375D6D86}"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F5F57355-D845-42F9-93DA-D36E9679A0F4}" type="slidenum">
              <a:rPr lang="de-DE"/>
              <a:pPr>
                <a:defRPr/>
              </a:pPr>
              <a:t>‹#›</a:t>
            </a:fld>
            <a:endParaRPr lang="de-DE"/>
          </a:p>
        </p:txBody>
      </p:sp>
    </p:spTree>
  </p:cSld>
  <p:clrMapOvr>
    <a:masterClrMapping/>
  </p:clrMapOvr>
  <p:transition advClick="0" advTm="15000">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B2D8A60-408B-4A94-B0A7-231A114ABD94}"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231CA206-1835-42DD-88B5-29029E6FDB4C}" type="slidenum">
              <a:rPr lang="de-DE"/>
              <a:pPr>
                <a:defRPr/>
              </a:pPr>
              <a:t>‹#›</a:t>
            </a:fld>
            <a:endParaRPr lang="de-DE"/>
          </a:p>
        </p:txBody>
      </p:sp>
    </p:spTree>
  </p:cSld>
  <p:clrMapOvr>
    <a:masterClrMapping/>
  </p:clrMapOvr>
  <p:transition advClick="0" advTm="15000">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5334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863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7544A4C0-B7AD-44E6-AFDF-77721343016F}"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F09A5E15-F3D7-4CD7-B9ED-5AFF80AB4FA0}" type="slidenum">
              <a:rPr lang="de-DE"/>
              <a:pPr>
                <a:defRPr/>
              </a:pPr>
              <a:t>‹#›</a:t>
            </a:fld>
            <a:endParaRPr lang="de-DE"/>
          </a:p>
        </p:txBody>
      </p:sp>
    </p:spTree>
  </p:cSld>
  <p:clrMapOvr>
    <a:masterClrMapping/>
  </p:clrMapOvr>
  <p:transition advClick="0" advTm="15000">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41BCFA49-53CB-4AFF-9AA3-E478D6B196BD}" type="datetime1">
              <a:rPr lang="de-DE"/>
              <a:pPr>
                <a:defRPr/>
              </a:pPr>
              <a:t>12.09.2011</a:t>
            </a:fld>
            <a:endParaRPr lang="de-DE"/>
          </a:p>
        </p:txBody>
      </p:sp>
      <p:sp>
        <p:nvSpPr>
          <p:cNvPr id="8" name="Rectangle 6"/>
          <p:cNvSpPr>
            <a:spLocks noGrp="1" noChangeArrowheads="1"/>
          </p:cNvSpPr>
          <p:nvPr>
            <p:ph type="sldNum" sz="quarter" idx="11"/>
          </p:nvPr>
        </p:nvSpPr>
        <p:spPr>
          <a:ln/>
        </p:spPr>
        <p:txBody>
          <a:bodyPr/>
          <a:lstStyle>
            <a:lvl1pPr>
              <a:defRPr/>
            </a:lvl1pPr>
          </a:lstStyle>
          <a:p>
            <a:pPr>
              <a:defRPr/>
            </a:pPr>
            <a:fld id="{4CB705F9-973A-44F6-92A4-797413590A2C}" type="slidenum">
              <a:rPr lang="de-DE"/>
              <a:pPr>
                <a:defRPr/>
              </a:pPr>
              <a:t>‹#›</a:t>
            </a:fld>
            <a:endParaRPr lang="de-DE"/>
          </a:p>
        </p:txBody>
      </p:sp>
    </p:spTree>
  </p:cSld>
  <p:clrMapOvr>
    <a:masterClrMapping/>
  </p:clrMapOvr>
  <p:transition advClick="0" advTm="15000">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61803CD-DE2C-41CB-993D-F9425C6F11EE}" type="datetime1">
              <a:rPr lang="de-DE"/>
              <a:pPr>
                <a:defRPr/>
              </a:pPr>
              <a:t>12.09.2011</a:t>
            </a:fld>
            <a:endParaRPr lang="de-DE"/>
          </a:p>
        </p:txBody>
      </p:sp>
      <p:sp>
        <p:nvSpPr>
          <p:cNvPr id="4" name="Rectangle 6"/>
          <p:cNvSpPr>
            <a:spLocks noGrp="1" noChangeArrowheads="1"/>
          </p:cNvSpPr>
          <p:nvPr>
            <p:ph type="sldNum" sz="quarter" idx="11"/>
          </p:nvPr>
        </p:nvSpPr>
        <p:spPr>
          <a:ln/>
        </p:spPr>
        <p:txBody>
          <a:bodyPr/>
          <a:lstStyle>
            <a:lvl1pPr>
              <a:defRPr/>
            </a:lvl1pPr>
          </a:lstStyle>
          <a:p>
            <a:pPr>
              <a:defRPr/>
            </a:pPr>
            <a:fld id="{0E9847DC-0651-4BC8-808F-171F503E8113}" type="slidenum">
              <a:rPr lang="de-DE"/>
              <a:pPr>
                <a:defRPr/>
              </a:pPr>
              <a:t>‹#›</a:t>
            </a:fld>
            <a:endParaRPr lang="de-DE"/>
          </a:p>
        </p:txBody>
      </p:sp>
    </p:spTree>
  </p:cSld>
  <p:clrMapOvr>
    <a:masterClrMapping/>
  </p:clrMapOvr>
  <p:transition advClick="0" advTm="15000">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76C28FA-BA51-43CD-BC74-C7D05AF33147}" type="datetime1">
              <a:rPr lang="de-DE"/>
              <a:pPr>
                <a:defRPr/>
              </a:pPr>
              <a:t>12.09.2011</a:t>
            </a:fld>
            <a:endParaRPr lang="de-DE"/>
          </a:p>
        </p:txBody>
      </p:sp>
      <p:sp>
        <p:nvSpPr>
          <p:cNvPr id="3" name="Rectangle 6"/>
          <p:cNvSpPr>
            <a:spLocks noGrp="1" noChangeArrowheads="1"/>
          </p:cNvSpPr>
          <p:nvPr>
            <p:ph type="sldNum" sz="quarter" idx="11"/>
          </p:nvPr>
        </p:nvSpPr>
        <p:spPr>
          <a:ln/>
        </p:spPr>
        <p:txBody>
          <a:bodyPr/>
          <a:lstStyle>
            <a:lvl1pPr>
              <a:defRPr/>
            </a:lvl1pPr>
          </a:lstStyle>
          <a:p>
            <a:pPr>
              <a:defRPr/>
            </a:pPr>
            <a:fld id="{7F1C054B-DF0C-4C6A-9C5E-2C0BD4F2F4AC}" type="slidenum">
              <a:rPr lang="de-DE"/>
              <a:pPr>
                <a:defRPr/>
              </a:pPr>
              <a:t>‹#›</a:t>
            </a:fld>
            <a:endParaRPr lang="de-DE"/>
          </a:p>
        </p:txBody>
      </p:sp>
    </p:spTree>
  </p:cSld>
  <p:clrMapOvr>
    <a:masterClrMapping/>
  </p:clrMapOvr>
  <p:transition advClick="0" advTm="15000">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2764A8D-3566-48B5-954C-53D6AEB92332}"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2408216D-681D-40C7-A2C4-80C91839616B}" type="slidenum">
              <a:rPr lang="de-DE"/>
              <a:pPr>
                <a:defRPr/>
              </a:pPr>
              <a:t>‹#›</a:t>
            </a:fld>
            <a:endParaRPr lang="de-DE"/>
          </a:p>
        </p:txBody>
      </p:sp>
    </p:spTree>
  </p:cSld>
  <p:clrMapOvr>
    <a:masterClrMapping/>
  </p:clrMapOvr>
  <p:transition advClick="0" advTm="1500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userDrawn="1"/>
        </p:nvSpPr>
        <p:spPr>
          <a:xfrm>
            <a:off x="0" y="0"/>
            <a:ext cx="91440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34938"/>
            <a:ext cx="8229600" cy="639762"/>
          </a:xfrm>
        </p:spPr>
        <p:txBody>
          <a:bodyPr>
            <a:noAutofit/>
          </a:bodyPr>
          <a:lstStyle>
            <a:lvl1pPr algn="l">
              <a:defRPr sz="4200" b="0" i="1">
                <a:solidFill>
                  <a:schemeClr val="bg1"/>
                </a:solidFill>
                <a:latin typeface="+mj-lt"/>
              </a:defRPr>
            </a:lvl1pPr>
          </a:lstStyle>
          <a:p>
            <a:r>
              <a:rPr lang="en-GB" dirty="0" smtClean="0"/>
              <a:t>Click to edit Master title style</a:t>
            </a:r>
            <a:endParaRPr lang="en-US" dirty="0"/>
          </a:p>
        </p:txBody>
      </p:sp>
      <p:sp>
        <p:nvSpPr>
          <p:cNvPr id="3" name="Content Placeholder 2"/>
          <p:cNvSpPr>
            <a:spLocks noGrp="1"/>
          </p:cNvSpPr>
          <p:nvPr>
            <p:ph idx="1"/>
          </p:nvPr>
        </p:nvSpPr>
        <p:spPr>
          <a:xfrm>
            <a:off x="457200" y="1028701"/>
            <a:ext cx="8229600" cy="5097464"/>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a:xfrm>
            <a:off x="457200" y="6356351"/>
            <a:ext cx="416402" cy="365125"/>
          </a:xfrm>
        </p:spPr>
        <p:txBody>
          <a:bodyPr/>
          <a:lstStyle>
            <a:lvl1pPr>
              <a:defRPr>
                <a:latin typeface="+mn-lt"/>
              </a:defRPr>
            </a:lvl1pPr>
          </a:lstStyle>
          <a:p>
            <a:fld id="{E23BB575-79A4-AC4B-8681-B743691974D1}" type="slidenum">
              <a:rPr lang="en-US" smtClean="0"/>
              <a:pPr/>
              <a:t>‹#›</a:t>
            </a:fld>
            <a:endParaRPr lang="en-US" dirty="0"/>
          </a:p>
        </p:txBody>
      </p:sp>
      <p:pic>
        <p:nvPicPr>
          <p:cNvPr id="7" name="Picture 6" descr="elixir_1_RZ_.eps"/>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09161" y="5903913"/>
            <a:ext cx="1171337" cy="955676"/>
          </a:xfrm>
          <a:prstGeom prst="rect">
            <a:avLst/>
          </a:prstGeom>
        </p:spPr>
      </p:pic>
    </p:spTree>
    <p:extLst>
      <p:ext uri="{BB962C8B-B14F-4D97-AF65-F5344CB8AC3E}">
        <p14:creationId xmlns:p14="http://schemas.microsoft.com/office/powerpoint/2010/main" xmlns="" val="4066213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69CE161-72E3-4620-990F-44E6ECF90700}"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EB567188-72C3-406B-8FFD-685D0D9A9FDD}" type="slidenum">
              <a:rPr lang="de-DE"/>
              <a:pPr>
                <a:defRPr/>
              </a:pPr>
              <a:t>‹#›</a:t>
            </a:fld>
            <a:endParaRPr lang="de-DE"/>
          </a:p>
        </p:txBody>
      </p:sp>
    </p:spTree>
  </p:cSld>
  <p:clrMapOvr>
    <a:masterClrMapping/>
  </p:clrMapOvr>
  <p:transition advClick="0" advTm="15000">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657DB97A-9742-4055-BD83-0120ADA4C66A}"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7EA79D04-64D4-44A6-B9B7-BB1E8C5B3EF5}" type="slidenum">
              <a:rPr lang="de-DE"/>
              <a:pPr>
                <a:defRPr/>
              </a:pPr>
              <a:t>‹#›</a:t>
            </a:fld>
            <a:endParaRPr lang="de-DE"/>
          </a:p>
        </p:txBody>
      </p:sp>
    </p:spTree>
  </p:cSld>
  <p:clrMapOvr>
    <a:masterClrMapping/>
  </p:clrMapOvr>
  <p:transition advClick="0" advTm="15000">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038350" cy="5265738"/>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533400" y="304800"/>
            <a:ext cx="5962650" cy="5265738"/>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6D85F89-07CE-41E2-B93B-AB710CAC934C}"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D3CCFA1A-DF3B-4ACA-A5E8-CDE3349BAAAC}" type="slidenum">
              <a:rPr lang="de-DE"/>
              <a:pPr>
                <a:defRPr/>
              </a:pPr>
              <a:t>‹#›</a:t>
            </a:fld>
            <a:endParaRPr lang="de-DE"/>
          </a:p>
        </p:txBody>
      </p:sp>
    </p:spTree>
  </p:cSld>
  <p:clrMapOvr>
    <a:masterClrMapping/>
  </p:clrMapOvr>
  <p:transition advClick="0" advTm="15000">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762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5334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863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D8EE14E-ECDA-4142-80B6-18AEE80C0BC8}"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D48A50EF-3E4F-40E8-A473-5074A349B395}" type="slidenum">
              <a:rPr lang="de-DE"/>
              <a:pPr>
                <a:defRPr/>
              </a:pPr>
              <a:t>‹#›</a:t>
            </a:fld>
            <a:endParaRPr lang="de-DE"/>
          </a:p>
        </p:txBody>
      </p:sp>
    </p:spTree>
  </p:cSld>
  <p:clrMapOvr>
    <a:masterClrMapping/>
  </p:clrMapOvr>
  <p:transition advClick="0" advTm="15000">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762000"/>
          </a:xfrm>
        </p:spPr>
        <p:txBody>
          <a:bodyPr/>
          <a:lstStyle/>
          <a:p>
            <a:r>
              <a:rPr lang="en-GB" smtClean="0"/>
              <a:t>Click to edit Master title style</a:t>
            </a:r>
            <a:endParaRPr lang="en-US"/>
          </a:p>
        </p:txBody>
      </p:sp>
      <p:sp>
        <p:nvSpPr>
          <p:cNvPr id="3" name="ClipArt Placeholder 2"/>
          <p:cNvSpPr>
            <a:spLocks noGrp="1"/>
          </p:cNvSpPr>
          <p:nvPr>
            <p:ph type="clipArt" sz="half" idx="1"/>
          </p:nvPr>
        </p:nvSpPr>
        <p:spPr>
          <a:xfrm>
            <a:off x="533400" y="1219200"/>
            <a:ext cx="4000500" cy="4351338"/>
          </a:xfrm>
        </p:spPr>
        <p:txBody>
          <a:bodyPr/>
          <a:lstStyle/>
          <a:p>
            <a:pPr lvl="0"/>
            <a:endParaRPr lang="en-US" noProof="0" smtClean="0"/>
          </a:p>
        </p:txBody>
      </p:sp>
      <p:sp>
        <p:nvSpPr>
          <p:cNvPr id="4" name="Text Placeholder 3"/>
          <p:cNvSpPr>
            <a:spLocks noGrp="1"/>
          </p:cNvSpPr>
          <p:nvPr>
            <p:ph type="body" sz="half" idx="2"/>
          </p:nvPr>
        </p:nvSpPr>
        <p:spPr>
          <a:xfrm>
            <a:off x="46863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9758796A-2A05-4616-90FC-3468AF4858D1}"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A32902D5-DBF0-4EA6-A7DB-4CA83B30117A}" type="slidenum">
              <a:rPr lang="de-DE"/>
              <a:pPr>
                <a:defRPr/>
              </a:pPr>
              <a:t>‹#›</a:t>
            </a:fld>
            <a:endParaRPr lang="de-DE"/>
          </a:p>
        </p:txBody>
      </p:sp>
    </p:spTree>
  </p:cSld>
  <p:clrMapOvr>
    <a:masterClrMapping/>
  </p:clrMapOvr>
  <p:transition advClick="0" advTm="15000">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Tree>
  </p:cSld>
  <p:clrMapOvr>
    <a:masterClrMapping/>
  </p:clrMapOvr>
  <p:transition advClick="0" advTm="15000">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E6E6E6"/>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flipV="1">
            <a:off x="1588" y="0"/>
            <a:ext cx="9144000" cy="2895600"/>
          </a:xfrm>
          <a:prstGeom prst="rect">
            <a:avLst/>
          </a:prstGeom>
          <a:solidFill>
            <a:schemeClr val="folHlink"/>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5" name="Picture 17" descr="logo_embl_6eck"/>
          <p:cNvPicPr>
            <a:picLocks noChangeAspect="1" noChangeArrowheads="1"/>
          </p:cNvPicPr>
          <p:nvPr/>
        </p:nvPicPr>
        <p:blipFill>
          <a:blip r:embed="rId2">
            <a:lum bright="-6000"/>
          </a:blip>
          <a:srcRect l="34888" t="2509" b="49506"/>
          <a:stretch>
            <a:fillRect/>
          </a:stretch>
        </p:blipFill>
        <p:spPr bwMode="auto">
          <a:xfrm>
            <a:off x="0" y="0"/>
            <a:ext cx="3533775" cy="2897188"/>
          </a:xfrm>
          <a:prstGeom prst="rect">
            <a:avLst/>
          </a:prstGeom>
          <a:noFill/>
          <a:ln w="9525">
            <a:noFill/>
            <a:miter lim="800000"/>
            <a:headEnd/>
            <a:tailEnd/>
          </a:ln>
        </p:spPr>
      </p:pic>
      <p:sp>
        <p:nvSpPr>
          <p:cNvPr id="6" name="Rectangle 6"/>
          <p:cNvSpPr>
            <a:spLocks noChangeArrowheads="1"/>
          </p:cNvSpPr>
          <p:nvPr/>
        </p:nvSpPr>
        <p:spPr bwMode="auto">
          <a:xfrm>
            <a:off x="0" y="2897188"/>
            <a:ext cx="9144000" cy="3962400"/>
          </a:xfrm>
          <a:prstGeom prst="rect">
            <a:avLst/>
          </a:prstGeom>
          <a:solidFill>
            <a:schemeClr val="tx2"/>
          </a:solidFill>
          <a:ln w="9525">
            <a:noFill/>
            <a:miter lim="800000"/>
            <a:headEnd/>
            <a:tailEnd/>
          </a:ln>
        </p:spPr>
        <p:txBody>
          <a:bodyPr wrap="none" lIns="91434" tIns="45717" rIns="91434" bIns="45717" anchor="ctr"/>
          <a:lstStyle/>
          <a:p>
            <a:pPr algn="ct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7" name="Picture 18" descr="logo_embl_6eck"/>
          <p:cNvPicPr>
            <a:picLocks noChangeAspect="1" noChangeArrowheads="1"/>
          </p:cNvPicPr>
          <p:nvPr/>
        </p:nvPicPr>
        <p:blipFill>
          <a:blip r:embed="rId2">
            <a:lum bright="-6000"/>
          </a:blip>
          <a:srcRect l="34888" t="50446" b="-2196"/>
          <a:stretch>
            <a:fillRect/>
          </a:stretch>
        </p:blipFill>
        <p:spPr bwMode="auto">
          <a:xfrm>
            <a:off x="0" y="2894013"/>
            <a:ext cx="3533775" cy="3124200"/>
          </a:xfrm>
          <a:prstGeom prst="rect">
            <a:avLst/>
          </a:prstGeom>
          <a:noFill/>
          <a:ln w="9525">
            <a:noFill/>
            <a:miter lim="800000"/>
            <a:headEnd/>
            <a:tailEnd/>
          </a:ln>
        </p:spPr>
      </p:pic>
      <p:pic>
        <p:nvPicPr>
          <p:cNvPr id="8" name="Picture 20" descr="ebi_new_white0805"/>
          <p:cNvPicPr>
            <a:picLocks noChangeAspect="1" noChangeArrowheads="1"/>
          </p:cNvPicPr>
          <p:nvPr userDrawn="1"/>
        </p:nvPicPr>
        <p:blipFill>
          <a:blip r:embed="rId3">
            <a:clrChange>
              <a:clrFrom>
                <a:srgbClr val="008391"/>
              </a:clrFrom>
              <a:clrTo>
                <a:srgbClr val="008391">
                  <a:alpha val="0"/>
                </a:srgbClr>
              </a:clrTo>
            </a:clrChange>
          </a:blip>
          <a:srcRect b="1443"/>
          <a:stretch>
            <a:fillRect/>
          </a:stretch>
        </p:blipFill>
        <p:spPr bwMode="auto">
          <a:xfrm>
            <a:off x="5638800" y="5335588"/>
            <a:ext cx="2889250" cy="993775"/>
          </a:xfrm>
          <a:prstGeom prst="rect">
            <a:avLst/>
          </a:prstGeom>
          <a:noFill/>
          <a:ln w="9525">
            <a:noFill/>
            <a:miter lim="800000"/>
            <a:headEnd/>
            <a:tailEnd/>
          </a:ln>
        </p:spPr>
      </p:pic>
      <p:sp>
        <p:nvSpPr>
          <p:cNvPr id="3079" name="Rectangle 7"/>
          <p:cNvSpPr>
            <a:spLocks noGrp="1" noChangeArrowheads="1"/>
          </p:cNvSpPr>
          <p:nvPr>
            <p:ph type="subTitle" idx="1"/>
          </p:nvPr>
        </p:nvSpPr>
        <p:spPr>
          <a:xfrm>
            <a:off x="549275" y="2971800"/>
            <a:ext cx="6400800" cy="304800"/>
          </a:xfrm>
        </p:spPr>
        <p:txBody>
          <a:bodyPr/>
          <a:lstStyle>
            <a:lvl1pPr marL="0" indent="0">
              <a:buFontTx/>
              <a:buNone/>
              <a:defRPr>
                <a:solidFill>
                  <a:srgbClr val="FFFFFF"/>
                </a:solidFill>
              </a:defRPr>
            </a:lvl1pPr>
          </a:lstStyle>
          <a:p>
            <a:r>
              <a:rPr lang="en-US"/>
              <a:t>Click to edit Master subtitle style</a:t>
            </a:r>
          </a:p>
        </p:txBody>
      </p:sp>
      <p:sp>
        <p:nvSpPr>
          <p:cNvPr id="3074" name="Rectangle 2"/>
          <p:cNvSpPr>
            <a:spLocks noGrp="1" noChangeArrowheads="1"/>
          </p:cNvSpPr>
          <p:nvPr>
            <p:ph type="ctrTitle"/>
          </p:nvPr>
        </p:nvSpPr>
        <p:spPr>
          <a:xfrm>
            <a:off x="533400" y="2284413"/>
            <a:ext cx="7772400" cy="685800"/>
          </a:xfrm>
        </p:spPr>
        <p:txBody>
          <a:bodyPr/>
          <a:lstStyle>
            <a:lvl1pPr>
              <a:defRPr>
                <a:solidFill>
                  <a:srgbClr val="FFFFFF"/>
                </a:solidFill>
              </a:defRPr>
            </a:lvl1pPr>
          </a:lstStyle>
          <a:p>
            <a:r>
              <a:rPr lang="de-DE"/>
              <a:t>Click to edit Master title style</a:t>
            </a:r>
          </a:p>
        </p:txBody>
      </p:sp>
      <p:sp>
        <p:nvSpPr>
          <p:cNvPr id="9" name="Rectangle 3"/>
          <p:cNvSpPr>
            <a:spLocks noGrp="1" noChangeArrowheads="1"/>
          </p:cNvSpPr>
          <p:nvPr>
            <p:ph type="dt" sz="half" idx="10"/>
          </p:nvPr>
        </p:nvSpPr>
        <p:spPr>
          <a:xfrm>
            <a:off x="5729288" y="6289675"/>
            <a:ext cx="2803525" cy="379413"/>
          </a:xfrm>
        </p:spPr>
        <p:txBody>
          <a:bodyPr/>
          <a:lstStyle>
            <a:lvl1pPr>
              <a:defRPr sz="1000">
                <a:solidFill>
                  <a:schemeClr val="bg1"/>
                </a:solidFill>
              </a:defRPr>
            </a:lvl1pPr>
          </a:lstStyle>
          <a:p>
            <a:pPr>
              <a:defRPr/>
            </a:pPr>
            <a:r>
              <a:rPr lang="de-DE">
                <a:solidFill>
                  <a:srgbClr val="FFFFFF"/>
                </a:solidFill>
              </a:rPr>
              <a:t>Europe‘s flagship laboratory for the life sciences</a:t>
            </a:r>
          </a:p>
          <a:p>
            <a:pPr>
              <a:defRPr/>
            </a:pPr>
            <a:r>
              <a:rPr lang="de-DE">
                <a:solidFill>
                  <a:srgbClr val="FFFFFF"/>
                </a:solidFill>
              </a:rPr>
              <a:t>Services</a:t>
            </a:r>
            <a:r>
              <a:rPr lang="de-DE" spc="50">
                <a:solidFill>
                  <a:srgbClr val="FFFFFF"/>
                </a:solidFill>
              </a:rPr>
              <a:t>  |  </a:t>
            </a:r>
            <a:r>
              <a:rPr lang="de-DE">
                <a:solidFill>
                  <a:srgbClr val="FFFFFF"/>
                </a:solidFill>
              </a:rPr>
              <a:t>Research </a:t>
            </a:r>
            <a:r>
              <a:rPr lang="de-DE" spc="50">
                <a:solidFill>
                  <a:srgbClr val="FFFFFF"/>
                </a:solidFill>
              </a:rPr>
              <a:t> | </a:t>
            </a:r>
            <a:r>
              <a:rPr lang="de-DE">
                <a:solidFill>
                  <a:srgbClr val="FFFFFF"/>
                </a:solidFill>
              </a:rPr>
              <a:t> Training</a:t>
            </a:r>
            <a:r>
              <a:rPr lang="de-DE" spc="50">
                <a:solidFill>
                  <a:srgbClr val="FFFFFF"/>
                </a:solidFill>
              </a:rPr>
              <a:t> | </a:t>
            </a:r>
            <a:r>
              <a:rPr lang="de-DE">
                <a:solidFill>
                  <a:srgbClr val="FFFFFF"/>
                </a:solidFill>
              </a:rPr>
              <a:t> Industry</a:t>
            </a:r>
          </a:p>
        </p:txBody>
      </p:sp>
    </p:spTree>
  </p:cSld>
  <p:clrMapOvr>
    <a:masterClrMapping/>
  </p:clrMapOvr>
  <p:transition advClick="0" advTm="15000">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86D8E6B2-B553-4752-9F64-3B2638BF8140}"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7A0399C8-0F08-4294-BF4D-4E5085ECF801}" type="slidenum">
              <a:rPr lang="de-DE"/>
              <a:pPr>
                <a:defRPr/>
              </a:pPr>
              <a:t>‹#›</a:t>
            </a:fld>
            <a:endParaRPr lang="de-DE"/>
          </a:p>
        </p:txBody>
      </p:sp>
    </p:spTree>
  </p:cSld>
  <p:clrMapOvr>
    <a:masterClrMapping/>
  </p:clrMapOvr>
  <p:transition advClick="0" advTm="15000">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689AAA5-7D57-4371-9967-C23D07FC3E96}"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7B270EBA-FA52-474A-8438-84C1A080A8D8}" type="slidenum">
              <a:rPr lang="de-DE"/>
              <a:pPr>
                <a:defRPr/>
              </a:pPr>
              <a:t>‹#›</a:t>
            </a:fld>
            <a:endParaRPr lang="de-DE"/>
          </a:p>
        </p:txBody>
      </p:sp>
    </p:spTree>
  </p:cSld>
  <p:clrMapOvr>
    <a:masterClrMapping/>
  </p:clrMapOvr>
  <p:transition advClick="0" advTm="15000">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5334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863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F51FB2CD-2176-4CAD-B702-8C8281AC0654}"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10955291-6256-4D79-A994-5D6E73F034B9}" type="slidenum">
              <a:rPr lang="de-DE"/>
              <a:pPr>
                <a:defRPr/>
              </a:pPr>
              <a:t>‹#›</a:t>
            </a:fld>
            <a:endParaRPr lang="de-DE"/>
          </a:p>
        </p:txBody>
      </p:sp>
    </p:spTree>
  </p:cSld>
  <p:clrMapOvr>
    <a:masterClrMapping/>
  </p:clrMapOvr>
  <p:transition advClick="0" advTm="1500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09062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8FAC604D-8F61-4074-98DB-B82C50AD5099}" type="datetime1">
              <a:rPr lang="de-DE"/>
              <a:pPr>
                <a:defRPr/>
              </a:pPr>
              <a:t>12.09.2011</a:t>
            </a:fld>
            <a:endParaRPr lang="de-DE"/>
          </a:p>
        </p:txBody>
      </p:sp>
      <p:sp>
        <p:nvSpPr>
          <p:cNvPr id="8" name="Rectangle 6"/>
          <p:cNvSpPr>
            <a:spLocks noGrp="1" noChangeArrowheads="1"/>
          </p:cNvSpPr>
          <p:nvPr>
            <p:ph type="sldNum" sz="quarter" idx="11"/>
          </p:nvPr>
        </p:nvSpPr>
        <p:spPr>
          <a:ln/>
        </p:spPr>
        <p:txBody>
          <a:bodyPr/>
          <a:lstStyle>
            <a:lvl1pPr>
              <a:defRPr/>
            </a:lvl1pPr>
          </a:lstStyle>
          <a:p>
            <a:pPr>
              <a:defRPr/>
            </a:pPr>
            <a:fld id="{FBB34209-0F5E-49EE-8E6C-AA9D08CF6CC3}" type="slidenum">
              <a:rPr lang="de-DE"/>
              <a:pPr>
                <a:defRPr/>
              </a:pPr>
              <a:t>‹#›</a:t>
            </a:fld>
            <a:endParaRPr lang="de-DE"/>
          </a:p>
        </p:txBody>
      </p:sp>
    </p:spTree>
  </p:cSld>
  <p:clrMapOvr>
    <a:masterClrMapping/>
  </p:clrMapOvr>
  <p:transition advClick="0" advTm="15000">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9FB152B-903D-4708-A146-C5B09B831CAA}" type="datetime1">
              <a:rPr lang="de-DE"/>
              <a:pPr>
                <a:defRPr/>
              </a:pPr>
              <a:t>12.09.2011</a:t>
            </a:fld>
            <a:endParaRPr lang="de-DE"/>
          </a:p>
        </p:txBody>
      </p:sp>
      <p:sp>
        <p:nvSpPr>
          <p:cNvPr id="4" name="Rectangle 6"/>
          <p:cNvSpPr>
            <a:spLocks noGrp="1" noChangeArrowheads="1"/>
          </p:cNvSpPr>
          <p:nvPr>
            <p:ph type="sldNum" sz="quarter" idx="11"/>
          </p:nvPr>
        </p:nvSpPr>
        <p:spPr>
          <a:ln/>
        </p:spPr>
        <p:txBody>
          <a:bodyPr/>
          <a:lstStyle>
            <a:lvl1pPr>
              <a:defRPr/>
            </a:lvl1pPr>
          </a:lstStyle>
          <a:p>
            <a:pPr>
              <a:defRPr/>
            </a:pPr>
            <a:fld id="{8A4782E3-5676-4774-868E-D1AF0FB03919}" type="slidenum">
              <a:rPr lang="de-DE"/>
              <a:pPr>
                <a:defRPr/>
              </a:pPr>
              <a:t>‹#›</a:t>
            </a:fld>
            <a:endParaRPr lang="de-DE"/>
          </a:p>
        </p:txBody>
      </p:sp>
    </p:spTree>
  </p:cSld>
  <p:clrMapOvr>
    <a:masterClrMapping/>
  </p:clrMapOvr>
  <p:transition advClick="0" advTm="15000">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2867708-A294-43D9-8FB2-AD767BE24375}" type="datetime1">
              <a:rPr lang="de-DE"/>
              <a:pPr>
                <a:defRPr/>
              </a:pPr>
              <a:t>12.09.2011</a:t>
            </a:fld>
            <a:endParaRPr lang="de-DE"/>
          </a:p>
        </p:txBody>
      </p:sp>
      <p:sp>
        <p:nvSpPr>
          <p:cNvPr id="3" name="Rectangle 6"/>
          <p:cNvSpPr>
            <a:spLocks noGrp="1" noChangeArrowheads="1"/>
          </p:cNvSpPr>
          <p:nvPr>
            <p:ph type="sldNum" sz="quarter" idx="11"/>
          </p:nvPr>
        </p:nvSpPr>
        <p:spPr>
          <a:ln/>
        </p:spPr>
        <p:txBody>
          <a:bodyPr/>
          <a:lstStyle>
            <a:lvl1pPr>
              <a:defRPr/>
            </a:lvl1pPr>
          </a:lstStyle>
          <a:p>
            <a:pPr>
              <a:defRPr/>
            </a:pPr>
            <a:fld id="{622F6B40-1A08-4FB4-820E-FFA420E2F607}" type="slidenum">
              <a:rPr lang="de-DE"/>
              <a:pPr>
                <a:defRPr/>
              </a:pPr>
              <a:t>‹#›</a:t>
            </a:fld>
            <a:endParaRPr lang="de-DE"/>
          </a:p>
        </p:txBody>
      </p:sp>
    </p:spTree>
  </p:cSld>
  <p:clrMapOvr>
    <a:masterClrMapping/>
  </p:clrMapOvr>
  <p:transition advClick="0" advTm="15000">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097EC42-7616-48AF-B782-BCE4B76B9104}"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51623F55-6172-4E35-A566-D3BF154D5E43}" type="slidenum">
              <a:rPr lang="de-DE"/>
              <a:pPr>
                <a:defRPr/>
              </a:pPr>
              <a:t>‹#›</a:t>
            </a:fld>
            <a:endParaRPr lang="de-DE"/>
          </a:p>
        </p:txBody>
      </p:sp>
    </p:spTree>
  </p:cSld>
  <p:clrMapOvr>
    <a:masterClrMapping/>
  </p:clrMapOvr>
  <p:transition advClick="0" advTm="15000">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D258CCC-5903-401E-A4D8-1EA02DEB8D3D}"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FD75F4D9-B476-437B-B056-B0004AF8942C}" type="slidenum">
              <a:rPr lang="de-DE"/>
              <a:pPr>
                <a:defRPr/>
              </a:pPr>
              <a:t>‹#›</a:t>
            </a:fld>
            <a:endParaRPr lang="de-DE"/>
          </a:p>
        </p:txBody>
      </p:sp>
    </p:spTree>
  </p:cSld>
  <p:clrMapOvr>
    <a:masterClrMapping/>
  </p:clrMapOvr>
  <p:transition advClick="0" advTm="15000">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DB03D4A-9E8F-4D3E-9541-A17623D3EA9E}"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7453F6CC-2C45-432D-B83E-8499C851AF7C}" type="slidenum">
              <a:rPr lang="de-DE"/>
              <a:pPr>
                <a:defRPr/>
              </a:pPr>
              <a:t>‹#›</a:t>
            </a:fld>
            <a:endParaRPr lang="de-DE"/>
          </a:p>
        </p:txBody>
      </p:sp>
    </p:spTree>
  </p:cSld>
  <p:clrMapOvr>
    <a:masterClrMapping/>
  </p:clrMapOvr>
  <p:transition advClick="0" advTm="15000">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038350" cy="5265738"/>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533400" y="304800"/>
            <a:ext cx="5962650" cy="5265738"/>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2715FCC-C142-4AAE-8AAC-43478720C446}"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BEC06603-E05F-4178-9CAD-107F3E3EC7C8}" type="slidenum">
              <a:rPr lang="de-DE"/>
              <a:pPr>
                <a:defRPr/>
              </a:pPr>
              <a:t>‹#›</a:t>
            </a:fld>
            <a:endParaRPr lang="de-DE"/>
          </a:p>
        </p:txBody>
      </p:sp>
    </p:spTree>
  </p:cSld>
  <p:clrMapOvr>
    <a:masterClrMapping/>
  </p:clrMapOvr>
  <p:transition advClick="0" advTm="15000">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762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5334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863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646C9C10-11A5-47D3-805D-CDA87987EEE8}"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8567C8B2-E70E-40D5-A305-4080D76D71F8}" type="slidenum">
              <a:rPr lang="de-DE"/>
              <a:pPr>
                <a:defRPr/>
              </a:pPr>
              <a:t>‹#›</a:t>
            </a:fld>
            <a:endParaRPr lang="de-DE"/>
          </a:p>
        </p:txBody>
      </p:sp>
    </p:spTree>
  </p:cSld>
  <p:clrMapOvr>
    <a:masterClrMapping/>
  </p:clrMapOvr>
  <p:transition advClick="0" advTm="15000">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762000"/>
          </a:xfrm>
        </p:spPr>
        <p:txBody>
          <a:bodyPr/>
          <a:lstStyle/>
          <a:p>
            <a:r>
              <a:rPr lang="en-GB" smtClean="0"/>
              <a:t>Click to edit Master title style</a:t>
            </a:r>
            <a:endParaRPr lang="en-US"/>
          </a:p>
        </p:txBody>
      </p:sp>
      <p:sp>
        <p:nvSpPr>
          <p:cNvPr id="3" name="ClipArt Placeholder 2"/>
          <p:cNvSpPr>
            <a:spLocks noGrp="1"/>
          </p:cNvSpPr>
          <p:nvPr>
            <p:ph type="clipArt" sz="half" idx="1"/>
          </p:nvPr>
        </p:nvSpPr>
        <p:spPr>
          <a:xfrm>
            <a:off x="533400" y="1219200"/>
            <a:ext cx="4000500" cy="4351338"/>
          </a:xfrm>
        </p:spPr>
        <p:txBody>
          <a:bodyPr/>
          <a:lstStyle/>
          <a:p>
            <a:pPr lvl="0"/>
            <a:endParaRPr lang="en-US" noProof="0" smtClean="0"/>
          </a:p>
        </p:txBody>
      </p:sp>
      <p:sp>
        <p:nvSpPr>
          <p:cNvPr id="4" name="Text Placeholder 3"/>
          <p:cNvSpPr>
            <a:spLocks noGrp="1"/>
          </p:cNvSpPr>
          <p:nvPr>
            <p:ph type="body" sz="half" idx="2"/>
          </p:nvPr>
        </p:nvSpPr>
        <p:spPr>
          <a:xfrm>
            <a:off x="4686300" y="1219200"/>
            <a:ext cx="4000500" cy="435133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766D8C95-07A8-47B3-B4A6-06FAE8DC2F10}"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BB4C8CAB-F355-48FD-86AE-5E31AD236D4F}" type="slidenum">
              <a:rPr lang="de-DE"/>
              <a:pPr>
                <a:defRPr/>
              </a:pPr>
              <a:t>‹#›</a:t>
            </a:fld>
            <a:endParaRPr lang="de-DE"/>
          </a:p>
        </p:txBody>
      </p:sp>
    </p:spTree>
  </p:cSld>
  <p:clrMapOvr>
    <a:masterClrMapping/>
  </p:clrMapOvr>
  <p:transition advClick="0" advTm="15000">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Tree>
  </p:cSld>
  <p:clrMapOvr>
    <a:masterClrMapping/>
  </p:clrMapOvr>
  <p:transition advClick="0" advTm="1500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6" name="Footer Placeholder 5"/>
          <p:cNvSpPr>
            <a:spLocks noGrp="1"/>
          </p:cNvSpPr>
          <p:nvPr>
            <p:ph type="ftr" sz="quarter" idx="11"/>
          </p:nvPr>
        </p:nvSpPr>
        <p:spPr>
          <a:xfrm>
            <a:off x="3124200" y="6356351"/>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37012701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046F113D-4F08-4DC4-B731-0E81EF9B1DD8}" type="datetime1">
              <a:rPr lang="en-GB"/>
              <a:pPr>
                <a:defRPr/>
              </a:pPr>
              <a:t>12/09/2011</a:t>
            </a:fld>
            <a:endParaRPr lang="en-GB"/>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F3023EF0-6F41-4F53-8B4D-8A76F7B1FFFB}" type="slidenum">
              <a:rPr lang="en-GB"/>
              <a:pPr>
                <a:defRPr/>
              </a:pPr>
              <a:t>‹#›</a:t>
            </a:fld>
            <a:endParaRPr lang="en-GB"/>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8E7DC653-3D31-4F56-AD97-7E9ADFA032CE}" type="datetime1">
              <a:rPr lang="en-GB"/>
              <a:pPr>
                <a:defRPr/>
              </a:pPr>
              <a:t>12/09/2011</a:t>
            </a:fld>
            <a:endParaRPr lang="en-GB"/>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413CEF64-2072-410E-A918-A57F4FE1F7E3}" type="slidenum">
              <a:rPr lang="en-GB"/>
              <a:pPr>
                <a:defRPr/>
              </a:pPr>
              <a:t>‹#›</a:t>
            </a:fld>
            <a:endParaRPr lang="en-GB"/>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F0C5795B-410B-4AE2-839A-3402EB14A05D}" type="datetime1">
              <a:rPr lang="en-GB"/>
              <a:pPr>
                <a:defRPr/>
              </a:pPr>
              <a:t>12/09/2011</a:t>
            </a:fld>
            <a:endParaRPr lang="en-GB"/>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0091204E-7AFC-43BD-9D79-D381DA10E94C}" type="slidenum">
              <a:rPr lang="en-GB"/>
              <a:pPr>
                <a:defRPr/>
              </a:pPr>
              <a:t>‹#›</a:t>
            </a:fld>
            <a:endParaRPr lang="en-GB"/>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eaLnBrk="0" hangingPunct="0">
              <a:defRPr>
                <a:latin typeface="Arial" pitchFamily="34" charset="0"/>
              </a:defRPr>
            </a:lvl1pPr>
          </a:lstStyle>
          <a:p>
            <a:pPr>
              <a:defRPr/>
            </a:pPr>
            <a:fld id="{6A799681-0E5E-4BA2-BE73-B8572451482B}" type="datetime1">
              <a:rPr lang="en-GB"/>
              <a:pPr>
                <a:defRPr/>
              </a:pPr>
              <a:t>12/09/2011</a:t>
            </a:fld>
            <a:endParaRPr lang="en-GB"/>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7" name="Slide Number Placeholder 6"/>
          <p:cNvSpPr>
            <a:spLocks noGrp="1"/>
          </p:cNvSpPr>
          <p:nvPr>
            <p:ph type="sldNum" sz="quarter" idx="12"/>
          </p:nvPr>
        </p:nvSpPr>
        <p:spPr/>
        <p:txBody>
          <a:bodyPr/>
          <a:lstStyle>
            <a:lvl1pPr eaLnBrk="0" hangingPunct="0">
              <a:defRPr>
                <a:latin typeface="Arial" pitchFamily="34" charset="0"/>
              </a:defRPr>
            </a:lvl1pPr>
          </a:lstStyle>
          <a:p>
            <a:pPr>
              <a:defRPr/>
            </a:pPr>
            <a:fld id="{C93B16A5-1C75-471E-915C-6AB3D963B8B9}" type="slidenum">
              <a:rPr lang="en-GB"/>
              <a:pPr>
                <a:defRPr/>
              </a:pPr>
              <a:t>‹#›</a:t>
            </a:fld>
            <a:endParaRPr lang="en-GB"/>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eaLnBrk="0" hangingPunct="0">
              <a:defRPr>
                <a:latin typeface="Arial" pitchFamily="34" charset="0"/>
              </a:defRPr>
            </a:lvl1pPr>
          </a:lstStyle>
          <a:p>
            <a:pPr>
              <a:defRPr/>
            </a:pPr>
            <a:fld id="{D1407FAE-BD89-49EE-A58C-BD790BE99349}" type="datetime1">
              <a:rPr lang="en-GB"/>
              <a:pPr>
                <a:defRPr/>
              </a:pPr>
              <a:t>12/09/2011</a:t>
            </a:fld>
            <a:endParaRPr lang="en-GB"/>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9" name="Slide Number Placeholder 8"/>
          <p:cNvSpPr>
            <a:spLocks noGrp="1"/>
          </p:cNvSpPr>
          <p:nvPr>
            <p:ph type="sldNum" sz="quarter" idx="12"/>
          </p:nvPr>
        </p:nvSpPr>
        <p:spPr/>
        <p:txBody>
          <a:bodyPr/>
          <a:lstStyle>
            <a:lvl1pPr eaLnBrk="0" hangingPunct="0">
              <a:defRPr>
                <a:latin typeface="Arial" pitchFamily="34" charset="0"/>
              </a:defRPr>
            </a:lvl1pPr>
          </a:lstStyle>
          <a:p>
            <a:pPr>
              <a:defRPr/>
            </a:pPr>
            <a:fld id="{AB8F2B1D-5905-4D1C-9D89-1429F2367981}" type="slidenum">
              <a:rPr lang="en-GB"/>
              <a:pPr>
                <a:defRPr/>
              </a:pPr>
              <a:t>‹#›</a:t>
            </a:fld>
            <a:endParaRPr lang="en-GB"/>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eaLnBrk="0" hangingPunct="0">
              <a:defRPr>
                <a:latin typeface="Arial" pitchFamily="34" charset="0"/>
              </a:defRPr>
            </a:lvl1pPr>
          </a:lstStyle>
          <a:p>
            <a:pPr>
              <a:defRPr/>
            </a:pPr>
            <a:fld id="{8CE96243-0704-4944-8016-72ECF215B858}" type="datetime1">
              <a:rPr lang="en-GB"/>
              <a:pPr>
                <a:defRPr/>
              </a:pPr>
              <a:t>12/09/2011</a:t>
            </a:fld>
            <a:endParaRPr lang="en-GB"/>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5" name="Slide Number Placeholder 4"/>
          <p:cNvSpPr>
            <a:spLocks noGrp="1"/>
          </p:cNvSpPr>
          <p:nvPr>
            <p:ph type="sldNum" sz="quarter" idx="12"/>
          </p:nvPr>
        </p:nvSpPr>
        <p:spPr/>
        <p:txBody>
          <a:bodyPr/>
          <a:lstStyle>
            <a:lvl1pPr eaLnBrk="0" hangingPunct="0">
              <a:defRPr>
                <a:latin typeface="Arial" pitchFamily="34" charset="0"/>
              </a:defRPr>
            </a:lvl1pPr>
          </a:lstStyle>
          <a:p>
            <a:pPr>
              <a:defRPr/>
            </a:pPr>
            <a:fld id="{2AC14650-F018-41BD-AB0F-038B0116A82B}" type="slidenum">
              <a:rPr lang="en-GB"/>
              <a:pPr>
                <a:defRPr/>
              </a:pPr>
              <a:t>‹#›</a:t>
            </a:fld>
            <a:endParaRPr lang="en-GB"/>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hangingPunct="0">
              <a:defRPr>
                <a:latin typeface="Arial" pitchFamily="34" charset="0"/>
              </a:defRPr>
            </a:lvl1pPr>
          </a:lstStyle>
          <a:p>
            <a:pPr>
              <a:defRPr/>
            </a:pPr>
            <a:fld id="{6DE4410F-FECE-4D69-B018-455BD63509F7}" type="datetime1">
              <a:rPr lang="en-GB"/>
              <a:pPr>
                <a:defRPr/>
              </a:pPr>
              <a:t>12/09/2011</a:t>
            </a:fld>
            <a:endParaRPr lang="en-GB"/>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4" name="Slide Number Placeholder 3"/>
          <p:cNvSpPr>
            <a:spLocks noGrp="1"/>
          </p:cNvSpPr>
          <p:nvPr>
            <p:ph type="sldNum" sz="quarter" idx="12"/>
          </p:nvPr>
        </p:nvSpPr>
        <p:spPr/>
        <p:txBody>
          <a:bodyPr/>
          <a:lstStyle>
            <a:lvl1pPr eaLnBrk="0" hangingPunct="0">
              <a:defRPr>
                <a:latin typeface="Arial" pitchFamily="34" charset="0"/>
              </a:defRPr>
            </a:lvl1pPr>
          </a:lstStyle>
          <a:p>
            <a:pPr>
              <a:defRPr/>
            </a:pPr>
            <a:fld id="{01CA2483-DC4B-4C22-8725-1703942C56FB}" type="slidenum">
              <a:rPr lang="en-GB"/>
              <a:pPr>
                <a:defRPr/>
              </a:pPr>
              <a:t>‹#›</a:t>
            </a:fld>
            <a:endParaRPr lang="en-GB"/>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Arial" pitchFamily="34" charset="0"/>
              </a:defRPr>
            </a:lvl1pPr>
          </a:lstStyle>
          <a:p>
            <a:pPr>
              <a:defRPr/>
            </a:pPr>
            <a:fld id="{3254C4B2-60AD-4721-9CB8-D8120925004B}" type="datetime1">
              <a:rPr lang="en-GB"/>
              <a:pPr>
                <a:defRPr/>
              </a:pPr>
              <a:t>12/09/2011</a:t>
            </a:fld>
            <a:endParaRPr lang="en-GB"/>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7" name="Slide Number Placeholder 6"/>
          <p:cNvSpPr>
            <a:spLocks noGrp="1"/>
          </p:cNvSpPr>
          <p:nvPr>
            <p:ph type="sldNum" sz="quarter" idx="12"/>
          </p:nvPr>
        </p:nvSpPr>
        <p:spPr/>
        <p:txBody>
          <a:bodyPr/>
          <a:lstStyle>
            <a:lvl1pPr eaLnBrk="0" hangingPunct="0">
              <a:defRPr>
                <a:latin typeface="Arial" pitchFamily="34" charset="0"/>
              </a:defRPr>
            </a:lvl1pPr>
          </a:lstStyle>
          <a:p>
            <a:pPr>
              <a:defRPr/>
            </a:pPr>
            <a:fld id="{7DC1A1EB-6C54-4BB7-A049-145005BF1BC3}" type="slidenum">
              <a:rPr lang="en-GB"/>
              <a:pPr>
                <a:defRPr/>
              </a:pPr>
              <a:t>‹#›</a:t>
            </a:fld>
            <a:endParaRPr lang="en-GB"/>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Arial" pitchFamily="34" charset="0"/>
              </a:defRPr>
            </a:lvl1pPr>
          </a:lstStyle>
          <a:p>
            <a:pPr>
              <a:defRPr/>
            </a:pPr>
            <a:fld id="{0FAB6334-3E9B-4B4D-B1F9-AA821D8922C2}" type="datetime1">
              <a:rPr lang="en-GB"/>
              <a:pPr>
                <a:defRPr/>
              </a:pPr>
              <a:t>12/09/2011</a:t>
            </a:fld>
            <a:endParaRPr lang="en-GB"/>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7" name="Slide Number Placeholder 6"/>
          <p:cNvSpPr>
            <a:spLocks noGrp="1"/>
          </p:cNvSpPr>
          <p:nvPr>
            <p:ph type="sldNum" sz="quarter" idx="12"/>
          </p:nvPr>
        </p:nvSpPr>
        <p:spPr/>
        <p:txBody>
          <a:bodyPr/>
          <a:lstStyle>
            <a:lvl1pPr eaLnBrk="0" hangingPunct="0">
              <a:defRPr>
                <a:latin typeface="Arial" pitchFamily="34" charset="0"/>
              </a:defRPr>
            </a:lvl1pPr>
          </a:lstStyle>
          <a:p>
            <a:pPr>
              <a:defRPr/>
            </a:pPr>
            <a:fld id="{86C37835-A32C-4224-BB9A-BA3DF15E164F}" type="slidenum">
              <a:rPr lang="en-GB"/>
              <a:pPr>
                <a:defRPr/>
              </a:pPr>
              <a:t>‹#›</a:t>
            </a:fld>
            <a:endParaRPr lang="en-GB"/>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09E6FC7A-34E7-4225-861B-119D0DA3C106}" type="datetime1">
              <a:rPr lang="en-GB"/>
              <a:pPr>
                <a:defRPr/>
              </a:pPr>
              <a:t>12/09/2011</a:t>
            </a:fld>
            <a:endParaRPr lang="en-GB"/>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400070AF-3D1A-460E-8652-3B5B1A71B7C2}"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45" indent="0">
              <a:buNone/>
              <a:defRPr sz="2000" b="1"/>
            </a:lvl2pPr>
            <a:lvl3pPr marL="914290" indent="0">
              <a:buNone/>
              <a:defRPr sz="1800" b="1"/>
            </a:lvl3pPr>
            <a:lvl4pPr marL="1371435" indent="0">
              <a:buNone/>
              <a:defRPr sz="1600" b="1"/>
            </a:lvl4pPr>
            <a:lvl5pPr marL="1828581" indent="0">
              <a:buNone/>
              <a:defRPr sz="1600" b="1"/>
            </a:lvl5pPr>
            <a:lvl6pPr marL="2285726" indent="0">
              <a:buNone/>
              <a:defRPr sz="1600" b="1"/>
            </a:lvl6pPr>
            <a:lvl7pPr marL="2742871" indent="0">
              <a:buNone/>
              <a:defRPr sz="1600" b="1"/>
            </a:lvl7pPr>
            <a:lvl8pPr marL="3200016" indent="0">
              <a:buNone/>
              <a:defRPr sz="1600" b="1"/>
            </a:lvl8pPr>
            <a:lvl9pPr marL="3657161"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45" indent="0">
              <a:buNone/>
              <a:defRPr sz="2000" b="1"/>
            </a:lvl2pPr>
            <a:lvl3pPr marL="914290" indent="0">
              <a:buNone/>
              <a:defRPr sz="1800" b="1"/>
            </a:lvl3pPr>
            <a:lvl4pPr marL="1371435" indent="0">
              <a:buNone/>
              <a:defRPr sz="1600" b="1"/>
            </a:lvl4pPr>
            <a:lvl5pPr marL="1828581" indent="0">
              <a:buNone/>
              <a:defRPr sz="1600" b="1"/>
            </a:lvl5pPr>
            <a:lvl6pPr marL="2285726" indent="0">
              <a:buNone/>
              <a:defRPr sz="1600" b="1"/>
            </a:lvl6pPr>
            <a:lvl7pPr marL="2742871" indent="0">
              <a:buNone/>
              <a:defRPr sz="1600" b="1"/>
            </a:lvl7pPr>
            <a:lvl8pPr marL="3200016" indent="0">
              <a:buNone/>
              <a:defRPr sz="1600" b="1"/>
            </a:lvl8pPr>
            <a:lvl9pPr marL="3657161"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8" name="Footer Placeholder 7"/>
          <p:cNvSpPr>
            <a:spLocks noGrp="1"/>
          </p:cNvSpPr>
          <p:nvPr>
            <p:ph type="ftr" sz="quarter" idx="11"/>
          </p:nvPr>
        </p:nvSpPr>
        <p:spPr>
          <a:xfrm>
            <a:off x="3124200" y="6356351"/>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29895346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eaLnBrk="0" hangingPunct="0">
              <a:defRPr>
                <a:latin typeface="Arial" pitchFamily="34" charset="0"/>
              </a:defRPr>
            </a:lvl1pPr>
          </a:lstStyle>
          <a:p>
            <a:pPr>
              <a:defRPr/>
            </a:pPr>
            <a:fld id="{DD574621-ED7A-40E8-9678-BEE9CCE256B4}" type="datetime1">
              <a:rPr lang="en-GB"/>
              <a:pPr>
                <a:defRPr/>
              </a:pPr>
              <a:t>12/09/2011</a:t>
            </a:fld>
            <a:endParaRPr lang="en-GB"/>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ＭＳ Ｐゴシック" pitchFamily="34" charset="-128"/>
              </a:defRPr>
            </a:lvl1pPr>
          </a:lstStyle>
          <a:p>
            <a:pPr>
              <a:defRPr/>
            </a:pPr>
            <a:endParaRPr lang="en-GB"/>
          </a:p>
        </p:txBody>
      </p:sp>
      <p:sp>
        <p:nvSpPr>
          <p:cNvPr id="6" name="Slide Number Placeholder 5"/>
          <p:cNvSpPr>
            <a:spLocks noGrp="1"/>
          </p:cNvSpPr>
          <p:nvPr>
            <p:ph type="sldNum" sz="quarter" idx="12"/>
          </p:nvPr>
        </p:nvSpPr>
        <p:spPr/>
        <p:txBody>
          <a:bodyPr/>
          <a:lstStyle>
            <a:lvl1pPr eaLnBrk="0" hangingPunct="0">
              <a:defRPr>
                <a:latin typeface="Arial" pitchFamily="34" charset="0"/>
              </a:defRPr>
            </a:lvl1pPr>
          </a:lstStyle>
          <a:p>
            <a:pPr>
              <a:defRPr/>
            </a:pPr>
            <a:fld id="{60BE7599-0A79-4537-8A7E-05BDC58D9E9D}" type="slidenum">
              <a:rPr lang="en-GB"/>
              <a:pPr>
                <a:defRPr/>
              </a:pPr>
              <a:t>‹#›</a:t>
            </a:fld>
            <a:endParaRPr lang="en-GB"/>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E6E6E6"/>
        </a:soli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flipV="1">
            <a:off x="1588" y="0"/>
            <a:ext cx="9144000" cy="2895600"/>
          </a:xfrm>
          <a:prstGeom prst="rect">
            <a:avLst/>
          </a:prstGeom>
          <a:solidFill>
            <a:schemeClr val="folHlink"/>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latin typeface="Arial" charset="0"/>
              <a:ea typeface="ＭＳ Ｐゴシック" pitchFamily="34" charset="-128"/>
            </a:endParaRPr>
          </a:p>
        </p:txBody>
      </p:sp>
      <p:pic>
        <p:nvPicPr>
          <p:cNvPr id="5" name="Picture 3" descr="logo_embl_6eck"/>
          <p:cNvPicPr>
            <a:picLocks noChangeAspect="1" noChangeArrowheads="1"/>
          </p:cNvPicPr>
          <p:nvPr/>
        </p:nvPicPr>
        <p:blipFill>
          <a:blip r:embed="rId2">
            <a:lum bright="-6000"/>
          </a:blip>
          <a:srcRect l="34888" t="2509" b="49506"/>
          <a:stretch>
            <a:fillRect/>
          </a:stretch>
        </p:blipFill>
        <p:spPr bwMode="auto">
          <a:xfrm>
            <a:off x="0" y="0"/>
            <a:ext cx="3533775" cy="2897188"/>
          </a:xfrm>
          <a:prstGeom prst="rect">
            <a:avLst/>
          </a:prstGeom>
          <a:noFill/>
          <a:ln w="9525">
            <a:noFill/>
            <a:miter lim="800000"/>
            <a:headEnd/>
            <a:tailEnd/>
          </a:ln>
        </p:spPr>
      </p:pic>
      <p:sp>
        <p:nvSpPr>
          <p:cNvPr id="6" name="Rectangle 4"/>
          <p:cNvSpPr>
            <a:spLocks noChangeArrowheads="1"/>
          </p:cNvSpPr>
          <p:nvPr/>
        </p:nvSpPr>
        <p:spPr bwMode="auto">
          <a:xfrm>
            <a:off x="0" y="2895600"/>
            <a:ext cx="9144000" cy="3962400"/>
          </a:xfrm>
          <a:prstGeom prst="rect">
            <a:avLst/>
          </a:prstGeom>
          <a:solidFill>
            <a:schemeClr val="tx2"/>
          </a:solidFill>
          <a:ln w="9525">
            <a:noFill/>
            <a:miter lim="800000"/>
            <a:headEnd/>
            <a:tailEnd/>
          </a:ln>
        </p:spPr>
        <p:txBody>
          <a:bodyPr wrap="none" anchor="ctr"/>
          <a:lstStyle/>
          <a:p>
            <a:pPr algn="ctr" defTabSz="914400" eaLnBrk="0" fontAlgn="base" hangingPunct="0">
              <a:spcBef>
                <a:spcPct val="0"/>
              </a:spcBef>
              <a:spcAft>
                <a:spcPct val="0"/>
              </a:spcAft>
              <a:defRPr/>
            </a:pPr>
            <a:endParaRPr lang="en-US" sz="2400">
              <a:solidFill>
                <a:srgbClr val="000000"/>
              </a:solidFill>
              <a:latin typeface="Arial" charset="0"/>
              <a:ea typeface="ＭＳ Ｐゴシック" pitchFamily="34" charset="-128"/>
            </a:endParaRPr>
          </a:p>
        </p:txBody>
      </p:sp>
      <p:pic>
        <p:nvPicPr>
          <p:cNvPr id="7" name="Picture 5" descr="logo_embl_6eck"/>
          <p:cNvPicPr>
            <a:picLocks noChangeAspect="1" noChangeArrowheads="1"/>
          </p:cNvPicPr>
          <p:nvPr/>
        </p:nvPicPr>
        <p:blipFill>
          <a:blip r:embed="rId2">
            <a:lum bright="-6000"/>
          </a:blip>
          <a:srcRect l="34888" t="50446" b="-2196"/>
          <a:stretch>
            <a:fillRect/>
          </a:stretch>
        </p:blipFill>
        <p:spPr bwMode="auto">
          <a:xfrm>
            <a:off x="0" y="2894013"/>
            <a:ext cx="3533775" cy="3124200"/>
          </a:xfrm>
          <a:prstGeom prst="rect">
            <a:avLst/>
          </a:prstGeom>
          <a:noFill/>
          <a:ln w="9525">
            <a:noFill/>
            <a:miter lim="800000"/>
            <a:headEnd/>
            <a:tailEnd/>
          </a:ln>
        </p:spPr>
      </p:pic>
      <p:pic>
        <p:nvPicPr>
          <p:cNvPr id="8" name="Picture 9" descr="EBI"/>
          <p:cNvPicPr>
            <a:picLocks noChangeAspect="1" noChangeArrowheads="1"/>
          </p:cNvPicPr>
          <p:nvPr/>
        </p:nvPicPr>
        <p:blipFill>
          <a:blip r:embed="rId3"/>
          <a:srcRect/>
          <a:stretch>
            <a:fillRect/>
          </a:stretch>
        </p:blipFill>
        <p:spPr bwMode="auto">
          <a:xfrm>
            <a:off x="5716588" y="5300663"/>
            <a:ext cx="2894012" cy="909637"/>
          </a:xfrm>
          <a:prstGeom prst="rect">
            <a:avLst/>
          </a:prstGeom>
          <a:noFill/>
          <a:ln w="9525">
            <a:noFill/>
            <a:miter lim="800000"/>
            <a:headEnd/>
            <a:tailEnd/>
          </a:ln>
        </p:spPr>
      </p:pic>
      <p:sp>
        <p:nvSpPr>
          <p:cNvPr id="9" name="Rectangle 3"/>
          <p:cNvSpPr txBox="1">
            <a:spLocks noChangeArrowheads="1"/>
          </p:cNvSpPr>
          <p:nvPr userDrawn="1"/>
        </p:nvSpPr>
        <p:spPr bwMode="auto">
          <a:xfrm>
            <a:off x="5729288" y="6289675"/>
            <a:ext cx="2803525" cy="379413"/>
          </a:xfrm>
          <a:prstGeom prst="rect">
            <a:avLst/>
          </a:prstGeom>
          <a:noFill/>
          <a:ln>
            <a:miter lim="800000"/>
            <a:headEnd/>
            <a:tailEnd/>
          </a:ln>
        </p:spPr>
        <p:txBody>
          <a:bodyPr lIns="0" tIns="0" rIns="0" bIns="0"/>
          <a:lstStyle>
            <a:defPPr>
              <a:defRPr lang="de-DE"/>
            </a:defPPr>
            <a:lvl1pPr algn="l" rtl="0" eaLnBrk="0" fontAlgn="base" hangingPunct="0">
              <a:spcBef>
                <a:spcPct val="0"/>
              </a:spcBef>
              <a:spcAft>
                <a:spcPct val="0"/>
              </a:spcAft>
              <a:defRPr sz="1000" kern="1200">
                <a:solidFill>
                  <a:schemeClr val="bg1"/>
                </a:solidFill>
                <a:latin typeface="Arial" pitchFamily="-107" charset="0"/>
                <a:ea typeface="ＭＳ Ｐゴシック" pitchFamily="-107" charset="-128"/>
                <a:cs typeface="ＭＳ Ｐゴシック" pitchFamily="-107" charset="-128"/>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defTabSz="914400">
              <a:defRPr/>
            </a:pPr>
            <a:r>
              <a:rPr lang="de-DE" smtClean="0">
                <a:solidFill>
                  <a:srgbClr val="DCDCDC"/>
                </a:solidFill>
              </a:rPr>
              <a:t>Europe‘s flagship laboratory for the life sciences</a:t>
            </a:r>
          </a:p>
          <a:p>
            <a:pPr defTabSz="914400">
              <a:defRPr/>
            </a:pPr>
            <a:r>
              <a:rPr lang="de-DE" smtClean="0">
                <a:solidFill>
                  <a:srgbClr val="DCDCDC"/>
                </a:solidFill>
              </a:rPr>
              <a:t>Services</a:t>
            </a:r>
            <a:r>
              <a:rPr lang="de-DE" spc="50" smtClean="0">
                <a:solidFill>
                  <a:srgbClr val="DCDCDC"/>
                </a:solidFill>
              </a:rPr>
              <a:t>  |  </a:t>
            </a:r>
            <a:r>
              <a:rPr lang="de-DE" smtClean="0">
                <a:solidFill>
                  <a:srgbClr val="DCDCDC"/>
                </a:solidFill>
              </a:rPr>
              <a:t>Research </a:t>
            </a:r>
            <a:r>
              <a:rPr lang="de-DE" spc="50" smtClean="0">
                <a:solidFill>
                  <a:srgbClr val="DCDCDC"/>
                </a:solidFill>
              </a:rPr>
              <a:t> | </a:t>
            </a:r>
            <a:r>
              <a:rPr lang="de-DE" smtClean="0">
                <a:solidFill>
                  <a:srgbClr val="DCDCDC"/>
                </a:solidFill>
              </a:rPr>
              <a:t> Training</a:t>
            </a:r>
            <a:r>
              <a:rPr lang="de-DE" spc="50" smtClean="0">
                <a:solidFill>
                  <a:srgbClr val="DCDCDC"/>
                </a:solidFill>
              </a:rPr>
              <a:t> | </a:t>
            </a:r>
            <a:r>
              <a:rPr lang="de-DE" smtClean="0">
                <a:solidFill>
                  <a:srgbClr val="DCDCDC"/>
                </a:solidFill>
              </a:rPr>
              <a:t> Industry</a:t>
            </a:r>
            <a:endParaRPr lang="de-DE" dirty="0">
              <a:solidFill>
                <a:srgbClr val="DCDCDC"/>
              </a:solidFill>
            </a:endParaRPr>
          </a:p>
        </p:txBody>
      </p:sp>
      <p:sp>
        <p:nvSpPr>
          <p:cNvPr id="4103" name="Rectangle 7"/>
          <p:cNvSpPr>
            <a:spLocks noGrp="1" noChangeArrowheads="1"/>
          </p:cNvSpPr>
          <p:nvPr>
            <p:ph type="subTitle" idx="1"/>
          </p:nvPr>
        </p:nvSpPr>
        <p:spPr>
          <a:xfrm>
            <a:off x="549275" y="2971800"/>
            <a:ext cx="6400800" cy="304800"/>
          </a:xfrm>
        </p:spPr>
        <p:txBody>
          <a:bodyPr/>
          <a:lstStyle>
            <a:lvl1pPr marL="0" indent="0">
              <a:buFontTx/>
              <a:buNone/>
              <a:defRPr>
                <a:solidFill>
                  <a:srgbClr val="FFFFFF"/>
                </a:solidFill>
              </a:defRPr>
            </a:lvl1pPr>
          </a:lstStyle>
          <a:p>
            <a:r>
              <a:rPr lang="x-none" smtClean="0"/>
              <a:t>Click to edit Master subtitle style</a:t>
            </a:r>
            <a:endParaRPr lang="en-US"/>
          </a:p>
        </p:txBody>
      </p:sp>
      <p:sp>
        <p:nvSpPr>
          <p:cNvPr id="4104" name="Rectangle 8"/>
          <p:cNvSpPr>
            <a:spLocks noGrp="1" noChangeArrowheads="1"/>
          </p:cNvSpPr>
          <p:nvPr>
            <p:ph type="ctrTitle"/>
          </p:nvPr>
        </p:nvSpPr>
        <p:spPr>
          <a:xfrm>
            <a:off x="533400" y="2284413"/>
            <a:ext cx="7772400" cy="685800"/>
          </a:xfrm>
        </p:spPr>
        <p:txBody>
          <a:bodyPr/>
          <a:lstStyle>
            <a:lvl1pPr>
              <a:defRPr>
                <a:solidFill>
                  <a:srgbClr val="FFFFFF"/>
                </a:solidFill>
              </a:defRPr>
            </a:lvl1pPr>
          </a:lstStyle>
          <a:p>
            <a:r>
              <a:rPr lang="x-none" smtClean="0"/>
              <a:t>Click to edit Master title style</a:t>
            </a:r>
            <a:endParaRPr lang="de-DE"/>
          </a:p>
        </p:txBody>
      </p:sp>
      <p:sp>
        <p:nvSpPr>
          <p:cNvPr id="10" name="Rectangle 6"/>
          <p:cNvSpPr>
            <a:spLocks noGrp="1" noChangeArrowheads="1"/>
          </p:cNvSpPr>
          <p:nvPr>
            <p:ph type="dt" sz="half" idx="10"/>
          </p:nvPr>
        </p:nvSpPr>
        <p:spPr>
          <a:xfrm>
            <a:off x="533400" y="150813"/>
            <a:ext cx="1603375" cy="304800"/>
          </a:xfrm>
        </p:spPr>
        <p:txBody>
          <a:bodyPr/>
          <a:lstStyle>
            <a:lvl1pPr>
              <a:defRPr sz="1000">
                <a:solidFill>
                  <a:srgbClr val="DCDCDC"/>
                </a:solidFill>
              </a:defRPr>
            </a:lvl1pPr>
          </a:lstStyle>
          <a:p>
            <a:pPr>
              <a:defRPr/>
            </a:pPr>
            <a:endParaRPr lang="de-D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flipH="1">
            <a:off x="0" y="6172200"/>
            <a:ext cx="91440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latin typeface="Arial" charset="0"/>
              <a:ea typeface="ＭＳ Ｐゴシック" pitchFamily="34" charset="-128"/>
            </a:endParaRPr>
          </a:p>
        </p:txBody>
      </p:sp>
      <p:pic>
        <p:nvPicPr>
          <p:cNvPr id="5" name="Picture 9" descr="EBI"/>
          <p:cNvPicPr>
            <a:picLocks noChangeAspect="1" noChangeArrowheads="1"/>
          </p:cNvPicPr>
          <p:nvPr/>
        </p:nvPicPr>
        <p:blipFill>
          <a:blip r:embed="rId2"/>
          <a:srcRect/>
          <a:stretch>
            <a:fillRect/>
          </a:stretch>
        </p:blipFill>
        <p:spPr bwMode="auto">
          <a:xfrm>
            <a:off x="7543800" y="6299200"/>
            <a:ext cx="1295400" cy="406400"/>
          </a:xfrm>
          <a:prstGeom prst="rect">
            <a:avLst/>
          </a:prstGeom>
          <a:noFill/>
          <a:ln w="9525">
            <a:noFill/>
            <a:miter lim="800000"/>
            <a:headEnd/>
            <a:tailEnd/>
          </a:ln>
        </p:spPr>
      </p:pic>
      <p:sp>
        <p:nvSpPr>
          <p:cNvPr id="2" name="Title 1"/>
          <p:cNvSpPr>
            <a:spLocks noGrp="1"/>
          </p:cNvSpPr>
          <p:nvPr>
            <p:ph type="title"/>
          </p:nvPr>
        </p:nvSpPr>
        <p:spPr/>
        <p:txBody>
          <a:bodyPr/>
          <a:lstStyle/>
          <a:p>
            <a:r>
              <a:rPr lang="x-none" smtClean="0"/>
              <a:t>Click to edit Master title style</a:t>
            </a:r>
            <a:endParaRPr lang="en-GB"/>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GB"/>
          </a:p>
        </p:txBody>
      </p:sp>
      <p:sp>
        <p:nvSpPr>
          <p:cNvPr id="6" name="Footer Placeholder 3"/>
          <p:cNvSpPr>
            <a:spLocks noGrp="1"/>
          </p:cNvSpPr>
          <p:nvPr>
            <p:ph type="ftr" sz="quarter" idx="10"/>
          </p:nvPr>
        </p:nvSpPr>
        <p:spPr/>
        <p:txBody>
          <a:bodyPr/>
          <a:lstStyle>
            <a:lvl1pPr>
              <a:defRPr/>
            </a:lvl1pPr>
          </a:lstStyle>
          <a:p>
            <a:pPr>
              <a:defRPr/>
            </a:pPr>
            <a:endParaRPr lang="en-GB"/>
          </a:p>
        </p:txBody>
      </p:sp>
      <p:sp>
        <p:nvSpPr>
          <p:cNvPr id="7" name="Date Placeholder 4"/>
          <p:cNvSpPr>
            <a:spLocks noGrp="1"/>
          </p:cNvSpPr>
          <p:nvPr>
            <p:ph type="dt" sz="half"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a:lvl1pPr>
          </a:lstStyle>
          <a:p>
            <a:pPr>
              <a:defRPr/>
            </a:pPr>
            <a:fld id="{7EC790BF-166E-4992-A769-F728DCA5BA71}" type="slidenum">
              <a:rPr lang="de-DE"/>
              <a:pPr>
                <a:defRPr/>
              </a:pPr>
              <a:t>‹#›</a:t>
            </a:fld>
            <a:endParaRPr lang="de-D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rial" pitchFamily="34" charset="0"/>
                <a:ea typeface="ＭＳ Ｐゴシック" pitchFamily="34" charset="-128"/>
              </a:defRPr>
            </a:lvl1pPr>
          </a:lstStyle>
          <a:p>
            <a:pPr>
              <a:defRPr/>
            </a:pPr>
            <a:fld id="{DF193D56-8202-4823-B62C-5B1B85296D28}" type="datetime1">
              <a:rPr lang="en-US"/>
              <a:pPr>
                <a:defRPr/>
              </a:pPr>
              <a:t>9/12/2011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E4A3C37-9421-463E-8F1D-207B2B4A157B}"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flipH="1">
            <a:off x="0" y="6172200"/>
            <a:ext cx="91440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latin typeface="Arial" charset="0"/>
              <a:ea typeface="ＭＳ Ｐゴシック" pitchFamily="34" charset="-128"/>
            </a:endParaRPr>
          </a:p>
        </p:txBody>
      </p:sp>
      <p:pic>
        <p:nvPicPr>
          <p:cNvPr id="6" name="Picture 9" descr="EBI"/>
          <p:cNvPicPr>
            <a:picLocks noChangeAspect="1" noChangeArrowheads="1"/>
          </p:cNvPicPr>
          <p:nvPr/>
        </p:nvPicPr>
        <p:blipFill>
          <a:blip r:embed="rId2"/>
          <a:srcRect/>
          <a:stretch>
            <a:fillRect/>
          </a:stretch>
        </p:blipFill>
        <p:spPr bwMode="auto">
          <a:xfrm>
            <a:off x="7543800" y="6299200"/>
            <a:ext cx="1295400" cy="406400"/>
          </a:xfrm>
          <a:prstGeom prst="rect">
            <a:avLst/>
          </a:prstGeom>
          <a:noFill/>
          <a:ln w="9525">
            <a:noFill/>
            <a:miter lim="800000"/>
            <a:headEnd/>
            <a:tailEnd/>
          </a:ln>
        </p:spPr>
      </p:pic>
      <p:sp>
        <p:nvSpPr>
          <p:cNvPr id="2" name="Title 1"/>
          <p:cNvSpPr>
            <a:spLocks noGrp="1"/>
          </p:cNvSpPr>
          <p:nvPr>
            <p:ph type="title"/>
          </p:nvPr>
        </p:nvSpPr>
        <p:spPr>
          <a:xfrm>
            <a:off x="533400" y="620688"/>
            <a:ext cx="8153400" cy="446112"/>
          </a:xfrm>
        </p:spPr>
        <p:txBody>
          <a:bodyPr anchor="b"/>
          <a:lstStyle/>
          <a:p>
            <a:r>
              <a:rPr lang="x-none" dirty="0" smtClean="0"/>
              <a:t>Click to edit Master title style</a:t>
            </a:r>
            <a:endParaRPr lang="en-GB" dirty="0"/>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GB"/>
          </a:p>
        </p:txBody>
      </p:sp>
      <p:sp>
        <p:nvSpPr>
          <p:cNvPr id="10" name="Text Placeholder 9"/>
          <p:cNvSpPr>
            <a:spLocks noGrp="1"/>
          </p:cNvSpPr>
          <p:nvPr>
            <p:ph type="body" sz="quarter" idx="13"/>
          </p:nvPr>
        </p:nvSpPr>
        <p:spPr>
          <a:xfrm>
            <a:off x="528205" y="246638"/>
            <a:ext cx="8135938" cy="360362"/>
          </a:xfrm>
        </p:spPr>
        <p:txBody>
          <a:bodyPr anchor="ctr"/>
          <a:lstStyle>
            <a:lvl1pPr marL="0" indent="0">
              <a:spcBef>
                <a:spcPts val="0"/>
              </a:spcBef>
              <a:buFontTx/>
              <a:buNone/>
              <a:defRPr sz="1800">
                <a:solidFill>
                  <a:schemeClr val="accent1"/>
                </a:solidFill>
              </a:defRPr>
            </a:lvl1pPr>
            <a:lvl2pPr marL="457200" indent="0">
              <a:spcBef>
                <a:spcPts val="0"/>
              </a:spcBef>
              <a:buFontTx/>
              <a:buNone/>
              <a:defRPr/>
            </a:lvl2pPr>
            <a:lvl3pPr marL="914400" indent="0">
              <a:spcBef>
                <a:spcPts val="0"/>
              </a:spcBef>
              <a:buFontTx/>
              <a:buNone/>
              <a:defRPr/>
            </a:lvl3pPr>
            <a:lvl4pPr marL="1371600" indent="0">
              <a:spcBef>
                <a:spcPts val="0"/>
              </a:spcBef>
              <a:buFontTx/>
              <a:buNone/>
              <a:defRPr/>
            </a:lvl4pPr>
            <a:lvl5pPr marL="1828800" indent="0">
              <a:spcBef>
                <a:spcPts val="0"/>
              </a:spcBef>
              <a:buFontTx/>
              <a:buNone/>
              <a:defRPr/>
            </a:lvl5pPr>
          </a:lstStyle>
          <a:p>
            <a:pPr lvl="0"/>
            <a:r>
              <a:rPr lang="x-none" dirty="0" smtClean="0"/>
              <a:t>Click to edit Master text styles</a:t>
            </a:r>
          </a:p>
        </p:txBody>
      </p:sp>
      <p:sp>
        <p:nvSpPr>
          <p:cNvPr id="7" name="Footer Placeholder 3"/>
          <p:cNvSpPr>
            <a:spLocks noGrp="1"/>
          </p:cNvSpPr>
          <p:nvPr>
            <p:ph type="ftr" sz="quarter" idx="14"/>
          </p:nvPr>
        </p:nvSpPr>
        <p:spPr/>
        <p:txBody>
          <a:bodyPr/>
          <a:lstStyle>
            <a:lvl1pPr>
              <a:defRPr/>
            </a:lvl1pPr>
          </a:lstStyle>
          <a:p>
            <a:pPr>
              <a:defRPr/>
            </a:pPr>
            <a:endParaRPr lang="en-GB"/>
          </a:p>
        </p:txBody>
      </p:sp>
      <p:sp>
        <p:nvSpPr>
          <p:cNvPr id="8" name="Date Placeholder 4"/>
          <p:cNvSpPr>
            <a:spLocks noGrp="1"/>
          </p:cNvSpPr>
          <p:nvPr>
            <p:ph type="dt" sz="half" idx="15"/>
          </p:nvPr>
        </p:nvSpPr>
        <p:spPr/>
        <p:txBody>
          <a:bodyPr/>
          <a:lstStyle>
            <a:lvl1pPr>
              <a:defRPr/>
            </a:lvl1pPr>
          </a:lstStyle>
          <a:p>
            <a:pPr>
              <a:defRPr/>
            </a:pPr>
            <a:endParaRPr lang="en-GB"/>
          </a:p>
        </p:txBody>
      </p:sp>
      <p:sp>
        <p:nvSpPr>
          <p:cNvPr id="9" name="Slide Number Placeholder 5"/>
          <p:cNvSpPr>
            <a:spLocks noGrp="1"/>
          </p:cNvSpPr>
          <p:nvPr>
            <p:ph type="sldNum" sz="quarter" idx="16"/>
          </p:nvPr>
        </p:nvSpPr>
        <p:spPr/>
        <p:txBody>
          <a:bodyPr/>
          <a:lstStyle>
            <a:lvl1pPr>
              <a:defRPr/>
            </a:lvl1pPr>
          </a:lstStyle>
          <a:p>
            <a:pPr>
              <a:defRPr/>
            </a:pPr>
            <a:fld id="{1C3E4D25-6428-48F0-BB5F-4E6CCF0F903C}" type="slidenum">
              <a:rPr lang="de-DE"/>
              <a:pPr>
                <a:defRPr/>
              </a:pPr>
              <a:t>‹#›</a:t>
            </a:fld>
            <a:endParaRPr lang="de-D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E6E6E6"/>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flipV="1">
            <a:off x="1588" y="0"/>
            <a:ext cx="9144000" cy="2895600"/>
          </a:xfrm>
          <a:prstGeom prst="rect">
            <a:avLst/>
          </a:prstGeom>
          <a:solidFill>
            <a:schemeClr val="folHlink"/>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5" name="Picture 17" descr="logo_embl_6eck"/>
          <p:cNvPicPr>
            <a:picLocks noChangeAspect="1" noChangeArrowheads="1"/>
          </p:cNvPicPr>
          <p:nvPr/>
        </p:nvPicPr>
        <p:blipFill>
          <a:blip r:embed="rId2">
            <a:lum bright="-6000"/>
          </a:blip>
          <a:srcRect l="34888" t="2509" b="49506"/>
          <a:stretch>
            <a:fillRect/>
          </a:stretch>
        </p:blipFill>
        <p:spPr bwMode="auto">
          <a:xfrm>
            <a:off x="0" y="0"/>
            <a:ext cx="3533775" cy="2897188"/>
          </a:xfrm>
          <a:prstGeom prst="rect">
            <a:avLst/>
          </a:prstGeom>
          <a:noFill/>
          <a:ln w="9525">
            <a:noFill/>
            <a:miter lim="800000"/>
            <a:headEnd/>
            <a:tailEnd/>
          </a:ln>
        </p:spPr>
      </p:pic>
      <p:sp>
        <p:nvSpPr>
          <p:cNvPr id="6" name="Rectangle 6"/>
          <p:cNvSpPr>
            <a:spLocks noChangeArrowheads="1"/>
          </p:cNvSpPr>
          <p:nvPr/>
        </p:nvSpPr>
        <p:spPr bwMode="auto">
          <a:xfrm>
            <a:off x="0" y="2895600"/>
            <a:ext cx="9144000" cy="3962400"/>
          </a:xfrm>
          <a:prstGeom prst="rect">
            <a:avLst/>
          </a:prstGeom>
          <a:solidFill>
            <a:schemeClr val="tx2"/>
          </a:solidFill>
          <a:ln w="9525">
            <a:noFill/>
            <a:miter lim="800000"/>
            <a:headEnd/>
            <a:tailEnd/>
          </a:ln>
        </p:spPr>
        <p:txBody>
          <a:bodyPr wrap="none" anchor="ctr"/>
          <a:lstStyle/>
          <a:p>
            <a:pPr algn="ct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pic>
        <p:nvPicPr>
          <p:cNvPr id="7" name="Picture 18" descr="logo_embl_6eck"/>
          <p:cNvPicPr>
            <a:picLocks noChangeAspect="1" noChangeArrowheads="1"/>
          </p:cNvPicPr>
          <p:nvPr/>
        </p:nvPicPr>
        <p:blipFill>
          <a:blip r:embed="rId2">
            <a:lum bright="-6000"/>
          </a:blip>
          <a:srcRect l="34888" t="50446" b="-2196"/>
          <a:stretch>
            <a:fillRect/>
          </a:stretch>
        </p:blipFill>
        <p:spPr bwMode="auto">
          <a:xfrm>
            <a:off x="0" y="2894013"/>
            <a:ext cx="3533775" cy="3124200"/>
          </a:xfrm>
          <a:prstGeom prst="rect">
            <a:avLst/>
          </a:prstGeom>
          <a:noFill/>
          <a:ln w="9525">
            <a:noFill/>
            <a:miter lim="800000"/>
            <a:headEnd/>
            <a:tailEnd/>
          </a:ln>
        </p:spPr>
      </p:pic>
      <p:pic>
        <p:nvPicPr>
          <p:cNvPr id="8" name="Picture 20" descr="ebi_new_white0805"/>
          <p:cNvPicPr>
            <a:picLocks noChangeAspect="1" noChangeArrowheads="1"/>
          </p:cNvPicPr>
          <p:nvPr userDrawn="1"/>
        </p:nvPicPr>
        <p:blipFill>
          <a:blip r:embed="rId3">
            <a:clrChange>
              <a:clrFrom>
                <a:srgbClr val="225C6C"/>
              </a:clrFrom>
              <a:clrTo>
                <a:srgbClr val="225C6C">
                  <a:alpha val="0"/>
                </a:srgbClr>
              </a:clrTo>
            </a:clrChange>
          </a:blip>
          <a:srcRect b="1443"/>
          <a:stretch>
            <a:fillRect/>
          </a:stretch>
        </p:blipFill>
        <p:spPr bwMode="auto">
          <a:xfrm>
            <a:off x="5638800" y="5335588"/>
            <a:ext cx="2889250" cy="993775"/>
          </a:xfrm>
          <a:prstGeom prst="rect">
            <a:avLst/>
          </a:prstGeom>
          <a:noFill/>
          <a:ln w="9525">
            <a:noFill/>
            <a:miter lim="800000"/>
            <a:headEnd/>
            <a:tailEnd/>
          </a:ln>
        </p:spPr>
      </p:pic>
      <p:sp>
        <p:nvSpPr>
          <p:cNvPr id="3079" name="Rectangle 7"/>
          <p:cNvSpPr>
            <a:spLocks noGrp="1" noChangeArrowheads="1"/>
          </p:cNvSpPr>
          <p:nvPr>
            <p:ph type="subTitle" idx="1"/>
          </p:nvPr>
        </p:nvSpPr>
        <p:spPr>
          <a:xfrm>
            <a:off x="549275" y="2971800"/>
            <a:ext cx="6400800" cy="304800"/>
          </a:xfrm>
        </p:spPr>
        <p:txBody>
          <a:bodyPr/>
          <a:lstStyle>
            <a:lvl1pPr marL="0" indent="0">
              <a:buFontTx/>
              <a:buNone/>
              <a:defRPr>
                <a:solidFill>
                  <a:srgbClr val="FFFFFF"/>
                </a:solidFill>
              </a:defRPr>
            </a:lvl1pPr>
          </a:lstStyle>
          <a:p>
            <a:r>
              <a:rPr lang="en-US"/>
              <a:t>Click to edit Master subtitle style</a:t>
            </a:r>
          </a:p>
        </p:txBody>
      </p:sp>
      <p:sp>
        <p:nvSpPr>
          <p:cNvPr id="3074" name="Rectangle 2"/>
          <p:cNvSpPr>
            <a:spLocks noGrp="1" noChangeArrowheads="1"/>
          </p:cNvSpPr>
          <p:nvPr>
            <p:ph type="ctrTitle"/>
          </p:nvPr>
        </p:nvSpPr>
        <p:spPr>
          <a:xfrm>
            <a:off x="533400" y="2284413"/>
            <a:ext cx="7772400" cy="685800"/>
          </a:xfrm>
        </p:spPr>
        <p:txBody>
          <a:bodyPr/>
          <a:lstStyle>
            <a:lvl1pPr>
              <a:defRPr>
                <a:solidFill>
                  <a:srgbClr val="FFFFFF"/>
                </a:solidFill>
              </a:defRPr>
            </a:lvl1pPr>
          </a:lstStyle>
          <a:p>
            <a:r>
              <a:rPr lang="de-DE"/>
              <a:t>Click to edit Master title style</a:t>
            </a:r>
          </a:p>
        </p:txBody>
      </p:sp>
      <p:sp>
        <p:nvSpPr>
          <p:cNvPr id="9" name="Rectangle 3"/>
          <p:cNvSpPr>
            <a:spLocks noGrp="1" noChangeArrowheads="1"/>
          </p:cNvSpPr>
          <p:nvPr>
            <p:ph type="dt" sz="half" idx="10"/>
          </p:nvPr>
        </p:nvSpPr>
        <p:spPr>
          <a:xfrm>
            <a:off x="533400" y="150813"/>
            <a:ext cx="1603375" cy="304800"/>
          </a:xfrm>
        </p:spPr>
        <p:txBody>
          <a:bodyPr/>
          <a:lstStyle>
            <a:lvl1pPr>
              <a:defRPr sz="1000">
                <a:solidFill>
                  <a:schemeClr val="bg1"/>
                </a:solidFill>
              </a:defRPr>
            </a:lvl1pPr>
          </a:lstStyle>
          <a:p>
            <a:pPr>
              <a:defRPr/>
            </a:pPr>
            <a:fld id="{955CFD39-72C5-4C5C-AE20-CBF762689B29}" type="datetime1">
              <a:rPr lang="de-DE">
                <a:solidFill>
                  <a:srgbClr val="FFFFFF"/>
                </a:solidFill>
              </a:rPr>
              <a:pPr>
                <a:defRPr/>
              </a:pPr>
              <a:t>12.09.2011</a:t>
            </a:fld>
            <a:endParaRPr lang="de-DE">
              <a:solidFill>
                <a:srgbClr val="FFFFFF"/>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24F132E-32DB-4DCA-B6D1-3C73EC931821}"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45BC8F1D-819E-48E3-8FD5-E85588CD409C}" type="slidenum">
              <a:rPr lang="de-DE"/>
              <a:pPr>
                <a:defRPr/>
              </a:pPr>
              <a:t>‹#›</a:t>
            </a:fld>
            <a:endParaRPr lang="de-D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F2C23CE9-D098-44CA-A6C5-1BD63EB1E81F}"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E37C53CE-92E0-4D72-8737-AA69DA8D4059}" type="slidenum">
              <a:rPr lang="de-DE"/>
              <a:pPr>
                <a:defRPr/>
              </a:pPr>
              <a:t>‹#›</a:t>
            </a:fld>
            <a:endParaRPr lang="de-D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5334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86300" y="1219200"/>
            <a:ext cx="40005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6F667038-3219-452C-99B7-0E8714628B40}"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D8BB7691-B424-4899-87E0-F43DD303BE0A}" type="slidenum">
              <a:rPr lang="de-DE"/>
              <a:pPr>
                <a:defRPr/>
              </a:pPr>
              <a:t>‹#›</a:t>
            </a:fld>
            <a:endParaRPr lang="de-D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888D0539-E18D-4D30-8365-6C734EC60D9F}" type="datetime1">
              <a:rPr lang="de-DE"/>
              <a:pPr>
                <a:defRPr/>
              </a:pPr>
              <a:t>12.09.2011</a:t>
            </a:fld>
            <a:endParaRPr lang="de-DE"/>
          </a:p>
        </p:txBody>
      </p:sp>
      <p:sp>
        <p:nvSpPr>
          <p:cNvPr id="8" name="Rectangle 6"/>
          <p:cNvSpPr>
            <a:spLocks noGrp="1" noChangeArrowheads="1"/>
          </p:cNvSpPr>
          <p:nvPr>
            <p:ph type="sldNum" sz="quarter" idx="11"/>
          </p:nvPr>
        </p:nvSpPr>
        <p:spPr>
          <a:ln/>
        </p:spPr>
        <p:txBody>
          <a:bodyPr/>
          <a:lstStyle>
            <a:lvl1pPr>
              <a:defRPr/>
            </a:lvl1pPr>
          </a:lstStyle>
          <a:p>
            <a:pPr>
              <a:defRPr/>
            </a:pPr>
            <a:fld id="{081E50D1-7F48-40CB-AE50-BDAED43300FA}" type="slidenum">
              <a:rPr lang="de-DE"/>
              <a:pPr>
                <a:defRPr/>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4" name="Footer Placeholder 3"/>
          <p:cNvSpPr>
            <a:spLocks noGrp="1"/>
          </p:cNvSpPr>
          <p:nvPr>
            <p:ph type="ftr" sz="quarter" idx="11"/>
          </p:nvPr>
        </p:nvSpPr>
        <p:spPr>
          <a:xfrm>
            <a:off x="3124200" y="6356351"/>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11074887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38AD7B9A-3F7A-4D52-A4B8-B5CB0A648ED7}" type="datetime1">
              <a:rPr lang="de-DE"/>
              <a:pPr>
                <a:defRPr/>
              </a:pPr>
              <a:t>12.09.2011</a:t>
            </a:fld>
            <a:endParaRPr lang="de-DE"/>
          </a:p>
        </p:txBody>
      </p:sp>
      <p:sp>
        <p:nvSpPr>
          <p:cNvPr id="4" name="Rectangle 6"/>
          <p:cNvSpPr>
            <a:spLocks noGrp="1" noChangeArrowheads="1"/>
          </p:cNvSpPr>
          <p:nvPr>
            <p:ph type="sldNum" sz="quarter" idx="11"/>
          </p:nvPr>
        </p:nvSpPr>
        <p:spPr>
          <a:ln/>
        </p:spPr>
        <p:txBody>
          <a:bodyPr/>
          <a:lstStyle>
            <a:lvl1pPr>
              <a:defRPr/>
            </a:lvl1pPr>
          </a:lstStyle>
          <a:p>
            <a:pPr>
              <a:defRPr/>
            </a:pPr>
            <a:fld id="{9D182BDF-D278-46B9-B3BD-95C4885EF510}" type="slidenum">
              <a:rPr lang="de-DE"/>
              <a:pPr>
                <a:defRPr/>
              </a:pPr>
              <a:t>‹#›</a:t>
            </a:fld>
            <a:endParaRPr lang="de-D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18AC2513-F6AF-45C9-B3C6-38F727D77C5A}" type="datetime1">
              <a:rPr lang="de-DE"/>
              <a:pPr>
                <a:defRPr/>
              </a:pPr>
              <a:t>12.09.2011</a:t>
            </a:fld>
            <a:endParaRPr lang="de-DE"/>
          </a:p>
        </p:txBody>
      </p:sp>
      <p:sp>
        <p:nvSpPr>
          <p:cNvPr id="3" name="Rectangle 6"/>
          <p:cNvSpPr>
            <a:spLocks noGrp="1" noChangeArrowheads="1"/>
          </p:cNvSpPr>
          <p:nvPr>
            <p:ph type="sldNum" sz="quarter" idx="11"/>
          </p:nvPr>
        </p:nvSpPr>
        <p:spPr>
          <a:ln/>
        </p:spPr>
        <p:txBody>
          <a:bodyPr/>
          <a:lstStyle>
            <a:lvl1pPr>
              <a:defRPr/>
            </a:lvl1pPr>
          </a:lstStyle>
          <a:p>
            <a:pPr>
              <a:defRPr/>
            </a:pPr>
            <a:fld id="{35CEACCA-E24C-4072-81D3-E24194665435}" type="slidenum">
              <a:rPr lang="de-DE"/>
              <a:pPr>
                <a:defRPr/>
              </a:pPr>
              <a:t>‹#›</a:t>
            </a:fld>
            <a:endParaRPr lang="de-D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097F11B-0AC8-4452-A4C3-B3088743BD91}"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DF44CA38-C26C-4703-9BE5-369EA173E4A5}" type="slidenum">
              <a:rPr lang="de-DE"/>
              <a:pPr>
                <a:defRPr/>
              </a:pPr>
              <a:t>‹#›</a:t>
            </a:fld>
            <a:endParaRPr lang="de-D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53D6B11-6704-44A3-B0DF-6C08BB33B6C9}" type="datetime1">
              <a:rPr lang="de-DE"/>
              <a:pPr>
                <a:defRPr/>
              </a:pPr>
              <a:t>12.09.2011</a:t>
            </a:fld>
            <a:endParaRPr lang="de-DE"/>
          </a:p>
        </p:txBody>
      </p:sp>
      <p:sp>
        <p:nvSpPr>
          <p:cNvPr id="6" name="Rectangle 6"/>
          <p:cNvSpPr>
            <a:spLocks noGrp="1" noChangeArrowheads="1"/>
          </p:cNvSpPr>
          <p:nvPr>
            <p:ph type="sldNum" sz="quarter" idx="11"/>
          </p:nvPr>
        </p:nvSpPr>
        <p:spPr>
          <a:ln/>
        </p:spPr>
        <p:txBody>
          <a:bodyPr/>
          <a:lstStyle>
            <a:lvl1pPr>
              <a:defRPr/>
            </a:lvl1pPr>
          </a:lstStyle>
          <a:p>
            <a:pPr>
              <a:defRPr/>
            </a:pPr>
            <a:fld id="{3B60E7DA-551F-4EBF-8727-4A545E35AEBC}" type="slidenum">
              <a:rPr lang="de-DE"/>
              <a:pPr>
                <a:defRPr/>
              </a:pPr>
              <a:t>‹#›</a:t>
            </a:fld>
            <a:endParaRPr lang="de-D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D6663BD-E1F9-4799-89FD-E81C0B01F6E0}"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70813FD4-CF26-41A6-A2CB-507960E94831}" type="slidenum">
              <a:rPr lang="de-DE"/>
              <a:pPr>
                <a:defRPr/>
              </a:pPr>
              <a:t>‹#›</a:t>
            </a:fld>
            <a:endParaRPr lang="de-D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800"/>
            <a:ext cx="2038350" cy="5265738"/>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533400" y="304800"/>
            <a:ext cx="5962650" cy="5265738"/>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A4E892A5-7DFB-4E4B-8898-C60663040263}"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BD3E1251-927C-4D7C-8B4C-0A109C9A11BF}" type="slidenum">
              <a:rPr lang="de-DE"/>
              <a:pPr>
                <a:defRPr/>
              </a:pPr>
              <a:t>‹#›</a:t>
            </a:fld>
            <a:endParaRPr lang="de-D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762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533400" y="1219200"/>
            <a:ext cx="8153400" cy="4351338"/>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41FD1AC8-B6FD-4F83-9DC7-736195DC1185}" type="datetime1">
              <a:rPr lang="de-DE"/>
              <a:pPr>
                <a:defRPr/>
              </a:pPr>
              <a:t>12.09.2011</a:t>
            </a:fld>
            <a:endParaRPr lang="de-DE"/>
          </a:p>
        </p:txBody>
      </p:sp>
      <p:sp>
        <p:nvSpPr>
          <p:cNvPr id="5" name="Rectangle 6"/>
          <p:cNvSpPr>
            <a:spLocks noGrp="1" noChangeArrowheads="1"/>
          </p:cNvSpPr>
          <p:nvPr>
            <p:ph type="sldNum" sz="quarter" idx="11"/>
          </p:nvPr>
        </p:nvSpPr>
        <p:spPr>
          <a:ln/>
        </p:spPr>
        <p:txBody>
          <a:bodyPr/>
          <a:lstStyle>
            <a:lvl1pPr>
              <a:defRPr/>
            </a:lvl1pPr>
          </a:lstStyle>
          <a:p>
            <a:pPr>
              <a:defRPr/>
            </a:pPr>
            <a:fld id="{49061D83-5103-4501-A44D-3D14D18C801F}" type="slidenum">
              <a:rPr lang="de-DE"/>
              <a:pPr>
                <a:defRPr/>
              </a:pPr>
              <a:t>‹#›</a:t>
            </a:fld>
            <a:endParaRPr lang="de-D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E6E6E6"/>
        </a:solid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flipV="1">
            <a:off x="1588" y="0"/>
            <a:ext cx="9144000" cy="2895600"/>
          </a:xfrm>
          <a:prstGeom prst="rect">
            <a:avLst/>
          </a:prstGeom>
          <a:solidFill>
            <a:schemeClr val="folHlink"/>
          </a:solidFill>
          <a:ln w="9525">
            <a:noFill/>
            <a:miter lim="800000"/>
            <a:headEnd/>
            <a:tailEnd/>
          </a:ln>
        </p:spPr>
        <p:txBody>
          <a:bodyPr wrap="none" lIns="42158" tIns="21083" rIns="42158" bIns="21083" anchor="ctr"/>
          <a:lstStyle/>
          <a:p>
            <a:pPr defTabSz="914400" eaLnBrk="0" fontAlgn="base" hangingPunct="0">
              <a:spcBef>
                <a:spcPct val="0"/>
              </a:spcBef>
              <a:spcAft>
                <a:spcPct val="0"/>
              </a:spcAft>
              <a:defRPr/>
            </a:pPr>
            <a:endParaRPr lang="en-GB" sz="2400">
              <a:solidFill>
                <a:srgbClr val="000000"/>
              </a:solidFill>
            </a:endParaRPr>
          </a:p>
        </p:txBody>
      </p:sp>
      <p:pic>
        <p:nvPicPr>
          <p:cNvPr id="5" name="Picture 17" descr="logo_embl_6eck"/>
          <p:cNvPicPr>
            <a:picLocks noChangeAspect="1" noChangeArrowheads="1"/>
          </p:cNvPicPr>
          <p:nvPr/>
        </p:nvPicPr>
        <p:blipFill>
          <a:blip r:embed="rId2">
            <a:lum bright="-6000"/>
          </a:blip>
          <a:srcRect l="34888" t="2509" b="49506"/>
          <a:stretch>
            <a:fillRect/>
          </a:stretch>
        </p:blipFill>
        <p:spPr bwMode="auto">
          <a:xfrm>
            <a:off x="0" y="0"/>
            <a:ext cx="3533775" cy="2897188"/>
          </a:xfrm>
          <a:prstGeom prst="rect">
            <a:avLst/>
          </a:prstGeom>
          <a:noFill/>
          <a:ln w="9525">
            <a:noFill/>
            <a:miter lim="800000"/>
            <a:headEnd/>
            <a:tailEnd/>
          </a:ln>
        </p:spPr>
      </p:pic>
      <p:sp>
        <p:nvSpPr>
          <p:cNvPr id="6" name="Rectangle 6"/>
          <p:cNvSpPr>
            <a:spLocks noChangeArrowheads="1"/>
          </p:cNvSpPr>
          <p:nvPr/>
        </p:nvSpPr>
        <p:spPr bwMode="auto">
          <a:xfrm>
            <a:off x="0" y="2895600"/>
            <a:ext cx="9144000" cy="3962400"/>
          </a:xfrm>
          <a:prstGeom prst="rect">
            <a:avLst/>
          </a:prstGeom>
          <a:solidFill>
            <a:schemeClr val="tx2"/>
          </a:solidFill>
          <a:ln w="9525">
            <a:noFill/>
            <a:miter lim="800000"/>
            <a:headEnd/>
            <a:tailEnd/>
          </a:ln>
        </p:spPr>
        <p:txBody>
          <a:bodyPr wrap="none" lIns="91350" tIns="45675" rIns="91350" bIns="45675" anchor="ctr"/>
          <a:lstStyle/>
          <a:p>
            <a:pPr algn="ctr" defTabSz="913456" eaLnBrk="0" fontAlgn="base" hangingPunct="0">
              <a:spcBef>
                <a:spcPct val="0"/>
              </a:spcBef>
              <a:spcAft>
                <a:spcPct val="0"/>
              </a:spcAft>
              <a:defRPr/>
            </a:pPr>
            <a:endParaRPr lang="en-US" sz="2400" dirty="0">
              <a:solidFill>
                <a:srgbClr val="000000"/>
              </a:solidFill>
            </a:endParaRPr>
          </a:p>
        </p:txBody>
      </p:sp>
      <p:pic>
        <p:nvPicPr>
          <p:cNvPr id="7" name="Picture 18" descr="logo_embl_6eck"/>
          <p:cNvPicPr>
            <a:picLocks noChangeAspect="1" noChangeArrowheads="1"/>
          </p:cNvPicPr>
          <p:nvPr/>
        </p:nvPicPr>
        <p:blipFill>
          <a:blip r:embed="rId2">
            <a:lum bright="-6000"/>
          </a:blip>
          <a:srcRect l="34888" t="50446" b="-2196"/>
          <a:stretch>
            <a:fillRect/>
          </a:stretch>
        </p:blipFill>
        <p:spPr bwMode="auto">
          <a:xfrm>
            <a:off x="0" y="2894013"/>
            <a:ext cx="3533775" cy="3124200"/>
          </a:xfrm>
          <a:prstGeom prst="rect">
            <a:avLst/>
          </a:prstGeom>
          <a:noFill/>
          <a:ln w="9525">
            <a:noFill/>
            <a:miter lim="800000"/>
            <a:headEnd/>
            <a:tailEnd/>
          </a:ln>
        </p:spPr>
      </p:pic>
      <p:pic>
        <p:nvPicPr>
          <p:cNvPr id="8" name="Picture 20" descr="ebi_new_white0805"/>
          <p:cNvPicPr>
            <a:picLocks noChangeAspect="1" noChangeArrowheads="1"/>
          </p:cNvPicPr>
          <p:nvPr userDrawn="1"/>
        </p:nvPicPr>
        <p:blipFill>
          <a:blip r:embed="rId3">
            <a:clrChange>
              <a:clrFrom>
                <a:srgbClr val="007281"/>
              </a:clrFrom>
              <a:clrTo>
                <a:srgbClr val="007281">
                  <a:alpha val="0"/>
                </a:srgbClr>
              </a:clrTo>
            </a:clrChange>
          </a:blip>
          <a:srcRect b="1443"/>
          <a:stretch>
            <a:fillRect/>
          </a:stretch>
        </p:blipFill>
        <p:spPr bwMode="auto">
          <a:xfrm>
            <a:off x="5638800" y="5335588"/>
            <a:ext cx="2889250" cy="993775"/>
          </a:xfrm>
          <a:prstGeom prst="rect">
            <a:avLst/>
          </a:prstGeom>
          <a:noFill/>
          <a:ln w="9525">
            <a:noFill/>
            <a:miter lim="800000"/>
            <a:headEnd/>
            <a:tailEnd/>
          </a:ln>
        </p:spPr>
      </p:pic>
      <p:sp>
        <p:nvSpPr>
          <p:cNvPr id="3079" name="Rectangle 7"/>
          <p:cNvSpPr>
            <a:spLocks noGrp="1" noChangeArrowheads="1"/>
          </p:cNvSpPr>
          <p:nvPr>
            <p:ph type="subTitle" idx="1"/>
          </p:nvPr>
        </p:nvSpPr>
        <p:spPr>
          <a:xfrm>
            <a:off x="549048" y="2971446"/>
            <a:ext cx="6400800" cy="305308"/>
          </a:xfrm>
        </p:spPr>
        <p:txBody>
          <a:bodyPr/>
          <a:lstStyle>
            <a:lvl1pPr marL="0" indent="0">
              <a:buFontTx/>
              <a:buNone/>
              <a:defRPr>
                <a:solidFill>
                  <a:srgbClr val="FFFFFF"/>
                </a:solidFill>
              </a:defRPr>
            </a:lvl1pPr>
          </a:lstStyle>
          <a:p>
            <a:r>
              <a:rPr lang="en-US"/>
              <a:t>Click to edit Master subtitle style</a:t>
            </a:r>
          </a:p>
        </p:txBody>
      </p:sp>
      <p:sp>
        <p:nvSpPr>
          <p:cNvPr id="3074" name="Rectangle 2"/>
          <p:cNvSpPr>
            <a:spLocks noGrp="1" noChangeArrowheads="1"/>
          </p:cNvSpPr>
          <p:nvPr>
            <p:ph type="ctrTitle"/>
          </p:nvPr>
        </p:nvSpPr>
        <p:spPr>
          <a:xfrm>
            <a:off x="533400" y="2284095"/>
            <a:ext cx="7772400" cy="685718"/>
          </a:xfrm>
        </p:spPr>
        <p:txBody>
          <a:bodyPr/>
          <a:lstStyle>
            <a:lvl1pPr>
              <a:defRPr>
                <a:solidFill>
                  <a:srgbClr val="FFFFFF"/>
                </a:solidFill>
              </a:defRPr>
            </a:lvl1pPr>
          </a:lstStyle>
          <a:p>
            <a:r>
              <a:rPr lang="de-DE"/>
              <a:t>Click to edit Master title style</a:t>
            </a:r>
          </a:p>
        </p:txBody>
      </p:sp>
    </p:spTree>
  </p:cSld>
  <p:clrMapOvr>
    <a:masterClrMapping/>
  </p:clrMapOvr>
  <p:transition advClick="0">
    <p:cu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p:txBody>
          <a:bodyPr/>
          <a:lstStyle>
            <a:lvl1pPr>
              <a:defRPr/>
            </a:lvl1pPr>
          </a:lstStyle>
          <a:p>
            <a:pPr>
              <a:defRPr/>
            </a:pPr>
            <a:fld id="{436D5E1B-2F62-4E8B-91A8-A6A14197736F}" type="slidenum">
              <a:rPr lang="de-DE"/>
              <a:pPr>
                <a:defRPr/>
              </a:pPr>
              <a:t>‹#›</a:t>
            </a:fld>
            <a:endParaRPr lang="de-DE"/>
          </a:p>
        </p:txBody>
      </p:sp>
    </p:spTree>
  </p:cSld>
  <p:clrMapOvr>
    <a:masterClrMapping/>
  </p:clrMapOvr>
  <p:transition advClick="0">
    <p:cu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539" y="4406571"/>
            <a:ext cx="7772400" cy="1362457"/>
          </a:xfrm>
        </p:spPr>
        <p:txBody>
          <a:bodyPr/>
          <a:lstStyle>
            <a:lvl1pPr algn="l">
              <a:defRPr sz="1800" b="1" cap="all"/>
            </a:lvl1pPr>
          </a:lstStyle>
          <a:p>
            <a:r>
              <a:rPr lang="en-US" smtClean="0"/>
              <a:t>Click to edit Master title style</a:t>
            </a:r>
            <a:endParaRPr lang="en-GB"/>
          </a:p>
        </p:txBody>
      </p:sp>
      <p:sp>
        <p:nvSpPr>
          <p:cNvPr id="3" name="Text Placeholder 2"/>
          <p:cNvSpPr>
            <a:spLocks noGrp="1"/>
          </p:cNvSpPr>
          <p:nvPr>
            <p:ph type="body" idx="1"/>
          </p:nvPr>
        </p:nvSpPr>
        <p:spPr>
          <a:xfrm>
            <a:off x="722539" y="2906957"/>
            <a:ext cx="7772400" cy="1499600"/>
          </a:xfrm>
        </p:spPr>
        <p:txBody>
          <a:bodyPr anchor="b"/>
          <a:lstStyle>
            <a:lvl1pPr marL="0" indent="0">
              <a:buNone/>
              <a:defRPr sz="900"/>
            </a:lvl1pPr>
            <a:lvl2pPr marL="210801" indent="0">
              <a:buNone/>
              <a:defRPr sz="800"/>
            </a:lvl2pPr>
            <a:lvl3pPr marL="421592" indent="0">
              <a:buNone/>
              <a:defRPr sz="700"/>
            </a:lvl3pPr>
            <a:lvl4pPr marL="632391" indent="0">
              <a:buNone/>
              <a:defRPr sz="600"/>
            </a:lvl4pPr>
            <a:lvl5pPr marL="843193" indent="0">
              <a:buNone/>
              <a:defRPr sz="600"/>
            </a:lvl5pPr>
            <a:lvl6pPr marL="1053982" indent="0">
              <a:buNone/>
              <a:defRPr sz="600"/>
            </a:lvl6pPr>
            <a:lvl7pPr marL="1264783" indent="0">
              <a:buNone/>
              <a:defRPr sz="600"/>
            </a:lvl7pPr>
            <a:lvl8pPr marL="1475584" indent="0">
              <a:buNone/>
              <a:defRPr sz="600"/>
            </a:lvl8pPr>
            <a:lvl9pPr marL="1686380" indent="0">
              <a:buNone/>
              <a:defRPr sz="600"/>
            </a:lvl9pPr>
          </a:lstStyle>
          <a:p>
            <a:pPr lvl="0"/>
            <a:r>
              <a:rPr lang="en-US" smtClean="0"/>
              <a:t>Click to edit Master text styles</a:t>
            </a:r>
          </a:p>
        </p:txBody>
      </p:sp>
      <p:sp>
        <p:nvSpPr>
          <p:cNvPr id="4" name="Rectangle 6"/>
          <p:cNvSpPr>
            <a:spLocks noGrp="1" noChangeArrowheads="1"/>
          </p:cNvSpPr>
          <p:nvPr>
            <p:ph type="sldNum" sz="quarter" idx="10"/>
          </p:nvPr>
        </p:nvSpPr>
        <p:spPr/>
        <p:txBody>
          <a:bodyPr/>
          <a:lstStyle>
            <a:lvl1pPr>
              <a:defRPr/>
            </a:lvl1pPr>
          </a:lstStyle>
          <a:p>
            <a:pPr>
              <a:defRPr/>
            </a:pPr>
            <a:fld id="{93597B5D-2032-4AA5-A0A7-28A431816C5F}" type="slidenum">
              <a:rPr lang="de-DE"/>
              <a:pPr>
                <a:defRPr/>
              </a:pPr>
              <a:t>‹#›</a:t>
            </a:fld>
            <a:endParaRPr lang="de-DE"/>
          </a:p>
        </p:txBody>
      </p:sp>
    </p:spTree>
  </p:cSld>
  <p:clrMapOvr>
    <a:masterClrMapping/>
  </p:clrMapOvr>
  <p:transition advClick="0">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3" name="Footer Placeholder 2"/>
          <p:cNvSpPr>
            <a:spLocks noGrp="1"/>
          </p:cNvSpPr>
          <p:nvPr>
            <p:ph type="ftr" sz="quarter" idx="11"/>
          </p:nvPr>
        </p:nvSpPr>
        <p:spPr>
          <a:xfrm>
            <a:off x="3124200" y="6356351"/>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14861084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33400" y="1219599"/>
            <a:ext cx="4044043" cy="4351046"/>
          </a:xfrm>
        </p:spPr>
        <p:txBody>
          <a:bodyPr/>
          <a:lstStyle>
            <a:lvl1pPr>
              <a:defRPr sz="13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2758" y="1219599"/>
            <a:ext cx="4044043" cy="4351046"/>
          </a:xfrm>
        </p:spPr>
        <p:txBody>
          <a:bodyPr/>
          <a:lstStyle>
            <a:lvl1pPr>
              <a:defRPr sz="1300"/>
            </a:lvl1pPr>
            <a:lvl2pPr>
              <a:defRPr sz="11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sldNum" sz="quarter" idx="10"/>
          </p:nvPr>
        </p:nvSpPr>
        <p:spPr/>
        <p:txBody>
          <a:bodyPr/>
          <a:lstStyle>
            <a:lvl1pPr>
              <a:defRPr/>
            </a:lvl1pPr>
          </a:lstStyle>
          <a:p>
            <a:pPr>
              <a:defRPr/>
            </a:pPr>
            <a:fld id="{C67852C7-BBC9-4C8E-9197-99DC73BF82B0}" type="slidenum">
              <a:rPr lang="de-DE"/>
              <a:pPr>
                <a:defRPr/>
              </a:pPr>
              <a:t>‹#›</a:t>
            </a:fld>
            <a:endParaRPr lang="de-DE"/>
          </a:p>
        </p:txBody>
      </p:sp>
    </p:spTree>
  </p:cSld>
  <p:clrMapOvr>
    <a:masterClrMapping/>
  </p:clrMapOvr>
  <p:transition advClick="0">
    <p:cu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288"/>
            <a:ext cx="8229600" cy="114368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1" y="1535524"/>
            <a:ext cx="4039961" cy="639187"/>
          </a:xfrm>
        </p:spPr>
        <p:txBody>
          <a:bodyPr anchor="b"/>
          <a:lstStyle>
            <a:lvl1pPr marL="0" indent="0">
              <a:buNone/>
              <a:defRPr sz="1100" b="1"/>
            </a:lvl1pPr>
            <a:lvl2pPr marL="210801" indent="0">
              <a:buNone/>
              <a:defRPr sz="900" b="1"/>
            </a:lvl2pPr>
            <a:lvl3pPr marL="421592" indent="0">
              <a:buNone/>
              <a:defRPr sz="800" b="1"/>
            </a:lvl3pPr>
            <a:lvl4pPr marL="632391" indent="0">
              <a:buNone/>
              <a:defRPr sz="700" b="1"/>
            </a:lvl4pPr>
            <a:lvl5pPr marL="843193" indent="0">
              <a:buNone/>
              <a:defRPr sz="700" b="1"/>
            </a:lvl5pPr>
            <a:lvl6pPr marL="1053982" indent="0">
              <a:buNone/>
              <a:defRPr sz="700" b="1"/>
            </a:lvl6pPr>
            <a:lvl7pPr marL="1264783" indent="0">
              <a:buNone/>
              <a:defRPr sz="700" b="1"/>
            </a:lvl7pPr>
            <a:lvl8pPr marL="1475584" indent="0">
              <a:buNone/>
              <a:defRPr sz="700" b="1"/>
            </a:lvl8pPr>
            <a:lvl9pPr marL="1686380" indent="0">
              <a:buNone/>
              <a:defRPr sz="700" b="1"/>
            </a:lvl9pPr>
          </a:lstStyle>
          <a:p>
            <a:pPr lvl="0"/>
            <a:r>
              <a:rPr lang="en-US" smtClean="0"/>
              <a:t>Click to edit Master text styles</a:t>
            </a:r>
          </a:p>
        </p:txBody>
      </p:sp>
      <p:sp>
        <p:nvSpPr>
          <p:cNvPr id="4" name="Content Placeholder 3"/>
          <p:cNvSpPr>
            <a:spLocks noGrp="1"/>
          </p:cNvSpPr>
          <p:nvPr>
            <p:ph sz="half" idx="2"/>
          </p:nvPr>
        </p:nvSpPr>
        <p:spPr>
          <a:xfrm>
            <a:off x="457201" y="2174707"/>
            <a:ext cx="4039961" cy="3951860"/>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798" y="1535524"/>
            <a:ext cx="4042002" cy="639187"/>
          </a:xfrm>
        </p:spPr>
        <p:txBody>
          <a:bodyPr anchor="b"/>
          <a:lstStyle>
            <a:lvl1pPr marL="0" indent="0">
              <a:buNone/>
              <a:defRPr sz="1100" b="1"/>
            </a:lvl1pPr>
            <a:lvl2pPr marL="210801" indent="0">
              <a:buNone/>
              <a:defRPr sz="900" b="1"/>
            </a:lvl2pPr>
            <a:lvl3pPr marL="421592" indent="0">
              <a:buNone/>
              <a:defRPr sz="800" b="1"/>
            </a:lvl3pPr>
            <a:lvl4pPr marL="632391" indent="0">
              <a:buNone/>
              <a:defRPr sz="700" b="1"/>
            </a:lvl4pPr>
            <a:lvl5pPr marL="843193" indent="0">
              <a:buNone/>
              <a:defRPr sz="700" b="1"/>
            </a:lvl5pPr>
            <a:lvl6pPr marL="1053982" indent="0">
              <a:buNone/>
              <a:defRPr sz="700" b="1"/>
            </a:lvl6pPr>
            <a:lvl7pPr marL="1264783" indent="0">
              <a:buNone/>
              <a:defRPr sz="700" b="1"/>
            </a:lvl7pPr>
            <a:lvl8pPr marL="1475584" indent="0">
              <a:buNone/>
              <a:defRPr sz="700" b="1"/>
            </a:lvl8pPr>
            <a:lvl9pPr marL="1686380" indent="0">
              <a:buNone/>
              <a:defRPr sz="700" b="1"/>
            </a:lvl9pPr>
          </a:lstStyle>
          <a:p>
            <a:pPr lvl="0"/>
            <a:r>
              <a:rPr lang="en-US" smtClean="0"/>
              <a:t>Click to edit Master text styles</a:t>
            </a:r>
          </a:p>
        </p:txBody>
      </p:sp>
      <p:sp>
        <p:nvSpPr>
          <p:cNvPr id="6" name="Content Placeholder 5"/>
          <p:cNvSpPr>
            <a:spLocks noGrp="1"/>
          </p:cNvSpPr>
          <p:nvPr>
            <p:ph sz="quarter" idx="4"/>
          </p:nvPr>
        </p:nvSpPr>
        <p:spPr>
          <a:xfrm>
            <a:off x="4644798" y="2174707"/>
            <a:ext cx="4042002" cy="3951860"/>
          </a:xfrm>
        </p:spPr>
        <p:txBody>
          <a:bodyPr/>
          <a:lstStyle>
            <a:lvl1pPr>
              <a:defRPr sz="11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sldNum" sz="quarter" idx="10"/>
          </p:nvPr>
        </p:nvSpPr>
        <p:spPr/>
        <p:txBody>
          <a:bodyPr/>
          <a:lstStyle>
            <a:lvl1pPr>
              <a:defRPr/>
            </a:lvl1pPr>
          </a:lstStyle>
          <a:p>
            <a:pPr>
              <a:defRPr/>
            </a:pPr>
            <a:fld id="{1AB97C97-D2F8-4741-AFDC-F7A4C58335BF}" type="slidenum">
              <a:rPr lang="de-DE"/>
              <a:pPr>
                <a:defRPr/>
              </a:pPr>
              <a:t>‹#›</a:t>
            </a:fld>
            <a:endParaRPr lang="de-DE"/>
          </a:p>
        </p:txBody>
      </p:sp>
    </p:spTree>
  </p:cSld>
  <p:clrMapOvr>
    <a:masterClrMapping/>
  </p:clrMapOvr>
  <p:transition advClick="0">
    <p:cu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sldNum" sz="quarter" idx="10"/>
          </p:nvPr>
        </p:nvSpPr>
        <p:spPr/>
        <p:txBody>
          <a:bodyPr/>
          <a:lstStyle>
            <a:lvl1pPr>
              <a:defRPr/>
            </a:lvl1pPr>
          </a:lstStyle>
          <a:p>
            <a:pPr>
              <a:defRPr/>
            </a:pPr>
            <a:fld id="{81D71EEC-180C-4DA2-BFFA-C8866D39BDDC}" type="slidenum">
              <a:rPr lang="de-DE"/>
              <a:pPr>
                <a:defRPr/>
              </a:pPr>
              <a:t>‹#›</a:t>
            </a:fld>
            <a:endParaRPr lang="de-DE"/>
          </a:p>
        </p:txBody>
      </p:sp>
    </p:spTree>
  </p:cSld>
  <p:clrMapOvr>
    <a:masterClrMapping/>
  </p:clrMapOvr>
  <p:transition advClick="0">
    <p:cu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fld id="{542B4380-9A42-474D-A140-96769671BE3D}" type="slidenum">
              <a:rPr lang="de-DE"/>
              <a:pPr>
                <a:defRPr/>
              </a:pPr>
              <a:t>‹#›</a:t>
            </a:fld>
            <a:endParaRPr lang="de-DE"/>
          </a:p>
        </p:txBody>
      </p:sp>
    </p:spTree>
  </p:cSld>
  <p:clrMapOvr>
    <a:masterClrMapping/>
  </p:clrMapOvr>
  <p:transition advClick="0">
    <p:cu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2655"/>
            <a:ext cx="3008539" cy="1162456"/>
          </a:xfrm>
        </p:spPr>
        <p:txBody>
          <a:bodyPr anchor="b"/>
          <a:lstStyle>
            <a:lvl1pPr algn="l">
              <a:defRPr sz="900" b="1"/>
            </a:lvl1pPr>
          </a:lstStyle>
          <a:p>
            <a:r>
              <a:rPr lang="en-US" smtClean="0"/>
              <a:t>Click to edit Master title style</a:t>
            </a:r>
            <a:endParaRPr lang="en-GB"/>
          </a:p>
        </p:txBody>
      </p:sp>
      <p:sp>
        <p:nvSpPr>
          <p:cNvPr id="3" name="Content Placeholder 2"/>
          <p:cNvSpPr>
            <a:spLocks noGrp="1"/>
          </p:cNvSpPr>
          <p:nvPr>
            <p:ph idx="1"/>
          </p:nvPr>
        </p:nvSpPr>
        <p:spPr>
          <a:xfrm>
            <a:off x="3575291" y="272655"/>
            <a:ext cx="5111523" cy="5853912"/>
          </a:xfrm>
        </p:spPr>
        <p:txBody>
          <a:bodyPr/>
          <a:lstStyle>
            <a:lvl1pPr>
              <a:defRPr sz="1500"/>
            </a:lvl1pPr>
            <a:lvl2pPr>
              <a:defRPr sz="1300"/>
            </a:lvl2pPr>
            <a:lvl3pPr>
              <a:defRPr sz="11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17"/>
            <a:ext cx="3008539" cy="4691457"/>
          </a:xfrm>
        </p:spPr>
        <p:txBody>
          <a:bodyPr/>
          <a:lstStyle>
            <a:lvl1pPr marL="0" indent="0">
              <a:buNone/>
              <a:defRPr sz="600"/>
            </a:lvl1pPr>
            <a:lvl2pPr marL="210801" indent="0">
              <a:buNone/>
              <a:defRPr sz="600"/>
            </a:lvl2pPr>
            <a:lvl3pPr marL="421592" indent="0">
              <a:buNone/>
              <a:defRPr sz="500"/>
            </a:lvl3pPr>
            <a:lvl4pPr marL="632391" indent="0">
              <a:buNone/>
              <a:defRPr sz="400"/>
            </a:lvl4pPr>
            <a:lvl5pPr marL="843193" indent="0">
              <a:buNone/>
              <a:defRPr sz="400"/>
            </a:lvl5pPr>
            <a:lvl6pPr marL="1053982" indent="0">
              <a:buNone/>
              <a:defRPr sz="400"/>
            </a:lvl6pPr>
            <a:lvl7pPr marL="1264783" indent="0">
              <a:buNone/>
              <a:defRPr sz="400"/>
            </a:lvl7pPr>
            <a:lvl8pPr marL="1475584" indent="0">
              <a:buNone/>
              <a:defRPr sz="400"/>
            </a:lvl8pPr>
            <a:lvl9pPr marL="1686380" indent="0">
              <a:buNone/>
              <a:defRPr sz="4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a:defRPr/>
            </a:lvl1pPr>
          </a:lstStyle>
          <a:p>
            <a:pPr>
              <a:defRPr/>
            </a:pPr>
            <a:fld id="{09CA5034-B28B-4622-9C49-74721B90976B}" type="slidenum">
              <a:rPr lang="de-DE"/>
              <a:pPr>
                <a:defRPr/>
              </a:pPr>
              <a:t>‹#›</a:t>
            </a:fld>
            <a:endParaRPr lang="de-DE"/>
          </a:p>
        </p:txBody>
      </p:sp>
    </p:spTree>
  </p:cSld>
  <p:clrMapOvr>
    <a:masterClrMapping/>
  </p:clrMapOvr>
  <p:transition advClick="0">
    <p:cu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061" y="4800845"/>
            <a:ext cx="5486400" cy="566534"/>
          </a:xfrm>
        </p:spPr>
        <p:txBody>
          <a:bodyPr anchor="b"/>
          <a:lstStyle>
            <a:lvl1pPr algn="l">
              <a:defRPr sz="900" b="1"/>
            </a:lvl1pPr>
          </a:lstStyle>
          <a:p>
            <a:r>
              <a:rPr lang="en-US" smtClean="0"/>
              <a:t>Click to edit Master title style</a:t>
            </a:r>
            <a:endParaRPr lang="en-GB"/>
          </a:p>
        </p:txBody>
      </p:sp>
      <p:sp>
        <p:nvSpPr>
          <p:cNvPr id="3" name="Picture Placeholder 2"/>
          <p:cNvSpPr>
            <a:spLocks noGrp="1"/>
          </p:cNvSpPr>
          <p:nvPr>
            <p:ph type="pic" idx="1"/>
          </p:nvPr>
        </p:nvSpPr>
        <p:spPr>
          <a:xfrm>
            <a:off x="1792061" y="613065"/>
            <a:ext cx="5486400" cy="4114310"/>
          </a:xfrm>
        </p:spPr>
        <p:txBody>
          <a:bodyPr/>
          <a:lstStyle>
            <a:lvl1pPr marL="0" indent="0">
              <a:buNone/>
              <a:defRPr sz="1500"/>
            </a:lvl1pPr>
            <a:lvl2pPr marL="210801" indent="0">
              <a:buNone/>
              <a:defRPr sz="1300"/>
            </a:lvl2pPr>
            <a:lvl3pPr marL="421592" indent="0">
              <a:buNone/>
              <a:defRPr sz="1100"/>
            </a:lvl3pPr>
            <a:lvl4pPr marL="632391" indent="0">
              <a:buNone/>
              <a:defRPr sz="900"/>
            </a:lvl4pPr>
            <a:lvl5pPr marL="843193" indent="0">
              <a:buNone/>
              <a:defRPr sz="900"/>
            </a:lvl5pPr>
            <a:lvl6pPr marL="1053982" indent="0">
              <a:buNone/>
              <a:defRPr sz="900"/>
            </a:lvl6pPr>
            <a:lvl7pPr marL="1264783" indent="0">
              <a:buNone/>
              <a:defRPr sz="900"/>
            </a:lvl7pPr>
            <a:lvl8pPr marL="1475584" indent="0">
              <a:buNone/>
              <a:defRPr sz="900"/>
            </a:lvl8pPr>
            <a:lvl9pPr marL="1686380" indent="0">
              <a:buNone/>
              <a:defRPr sz="900"/>
            </a:lvl9pPr>
          </a:lstStyle>
          <a:p>
            <a:pPr lvl="0"/>
            <a:endParaRPr lang="en-GB" noProof="0"/>
          </a:p>
        </p:txBody>
      </p:sp>
      <p:sp>
        <p:nvSpPr>
          <p:cNvPr id="4" name="Text Placeholder 3"/>
          <p:cNvSpPr>
            <a:spLocks noGrp="1"/>
          </p:cNvSpPr>
          <p:nvPr>
            <p:ph type="body" sz="half" idx="2"/>
          </p:nvPr>
        </p:nvSpPr>
        <p:spPr>
          <a:xfrm>
            <a:off x="1792061" y="5367386"/>
            <a:ext cx="5486400" cy="804903"/>
          </a:xfrm>
        </p:spPr>
        <p:txBody>
          <a:bodyPr/>
          <a:lstStyle>
            <a:lvl1pPr marL="0" indent="0">
              <a:buNone/>
              <a:defRPr sz="600"/>
            </a:lvl1pPr>
            <a:lvl2pPr marL="210801" indent="0">
              <a:buNone/>
              <a:defRPr sz="600"/>
            </a:lvl2pPr>
            <a:lvl3pPr marL="421592" indent="0">
              <a:buNone/>
              <a:defRPr sz="500"/>
            </a:lvl3pPr>
            <a:lvl4pPr marL="632391" indent="0">
              <a:buNone/>
              <a:defRPr sz="400"/>
            </a:lvl4pPr>
            <a:lvl5pPr marL="843193" indent="0">
              <a:buNone/>
              <a:defRPr sz="400"/>
            </a:lvl5pPr>
            <a:lvl6pPr marL="1053982" indent="0">
              <a:buNone/>
              <a:defRPr sz="400"/>
            </a:lvl6pPr>
            <a:lvl7pPr marL="1264783" indent="0">
              <a:buNone/>
              <a:defRPr sz="400"/>
            </a:lvl7pPr>
            <a:lvl8pPr marL="1475584" indent="0">
              <a:buNone/>
              <a:defRPr sz="400"/>
            </a:lvl8pPr>
            <a:lvl9pPr marL="1686380" indent="0">
              <a:buNone/>
              <a:defRPr sz="400"/>
            </a:lvl9pPr>
          </a:lstStyle>
          <a:p>
            <a:pPr lvl="0"/>
            <a:r>
              <a:rPr lang="en-US" smtClean="0"/>
              <a:t>Click to edit Master text styles</a:t>
            </a:r>
          </a:p>
        </p:txBody>
      </p:sp>
      <p:sp>
        <p:nvSpPr>
          <p:cNvPr id="5" name="Rectangle 6"/>
          <p:cNvSpPr>
            <a:spLocks noGrp="1" noChangeArrowheads="1"/>
          </p:cNvSpPr>
          <p:nvPr>
            <p:ph type="sldNum" sz="quarter" idx="10"/>
          </p:nvPr>
        </p:nvSpPr>
        <p:spPr/>
        <p:txBody>
          <a:bodyPr/>
          <a:lstStyle>
            <a:lvl1pPr>
              <a:defRPr/>
            </a:lvl1pPr>
          </a:lstStyle>
          <a:p>
            <a:pPr>
              <a:defRPr/>
            </a:pPr>
            <a:fld id="{E3C5F08B-5E8D-4BD6-9722-9B044E84E80A}" type="slidenum">
              <a:rPr lang="de-DE"/>
              <a:pPr>
                <a:defRPr/>
              </a:pPr>
              <a:t>‹#›</a:t>
            </a:fld>
            <a:endParaRPr lang="de-DE"/>
          </a:p>
        </p:txBody>
      </p:sp>
    </p:spTree>
  </p:cSld>
  <p:clrMapOvr>
    <a:masterClrMapping/>
  </p:clrMapOvr>
  <p:transition advClick="0">
    <p:cut/>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p:txBody>
          <a:bodyPr/>
          <a:lstStyle>
            <a:lvl1pPr>
              <a:defRPr/>
            </a:lvl1pPr>
          </a:lstStyle>
          <a:p>
            <a:pPr>
              <a:defRPr/>
            </a:pPr>
            <a:fld id="{10F8CB88-5E0F-45BF-B371-337118400D07}" type="slidenum">
              <a:rPr lang="de-DE"/>
              <a:pPr>
                <a:defRPr/>
              </a:pPr>
              <a:t>‹#›</a:t>
            </a:fld>
            <a:endParaRPr lang="de-DE"/>
          </a:p>
        </p:txBody>
      </p:sp>
    </p:spTree>
  </p:cSld>
  <p:clrMapOvr>
    <a:masterClrMapping/>
  </p:clrMapOvr>
  <p:transition advClick="0">
    <p:cut/>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304506"/>
            <a:ext cx="2038350" cy="526615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33400" y="304506"/>
            <a:ext cx="6049736" cy="526615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p:txBody>
          <a:bodyPr/>
          <a:lstStyle>
            <a:lvl1pPr>
              <a:defRPr/>
            </a:lvl1pPr>
          </a:lstStyle>
          <a:p>
            <a:pPr>
              <a:defRPr/>
            </a:pPr>
            <a:fld id="{5B21A4B8-6FE8-461E-9D5C-B29C3FD606F3}" type="slidenum">
              <a:rPr lang="de-DE"/>
              <a:pPr>
                <a:defRPr/>
              </a:pPr>
              <a:t>‹#›</a:t>
            </a:fld>
            <a:endParaRPr lang="de-DE"/>
          </a:p>
        </p:txBody>
      </p:sp>
    </p:spTree>
  </p:cSld>
  <p:clrMapOvr>
    <a:masterClrMapping/>
  </p:clrMapOvr>
  <p:transition advClick="0">
    <p:cut/>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492"/>
            <a:ext cx="8153400" cy="76245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533400" y="1219599"/>
            <a:ext cx="4044043" cy="43510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2758" y="1219599"/>
            <a:ext cx="4044043" cy="43510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sldNum" sz="quarter" idx="10"/>
          </p:nvPr>
        </p:nvSpPr>
        <p:spPr/>
        <p:txBody>
          <a:bodyPr/>
          <a:lstStyle>
            <a:lvl1pPr>
              <a:defRPr/>
            </a:lvl1pPr>
          </a:lstStyle>
          <a:p>
            <a:pPr>
              <a:defRPr/>
            </a:pPr>
            <a:fld id="{51BDB4A4-E98D-44FB-ACE8-50792212DBAA}" type="slidenum">
              <a:rPr lang="de-DE"/>
              <a:pPr>
                <a:defRPr/>
              </a:pPr>
              <a:t>‹#›</a:t>
            </a:fld>
            <a:endParaRPr lang="de-DE"/>
          </a:p>
        </p:txBody>
      </p:sp>
    </p:spTree>
  </p:cSld>
  <p:clrMapOvr>
    <a:masterClrMapping/>
  </p:clrMapOvr>
  <p:transition advClick="0">
    <p:cut/>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492"/>
            <a:ext cx="8153400" cy="762453"/>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533400" y="1219599"/>
            <a:ext cx="4044043" cy="4351046"/>
          </a:xfrm>
        </p:spPr>
        <p:txBody>
          <a:bodyPr/>
          <a:lstStyle/>
          <a:p>
            <a:pPr lvl="0"/>
            <a:endParaRPr lang="en-GB" noProof="0"/>
          </a:p>
        </p:txBody>
      </p:sp>
      <p:sp>
        <p:nvSpPr>
          <p:cNvPr id="4" name="Text Placeholder 3"/>
          <p:cNvSpPr>
            <a:spLocks noGrp="1"/>
          </p:cNvSpPr>
          <p:nvPr>
            <p:ph type="body" sz="half" idx="2"/>
          </p:nvPr>
        </p:nvSpPr>
        <p:spPr>
          <a:xfrm>
            <a:off x="4642758" y="1219599"/>
            <a:ext cx="4044043" cy="43510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sldNum" sz="quarter" idx="10"/>
          </p:nvPr>
        </p:nvSpPr>
        <p:spPr/>
        <p:txBody>
          <a:bodyPr/>
          <a:lstStyle>
            <a:lvl1pPr>
              <a:defRPr/>
            </a:lvl1pPr>
          </a:lstStyle>
          <a:p>
            <a:pPr>
              <a:defRPr/>
            </a:pPr>
            <a:fld id="{7F454DE5-F7AA-45BE-8A70-F935937FA32A}" type="slidenum">
              <a:rPr lang="de-DE"/>
              <a:pPr>
                <a:defRPr/>
              </a:pPr>
              <a:t>‹#›</a:t>
            </a:fld>
            <a:endParaRPr lang="de-DE"/>
          </a:p>
        </p:txBody>
      </p:sp>
    </p:spTree>
  </p:cSld>
  <p:clrMapOvr>
    <a:masterClrMapping/>
  </p:clrMapOvr>
  <p:transition advClick="0">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45" indent="0">
              <a:buNone/>
              <a:defRPr sz="1200"/>
            </a:lvl2pPr>
            <a:lvl3pPr marL="914290" indent="0">
              <a:buNone/>
              <a:defRPr sz="1000"/>
            </a:lvl3pPr>
            <a:lvl4pPr marL="1371435" indent="0">
              <a:buNone/>
              <a:defRPr sz="900"/>
            </a:lvl4pPr>
            <a:lvl5pPr marL="1828581" indent="0">
              <a:buNone/>
              <a:defRPr sz="900"/>
            </a:lvl5pPr>
            <a:lvl6pPr marL="2285726" indent="0">
              <a:buNone/>
              <a:defRPr sz="900"/>
            </a:lvl6pPr>
            <a:lvl7pPr marL="2742871" indent="0">
              <a:buNone/>
              <a:defRPr sz="900"/>
            </a:lvl7pPr>
            <a:lvl8pPr marL="3200016" indent="0">
              <a:buNone/>
              <a:defRPr sz="900"/>
            </a:lvl8pPr>
            <a:lvl9pPr marL="3657161"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6" name="Footer Placeholder 5"/>
          <p:cNvSpPr>
            <a:spLocks noGrp="1"/>
          </p:cNvSpPr>
          <p:nvPr>
            <p:ph type="ftr" sz="quarter" idx="11"/>
          </p:nvPr>
        </p:nvSpPr>
        <p:spPr>
          <a:xfrm>
            <a:off x="3124200" y="6356351"/>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1328323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45" indent="0">
              <a:buNone/>
              <a:defRPr sz="2800"/>
            </a:lvl2pPr>
            <a:lvl3pPr marL="914290" indent="0">
              <a:buNone/>
              <a:defRPr sz="2400"/>
            </a:lvl3pPr>
            <a:lvl4pPr marL="1371435" indent="0">
              <a:buNone/>
              <a:defRPr sz="2000"/>
            </a:lvl4pPr>
            <a:lvl5pPr marL="1828581" indent="0">
              <a:buNone/>
              <a:defRPr sz="2000"/>
            </a:lvl5pPr>
            <a:lvl6pPr marL="2285726" indent="0">
              <a:buNone/>
              <a:defRPr sz="2000"/>
            </a:lvl6pPr>
            <a:lvl7pPr marL="2742871" indent="0">
              <a:buNone/>
              <a:defRPr sz="2000"/>
            </a:lvl7pPr>
            <a:lvl8pPr marL="3200016" indent="0">
              <a:buNone/>
              <a:defRPr sz="2000"/>
            </a:lvl8pPr>
            <a:lvl9pPr marL="3657161" indent="0">
              <a:buNone/>
              <a:defRPr sz="2000"/>
            </a:lvl9pPr>
          </a:lstStyle>
          <a:p>
            <a:r>
              <a:rPr lang="en-GB"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45" indent="0">
              <a:buNone/>
              <a:defRPr sz="1200"/>
            </a:lvl2pPr>
            <a:lvl3pPr marL="914290" indent="0">
              <a:buNone/>
              <a:defRPr sz="1000"/>
            </a:lvl3pPr>
            <a:lvl4pPr marL="1371435" indent="0">
              <a:buNone/>
              <a:defRPr sz="900"/>
            </a:lvl4pPr>
            <a:lvl5pPr marL="1828581" indent="0">
              <a:buNone/>
              <a:defRPr sz="900"/>
            </a:lvl5pPr>
            <a:lvl6pPr marL="2285726" indent="0">
              <a:buNone/>
              <a:defRPr sz="900"/>
            </a:lvl6pPr>
            <a:lvl7pPr marL="2742871" indent="0">
              <a:buNone/>
              <a:defRPr sz="900"/>
            </a:lvl7pPr>
            <a:lvl8pPr marL="3200016" indent="0">
              <a:buNone/>
              <a:defRPr sz="900"/>
            </a:lvl8pPr>
            <a:lvl9pPr marL="3657161" indent="0">
              <a:buNone/>
              <a:defRPr sz="900"/>
            </a:lvl9pPr>
          </a:lstStyle>
          <a:p>
            <a:pPr lvl="0"/>
            <a:r>
              <a:rPr lang="en-GB" smtClean="0"/>
              <a:t>Click to edit Master text styles</a:t>
            </a:r>
          </a:p>
        </p:txBody>
      </p:sp>
      <p:sp>
        <p:nvSpPr>
          <p:cNvPr id="5" name="Date Placeholder 4"/>
          <p:cNvSpPr>
            <a:spLocks noGrp="1"/>
          </p:cNvSpPr>
          <p:nvPr>
            <p:ph type="dt" sz="half" idx="10"/>
          </p:nvPr>
        </p:nvSpPr>
        <p:spPr>
          <a:xfrm>
            <a:off x="457200" y="6356351"/>
            <a:ext cx="2133600" cy="365125"/>
          </a:xfrm>
          <a:prstGeom prst="rect">
            <a:avLst/>
          </a:prstGeom>
        </p:spPr>
        <p:txBody>
          <a:bodyPr/>
          <a:lstStyle/>
          <a:p>
            <a:fld id="{5CBF2C73-B5E7-B64A-8E70-A93EC2D85073}" type="datetimeFigureOut">
              <a:rPr lang="en-US" smtClean="0"/>
              <a:pPr/>
              <a:t>9/12/2011</a:t>
            </a:fld>
            <a:endParaRPr lang="en-US"/>
          </a:p>
        </p:txBody>
      </p:sp>
      <p:sp>
        <p:nvSpPr>
          <p:cNvPr id="6" name="Footer Placeholder 5"/>
          <p:cNvSpPr>
            <a:spLocks noGrp="1"/>
          </p:cNvSpPr>
          <p:nvPr>
            <p:ph type="ftr" sz="quarter" idx="11"/>
          </p:nvPr>
        </p:nvSpPr>
        <p:spPr>
          <a:xfrm>
            <a:off x="3124200" y="6356351"/>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1619409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4.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5" Type="http://schemas.openxmlformats.org/officeDocument/2006/relationships/theme" Target="../theme/theme5.xml"/><Relationship Id="rId4"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theme" Target="../theme/theme6.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9.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139174"/>
            <a:ext cx="8229600" cy="640800"/>
          </a:xfrm>
          <a:prstGeom prst="rect">
            <a:avLst/>
          </a:prstGeom>
        </p:spPr>
        <p:txBody>
          <a:bodyPr vert="horz" lIns="91429" tIns="45715" rIns="91429" bIns="45715"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024478"/>
            <a:ext cx="8229600" cy="5097600"/>
          </a:xfrm>
          <a:prstGeom prst="rect">
            <a:avLst/>
          </a:prstGeom>
        </p:spPr>
        <p:txBody>
          <a:bodyPr vert="horz" lIns="91429" tIns="45715" rIns="91429" bIns="45715"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389621" y="6356351"/>
            <a:ext cx="457200" cy="365125"/>
          </a:xfrm>
          <a:prstGeom prst="rect">
            <a:avLst/>
          </a:prstGeom>
        </p:spPr>
        <p:txBody>
          <a:bodyPr vert="horz" lIns="91429" tIns="45715" rIns="91429" bIns="45715" rtlCol="0" anchor="ctr"/>
          <a:lstStyle>
            <a:lvl1pPr algn="r">
              <a:defRPr sz="1200">
                <a:solidFill>
                  <a:schemeClr val="tx1">
                    <a:tint val="75000"/>
                  </a:schemeClr>
                </a:solidFill>
                <a:latin typeface="Arial"/>
                <a:cs typeface="Arial"/>
              </a:defRPr>
            </a:lvl1pPr>
          </a:lstStyle>
          <a:p>
            <a:fld id="{E23BB575-79A4-AC4B-8681-B743691974D1}" type="slidenum">
              <a:rPr lang="en-US" smtClean="0"/>
              <a:pPr/>
              <a:t>‹#›</a:t>
            </a:fld>
            <a:endParaRPr lang="en-US"/>
          </a:p>
        </p:txBody>
      </p:sp>
    </p:spTree>
    <p:extLst>
      <p:ext uri="{BB962C8B-B14F-4D97-AF65-F5344CB8AC3E}">
        <p14:creationId xmlns:p14="http://schemas.microsoft.com/office/powerpoint/2010/main" xmlns="" val="25065039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145" rtl="0" eaLnBrk="1" latinLnBrk="0" hangingPunct="1">
        <a:spcBef>
          <a:spcPct val="0"/>
        </a:spcBef>
        <a:buNone/>
        <a:defRPr sz="4400" i="1" kern="1200">
          <a:solidFill>
            <a:schemeClr val="bg1"/>
          </a:solidFill>
          <a:latin typeface="+mj-lt"/>
          <a:ea typeface="+mj-ea"/>
          <a:cs typeface="Arial"/>
        </a:defRPr>
      </a:lvl1pPr>
    </p:titleStyle>
    <p:bodyStyle>
      <a:lvl1pPr marL="342859" indent="-342859" algn="l" defTabSz="457145" rtl="0" eaLnBrk="1" latinLnBrk="0" hangingPunct="1">
        <a:spcBef>
          <a:spcPct val="20000"/>
        </a:spcBef>
        <a:buFont typeface="Arial"/>
        <a:buChar char="•"/>
        <a:defRPr sz="3200" kern="1200">
          <a:solidFill>
            <a:schemeClr val="tx1"/>
          </a:solidFill>
          <a:latin typeface="+mn-lt"/>
          <a:ea typeface="+mn-ea"/>
          <a:cs typeface="Arial"/>
        </a:defRPr>
      </a:lvl1pPr>
      <a:lvl2pPr marL="742861" indent="-285716" algn="l" defTabSz="457145" rtl="0" eaLnBrk="1" latinLnBrk="0" hangingPunct="1">
        <a:spcBef>
          <a:spcPct val="20000"/>
        </a:spcBef>
        <a:buFont typeface="Arial"/>
        <a:buChar char="–"/>
        <a:defRPr sz="2800" kern="1200">
          <a:solidFill>
            <a:schemeClr val="tx1"/>
          </a:solidFill>
          <a:latin typeface="+mn-lt"/>
          <a:ea typeface="+mn-ea"/>
          <a:cs typeface="Arial"/>
        </a:defRPr>
      </a:lvl2pPr>
      <a:lvl3pPr marL="1142863" indent="-228573" algn="l" defTabSz="457145" rtl="0" eaLnBrk="1" latinLnBrk="0" hangingPunct="1">
        <a:spcBef>
          <a:spcPct val="20000"/>
        </a:spcBef>
        <a:buFont typeface="Arial"/>
        <a:buChar char="•"/>
        <a:defRPr sz="2400" kern="1200">
          <a:solidFill>
            <a:schemeClr val="tx1"/>
          </a:solidFill>
          <a:latin typeface="+mn-lt"/>
          <a:ea typeface="+mn-ea"/>
          <a:cs typeface="Arial"/>
        </a:defRPr>
      </a:lvl3pPr>
      <a:lvl4pPr marL="1600008" indent="-228573" algn="l" defTabSz="457145" rtl="0" eaLnBrk="1" latinLnBrk="0" hangingPunct="1">
        <a:spcBef>
          <a:spcPct val="20000"/>
        </a:spcBef>
        <a:buFont typeface="Arial"/>
        <a:buChar char="–"/>
        <a:defRPr sz="2000" kern="1200">
          <a:solidFill>
            <a:schemeClr val="tx1"/>
          </a:solidFill>
          <a:latin typeface="+mn-lt"/>
          <a:ea typeface="+mn-ea"/>
          <a:cs typeface="Arial"/>
        </a:defRPr>
      </a:lvl4pPr>
      <a:lvl5pPr marL="2057153" indent="-228573" algn="l" defTabSz="457145" rtl="0" eaLnBrk="1" latinLnBrk="0" hangingPunct="1">
        <a:spcBef>
          <a:spcPct val="20000"/>
        </a:spcBef>
        <a:buFont typeface="Arial"/>
        <a:buChar char="»"/>
        <a:defRPr sz="2000" kern="1200">
          <a:solidFill>
            <a:schemeClr val="tx1"/>
          </a:solidFill>
          <a:latin typeface="+mn-lt"/>
          <a:ea typeface="+mn-ea"/>
          <a:cs typeface="Arial"/>
        </a:defRPr>
      </a:lvl5pPr>
      <a:lvl6pPr marL="2514298" indent="-228573" algn="l" defTabSz="457145" rtl="0" eaLnBrk="1" latinLnBrk="0" hangingPunct="1">
        <a:spcBef>
          <a:spcPct val="20000"/>
        </a:spcBef>
        <a:buFont typeface="Arial"/>
        <a:buChar char="•"/>
        <a:defRPr sz="2000" kern="1200">
          <a:solidFill>
            <a:schemeClr val="tx1"/>
          </a:solidFill>
          <a:latin typeface="+mn-lt"/>
          <a:ea typeface="+mn-ea"/>
          <a:cs typeface="+mn-cs"/>
        </a:defRPr>
      </a:lvl6pPr>
      <a:lvl7pPr marL="2971443" indent="-228573" algn="l" defTabSz="457145" rtl="0" eaLnBrk="1" latinLnBrk="0" hangingPunct="1">
        <a:spcBef>
          <a:spcPct val="20000"/>
        </a:spcBef>
        <a:buFont typeface="Arial"/>
        <a:buChar char="•"/>
        <a:defRPr sz="2000" kern="1200">
          <a:solidFill>
            <a:schemeClr val="tx1"/>
          </a:solidFill>
          <a:latin typeface="+mn-lt"/>
          <a:ea typeface="+mn-ea"/>
          <a:cs typeface="+mn-cs"/>
        </a:defRPr>
      </a:lvl7pPr>
      <a:lvl8pPr marL="3428589" indent="-228573" algn="l" defTabSz="457145" rtl="0" eaLnBrk="1" latinLnBrk="0" hangingPunct="1">
        <a:spcBef>
          <a:spcPct val="20000"/>
        </a:spcBef>
        <a:buFont typeface="Arial"/>
        <a:buChar char="•"/>
        <a:defRPr sz="2000" kern="1200">
          <a:solidFill>
            <a:schemeClr val="tx1"/>
          </a:solidFill>
          <a:latin typeface="+mn-lt"/>
          <a:ea typeface="+mn-ea"/>
          <a:cs typeface="+mn-cs"/>
        </a:defRPr>
      </a:lvl8pPr>
      <a:lvl9pPr marL="3885734" indent="-228573" algn="l" defTabSz="45714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5" rtl="0" eaLnBrk="1" latinLnBrk="0" hangingPunct="1">
        <a:defRPr sz="1800" kern="1200">
          <a:solidFill>
            <a:schemeClr val="tx1"/>
          </a:solidFill>
          <a:latin typeface="+mn-lt"/>
          <a:ea typeface="+mn-ea"/>
          <a:cs typeface="+mn-cs"/>
        </a:defRPr>
      </a:lvl1pPr>
      <a:lvl2pPr marL="457145" algn="l" defTabSz="457145" rtl="0" eaLnBrk="1" latinLnBrk="0" hangingPunct="1">
        <a:defRPr sz="1800" kern="1200">
          <a:solidFill>
            <a:schemeClr val="tx1"/>
          </a:solidFill>
          <a:latin typeface="+mn-lt"/>
          <a:ea typeface="+mn-ea"/>
          <a:cs typeface="+mn-cs"/>
        </a:defRPr>
      </a:lvl2pPr>
      <a:lvl3pPr marL="914290" algn="l" defTabSz="457145" rtl="0" eaLnBrk="1" latinLnBrk="0" hangingPunct="1">
        <a:defRPr sz="1800" kern="1200">
          <a:solidFill>
            <a:schemeClr val="tx1"/>
          </a:solidFill>
          <a:latin typeface="+mn-lt"/>
          <a:ea typeface="+mn-ea"/>
          <a:cs typeface="+mn-cs"/>
        </a:defRPr>
      </a:lvl3pPr>
      <a:lvl4pPr marL="1371435" algn="l" defTabSz="457145" rtl="0" eaLnBrk="1" latinLnBrk="0" hangingPunct="1">
        <a:defRPr sz="1800" kern="1200">
          <a:solidFill>
            <a:schemeClr val="tx1"/>
          </a:solidFill>
          <a:latin typeface="+mn-lt"/>
          <a:ea typeface="+mn-ea"/>
          <a:cs typeface="+mn-cs"/>
        </a:defRPr>
      </a:lvl4pPr>
      <a:lvl5pPr marL="1828581" algn="l" defTabSz="457145" rtl="0" eaLnBrk="1" latinLnBrk="0" hangingPunct="1">
        <a:defRPr sz="1800" kern="1200">
          <a:solidFill>
            <a:schemeClr val="tx1"/>
          </a:solidFill>
          <a:latin typeface="+mn-lt"/>
          <a:ea typeface="+mn-ea"/>
          <a:cs typeface="+mn-cs"/>
        </a:defRPr>
      </a:lvl5pPr>
      <a:lvl6pPr marL="2285726" algn="l" defTabSz="457145" rtl="0" eaLnBrk="1" latinLnBrk="0" hangingPunct="1">
        <a:defRPr sz="1800" kern="1200">
          <a:solidFill>
            <a:schemeClr val="tx1"/>
          </a:solidFill>
          <a:latin typeface="+mn-lt"/>
          <a:ea typeface="+mn-ea"/>
          <a:cs typeface="+mn-cs"/>
        </a:defRPr>
      </a:lvl6pPr>
      <a:lvl7pPr marL="2742871" algn="l" defTabSz="457145" rtl="0" eaLnBrk="1" latinLnBrk="0" hangingPunct="1">
        <a:defRPr sz="1800" kern="1200">
          <a:solidFill>
            <a:schemeClr val="tx1"/>
          </a:solidFill>
          <a:latin typeface="+mn-lt"/>
          <a:ea typeface="+mn-ea"/>
          <a:cs typeface="+mn-cs"/>
        </a:defRPr>
      </a:lvl7pPr>
      <a:lvl8pPr marL="3200016" algn="l" defTabSz="457145" rtl="0" eaLnBrk="1" latinLnBrk="0" hangingPunct="1">
        <a:defRPr sz="1800" kern="1200">
          <a:solidFill>
            <a:schemeClr val="tx1"/>
          </a:solidFill>
          <a:latin typeface="+mn-lt"/>
          <a:ea typeface="+mn-ea"/>
          <a:cs typeface="+mn-cs"/>
        </a:defRPr>
      </a:lvl8pPr>
      <a:lvl9pPr marL="3657161" algn="l" defTabSz="45714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9"/>
          <p:cNvSpPr>
            <a:spLocks noChangeArrowheads="1"/>
          </p:cNvSpPr>
          <p:nvPr/>
        </p:nvSpPr>
        <p:spPr bwMode="auto">
          <a:xfrm flipH="1">
            <a:off x="0" y="6172200"/>
            <a:ext cx="77724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3075" name="Rectangle 7"/>
          <p:cNvSpPr>
            <a:spLocks noChangeArrowheads="1"/>
          </p:cNvSpPr>
          <p:nvPr/>
        </p:nvSpPr>
        <p:spPr bwMode="auto">
          <a:xfrm>
            <a:off x="7772400" y="6172200"/>
            <a:ext cx="13716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5124" name="Rectangle 2"/>
          <p:cNvSpPr>
            <a:spLocks noGrp="1" noChangeArrowheads="1"/>
          </p:cNvSpPr>
          <p:nvPr>
            <p:ph type="title"/>
          </p:nvPr>
        </p:nvSpPr>
        <p:spPr bwMode="auto">
          <a:xfrm>
            <a:off x="533400" y="304800"/>
            <a:ext cx="8153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title style</a:t>
            </a:r>
          </a:p>
        </p:txBody>
      </p:sp>
      <p:sp>
        <p:nvSpPr>
          <p:cNvPr id="5125" name="Rectangle 3"/>
          <p:cNvSpPr>
            <a:spLocks noGrp="1" noChangeArrowheads="1"/>
          </p:cNvSpPr>
          <p:nvPr>
            <p:ph type="body" idx="1"/>
          </p:nvPr>
        </p:nvSpPr>
        <p:spPr bwMode="auto">
          <a:xfrm>
            <a:off x="533400" y="1219200"/>
            <a:ext cx="8153400" cy="43513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p>
        </p:txBody>
      </p:sp>
      <p:sp>
        <p:nvSpPr>
          <p:cNvPr id="2" name="Rectangle 4"/>
          <p:cNvSpPr>
            <a:spLocks noGrp="1" noChangeArrowheads="1"/>
          </p:cNvSpPr>
          <p:nvPr>
            <p:ph type="dt" sz="half" idx="2"/>
          </p:nvPr>
        </p:nvSpPr>
        <p:spPr bwMode="auto">
          <a:xfrm>
            <a:off x="533400" y="6375400"/>
            <a:ext cx="16764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DFDB30F2-7E06-4AD8-B738-C03FE78B99AE}" type="datetime1">
              <a:rPr lang="de-DE">
                <a:ea typeface="ＭＳ Ｐゴシック" pitchFamily="34" charset="-128"/>
              </a:rPr>
              <a:pPr defTabSz="914400" eaLnBrk="0" fontAlgn="base" hangingPunct="0">
                <a:spcBef>
                  <a:spcPct val="0"/>
                </a:spcBef>
                <a:spcAft>
                  <a:spcPct val="0"/>
                </a:spcAft>
                <a:defRPr/>
              </a:pPr>
              <a:t>12.09.2011</a:t>
            </a:fld>
            <a:endParaRPr lang="de-DE">
              <a:ea typeface="ＭＳ Ｐゴシック" pitchFamily="34" charset="-128"/>
            </a:endParaRPr>
          </a:p>
        </p:txBody>
      </p:sp>
      <p:sp>
        <p:nvSpPr>
          <p:cNvPr id="1030" name="Rectangle 6"/>
          <p:cNvSpPr>
            <a:spLocks noGrp="1" noChangeArrowheads="1"/>
          </p:cNvSpPr>
          <p:nvPr>
            <p:ph type="sldNum" sz="quarter" idx="4"/>
          </p:nvPr>
        </p:nvSpPr>
        <p:spPr bwMode="auto">
          <a:xfrm>
            <a:off x="152400" y="6375400"/>
            <a:ext cx="3048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196C19F1-D907-426A-AF24-22CB84908A9A}" type="slidenum">
              <a:rPr lang="de-DE">
                <a:ea typeface="ＭＳ Ｐゴシック" pitchFamily="34" charset="-128"/>
              </a:rPr>
              <a:pPr defTabSz="914400" eaLnBrk="0" fontAlgn="base" hangingPunct="0">
                <a:spcBef>
                  <a:spcPct val="0"/>
                </a:spcBef>
                <a:spcAft>
                  <a:spcPct val="0"/>
                </a:spcAft>
                <a:defRPr/>
              </a:pPr>
              <a:t>‹#›</a:t>
            </a:fld>
            <a:endParaRPr lang="de-DE">
              <a:ea typeface="ＭＳ Ｐゴシック" pitchFamily="34" charset="-128"/>
            </a:endParaRPr>
          </a:p>
        </p:txBody>
      </p:sp>
      <p:pic>
        <p:nvPicPr>
          <p:cNvPr id="5128" name="Picture 10" descr="ebi_new_white0805"/>
          <p:cNvPicPr>
            <a:picLocks noChangeAspect="1" noChangeArrowheads="1"/>
          </p:cNvPicPr>
          <p:nvPr userDrawn="1"/>
        </p:nvPicPr>
        <p:blipFill>
          <a:blip r:embed="rId16">
            <a:clrChange>
              <a:clrFrom>
                <a:srgbClr val="008391"/>
              </a:clrFrom>
              <a:clrTo>
                <a:srgbClr val="008391">
                  <a:alpha val="0"/>
                </a:srgbClr>
              </a:clrTo>
            </a:clrChange>
          </a:blip>
          <a:srcRect b="1443"/>
          <a:stretch>
            <a:fillRect/>
          </a:stretch>
        </p:blipFill>
        <p:spPr bwMode="auto">
          <a:xfrm>
            <a:off x="7086600" y="6248400"/>
            <a:ext cx="1676400" cy="576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ransition advClick="0" advTm="15000">
    <p:cut/>
  </p:transition>
  <p:hf hdr="0" ftr="0"/>
  <p:txStyles>
    <p:titleStyle>
      <a:lvl1pPr algn="l" rtl="0" eaLnBrk="0" fontAlgn="base" hangingPunct="0">
        <a:spcBef>
          <a:spcPct val="0"/>
        </a:spcBef>
        <a:spcAft>
          <a:spcPct val="0"/>
        </a:spcAft>
        <a:defRPr sz="3200">
          <a:solidFill>
            <a:schemeClr val="accent1"/>
          </a:solidFill>
          <a:latin typeface="+mj-lt"/>
          <a:ea typeface="ＭＳ Ｐゴシック" pitchFamily="-112" charset="-128"/>
          <a:cs typeface="ＭＳ Ｐゴシック" pitchFamily="-112" charset="-128"/>
        </a:defRPr>
      </a:lvl1pPr>
      <a:lvl2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2pPr>
      <a:lvl3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3pPr>
      <a:lvl4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4pPr>
      <a:lvl5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5pPr>
      <a:lvl6pPr marL="457200" algn="l" rtl="0" fontAlgn="base">
        <a:spcBef>
          <a:spcPct val="0"/>
        </a:spcBef>
        <a:spcAft>
          <a:spcPct val="0"/>
        </a:spcAft>
        <a:defRPr sz="3200">
          <a:solidFill>
            <a:schemeClr val="accent1"/>
          </a:solidFill>
          <a:latin typeface="Arial" pitchFamily="-112" charset="0"/>
        </a:defRPr>
      </a:lvl6pPr>
      <a:lvl7pPr marL="914400" algn="l" rtl="0" fontAlgn="base">
        <a:spcBef>
          <a:spcPct val="0"/>
        </a:spcBef>
        <a:spcAft>
          <a:spcPct val="0"/>
        </a:spcAft>
        <a:defRPr sz="3200">
          <a:solidFill>
            <a:schemeClr val="accent1"/>
          </a:solidFill>
          <a:latin typeface="Arial" pitchFamily="-112" charset="0"/>
        </a:defRPr>
      </a:lvl7pPr>
      <a:lvl8pPr marL="1371600" algn="l" rtl="0" fontAlgn="base">
        <a:spcBef>
          <a:spcPct val="0"/>
        </a:spcBef>
        <a:spcAft>
          <a:spcPct val="0"/>
        </a:spcAft>
        <a:defRPr sz="3200">
          <a:solidFill>
            <a:schemeClr val="accent1"/>
          </a:solidFill>
          <a:latin typeface="Arial" pitchFamily="-112" charset="0"/>
        </a:defRPr>
      </a:lvl8pPr>
      <a:lvl9pPr marL="1828800" algn="l" rtl="0" fontAlgn="base">
        <a:spcBef>
          <a:spcPct val="0"/>
        </a:spcBef>
        <a:spcAft>
          <a:spcPct val="0"/>
        </a:spcAft>
        <a:defRPr sz="3200">
          <a:solidFill>
            <a:schemeClr val="accent1"/>
          </a:solidFill>
          <a:latin typeface="Arial" pitchFamily="-112" charset="0"/>
        </a:defRPr>
      </a:lvl9pPr>
    </p:titleStyle>
    <p:bodyStyle>
      <a:lvl1pPr marL="342900" indent="-342900" algn="l" rtl="0" eaLnBrk="0" fontAlgn="base" hangingPunct="0">
        <a:spcBef>
          <a:spcPct val="20000"/>
        </a:spcBef>
        <a:spcAft>
          <a:spcPct val="0"/>
        </a:spcAft>
        <a:buClr>
          <a:schemeClr val="accent1"/>
        </a:buClr>
        <a:buChar char="•"/>
        <a:defRPr sz="24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
          <p:cNvSpPr>
            <a:spLocks noChangeArrowheads="1"/>
          </p:cNvSpPr>
          <p:nvPr/>
        </p:nvSpPr>
        <p:spPr bwMode="auto">
          <a:xfrm flipH="1">
            <a:off x="0" y="6172200"/>
            <a:ext cx="77724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1027" name="Rectangle 7"/>
          <p:cNvSpPr>
            <a:spLocks noChangeArrowheads="1"/>
          </p:cNvSpPr>
          <p:nvPr/>
        </p:nvSpPr>
        <p:spPr bwMode="auto">
          <a:xfrm>
            <a:off x="7772400" y="6172200"/>
            <a:ext cx="13716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3076" name="Rectangle 2"/>
          <p:cNvSpPr>
            <a:spLocks noGrp="1" noChangeArrowheads="1"/>
          </p:cNvSpPr>
          <p:nvPr>
            <p:ph type="title"/>
          </p:nvPr>
        </p:nvSpPr>
        <p:spPr bwMode="auto">
          <a:xfrm>
            <a:off x="533400" y="304800"/>
            <a:ext cx="8153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title style</a:t>
            </a:r>
          </a:p>
        </p:txBody>
      </p:sp>
      <p:sp>
        <p:nvSpPr>
          <p:cNvPr id="3077" name="Rectangle 3"/>
          <p:cNvSpPr>
            <a:spLocks noGrp="1" noChangeArrowheads="1"/>
          </p:cNvSpPr>
          <p:nvPr>
            <p:ph type="body" idx="1"/>
          </p:nvPr>
        </p:nvSpPr>
        <p:spPr bwMode="auto">
          <a:xfrm>
            <a:off x="533400" y="1219200"/>
            <a:ext cx="8153400" cy="43513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p>
        </p:txBody>
      </p:sp>
      <p:sp>
        <p:nvSpPr>
          <p:cNvPr id="2" name="Rectangle 4"/>
          <p:cNvSpPr>
            <a:spLocks noGrp="1" noChangeArrowheads="1"/>
          </p:cNvSpPr>
          <p:nvPr>
            <p:ph type="dt" sz="half" idx="2"/>
          </p:nvPr>
        </p:nvSpPr>
        <p:spPr bwMode="auto">
          <a:xfrm>
            <a:off x="533400" y="6375400"/>
            <a:ext cx="16764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6D7845A3-1C8E-4979-A00E-1FCF68CEFA52}" type="datetime1">
              <a:rPr lang="de-DE">
                <a:ea typeface="ＭＳ Ｐゴシック" pitchFamily="34" charset="-128"/>
              </a:rPr>
              <a:pPr defTabSz="914400" eaLnBrk="0" fontAlgn="base" hangingPunct="0">
                <a:spcBef>
                  <a:spcPct val="0"/>
                </a:spcBef>
                <a:spcAft>
                  <a:spcPct val="0"/>
                </a:spcAft>
                <a:defRPr/>
              </a:pPr>
              <a:t>12.09.2011</a:t>
            </a:fld>
            <a:endParaRPr lang="de-DE">
              <a:ea typeface="ＭＳ Ｐゴシック" pitchFamily="34" charset="-128"/>
            </a:endParaRPr>
          </a:p>
        </p:txBody>
      </p:sp>
      <p:sp>
        <p:nvSpPr>
          <p:cNvPr id="1030" name="Rectangle 6"/>
          <p:cNvSpPr>
            <a:spLocks noGrp="1" noChangeArrowheads="1"/>
          </p:cNvSpPr>
          <p:nvPr>
            <p:ph type="sldNum" sz="quarter" idx="4"/>
          </p:nvPr>
        </p:nvSpPr>
        <p:spPr bwMode="auto">
          <a:xfrm>
            <a:off x="152400" y="6375400"/>
            <a:ext cx="3048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FD184923-83A3-4611-8D08-62E4D35D4E17}" type="slidenum">
              <a:rPr lang="de-DE">
                <a:ea typeface="ＭＳ Ｐゴシック" pitchFamily="34" charset="-128"/>
              </a:rPr>
              <a:pPr defTabSz="914400" eaLnBrk="0" fontAlgn="base" hangingPunct="0">
                <a:spcBef>
                  <a:spcPct val="0"/>
                </a:spcBef>
                <a:spcAft>
                  <a:spcPct val="0"/>
                </a:spcAft>
                <a:defRPr/>
              </a:pPr>
              <a:t>‹#›</a:t>
            </a:fld>
            <a:endParaRPr lang="de-DE">
              <a:ea typeface="ＭＳ Ｐゴシック" pitchFamily="34" charset="-128"/>
            </a:endParaRPr>
          </a:p>
        </p:txBody>
      </p:sp>
      <p:pic>
        <p:nvPicPr>
          <p:cNvPr id="3080" name="Picture 10" descr="ebi_new_white0805"/>
          <p:cNvPicPr>
            <a:picLocks noChangeAspect="1" noChangeArrowheads="1"/>
          </p:cNvPicPr>
          <p:nvPr userDrawn="1"/>
        </p:nvPicPr>
        <p:blipFill>
          <a:blip r:embed="rId16">
            <a:clrChange>
              <a:clrFrom>
                <a:srgbClr val="008391"/>
              </a:clrFrom>
              <a:clrTo>
                <a:srgbClr val="008391">
                  <a:alpha val="0"/>
                </a:srgbClr>
              </a:clrTo>
            </a:clrChange>
          </a:blip>
          <a:srcRect b="1443"/>
          <a:stretch>
            <a:fillRect/>
          </a:stretch>
        </p:blipFill>
        <p:spPr bwMode="auto">
          <a:xfrm>
            <a:off x="7086600" y="6248400"/>
            <a:ext cx="1676400" cy="576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Lst>
  <p:transition advClick="0" advTm="15000">
    <p:cut/>
  </p:transition>
  <p:hf hdr="0" ftr="0"/>
  <p:txStyles>
    <p:titleStyle>
      <a:lvl1pPr algn="l" rtl="0" eaLnBrk="0" fontAlgn="base" hangingPunct="0">
        <a:spcBef>
          <a:spcPct val="0"/>
        </a:spcBef>
        <a:spcAft>
          <a:spcPct val="0"/>
        </a:spcAft>
        <a:defRPr sz="3200">
          <a:solidFill>
            <a:schemeClr val="accent1"/>
          </a:solidFill>
          <a:latin typeface="+mj-lt"/>
          <a:ea typeface="ＭＳ Ｐゴシック" pitchFamily="-112" charset="-128"/>
          <a:cs typeface="ＭＳ Ｐゴシック" pitchFamily="-112" charset="-128"/>
        </a:defRPr>
      </a:lvl1pPr>
      <a:lvl2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2pPr>
      <a:lvl3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3pPr>
      <a:lvl4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4pPr>
      <a:lvl5pPr algn="l" rtl="0" eaLnBrk="0" fontAlgn="base" hangingPunct="0">
        <a:spcBef>
          <a:spcPct val="0"/>
        </a:spcBef>
        <a:spcAft>
          <a:spcPct val="0"/>
        </a:spcAft>
        <a:defRPr sz="3200">
          <a:solidFill>
            <a:schemeClr val="accent1"/>
          </a:solidFill>
          <a:latin typeface="Arial" pitchFamily="-112" charset="0"/>
          <a:ea typeface="ＭＳ Ｐゴシック" pitchFamily="-112" charset="-128"/>
          <a:cs typeface="ＭＳ Ｐゴシック" pitchFamily="-112" charset="-128"/>
        </a:defRPr>
      </a:lvl5pPr>
      <a:lvl6pPr marL="457200" algn="l" rtl="0" fontAlgn="base">
        <a:spcBef>
          <a:spcPct val="0"/>
        </a:spcBef>
        <a:spcAft>
          <a:spcPct val="0"/>
        </a:spcAft>
        <a:defRPr sz="3200">
          <a:solidFill>
            <a:schemeClr val="accent1"/>
          </a:solidFill>
          <a:latin typeface="Arial" pitchFamily="-112" charset="0"/>
        </a:defRPr>
      </a:lvl6pPr>
      <a:lvl7pPr marL="914400" algn="l" rtl="0" fontAlgn="base">
        <a:spcBef>
          <a:spcPct val="0"/>
        </a:spcBef>
        <a:spcAft>
          <a:spcPct val="0"/>
        </a:spcAft>
        <a:defRPr sz="3200">
          <a:solidFill>
            <a:schemeClr val="accent1"/>
          </a:solidFill>
          <a:latin typeface="Arial" pitchFamily="-112" charset="0"/>
        </a:defRPr>
      </a:lvl7pPr>
      <a:lvl8pPr marL="1371600" algn="l" rtl="0" fontAlgn="base">
        <a:spcBef>
          <a:spcPct val="0"/>
        </a:spcBef>
        <a:spcAft>
          <a:spcPct val="0"/>
        </a:spcAft>
        <a:defRPr sz="3200">
          <a:solidFill>
            <a:schemeClr val="accent1"/>
          </a:solidFill>
          <a:latin typeface="Arial" pitchFamily="-112" charset="0"/>
        </a:defRPr>
      </a:lvl8pPr>
      <a:lvl9pPr marL="1828800" algn="l" rtl="0" fontAlgn="base">
        <a:spcBef>
          <a:spcPct val="0"/>
        </a:spcBef>
        <a:spcAft>
          <a:spcPct val="0"/>
        </a:spcAft>
        <a:defRPr sz="3200">
          <a:solidFill>
            <a:schemeClr val="accent1"/>
          </a:solidFill>
          <a:latin typeface="Arial" pitchFamily="-112" charset="0"/>
        </a:defRPr>
      </a:lvl9pPr>
    </p:titleStyle>
    <p:bodyStyle>
      <a:lvl1pPr marL="342900" indent="-342900" algn="l" rtl="0" eaLnBrk="0" fontAlgn="base" hangingPunct="0">
        <a:spcBef>
          <a:spcPct val="20000"/>
        </a:spcBef>
        <a:spcAft>
          <a:spcPct val="0"/>
        </a:spcAft>
        <a:buClr>
          <a:schemeClr val="accent1"/>
        </a:buClr>
        <a:buChar char="•"/>
        <a:defRPr sz="24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lr>
          <a:schemeClr val="accent1"/>
        </a:buClr>
        <a:buFont typeface="Times" pitchFamily="-112" charset="0"/>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defTabSz="914400" fontAlgn="base">
              <a:spcBef>
                <a:spcPct val="0"/>
              </a:spcBef>
              <a:spcAft>
                <a:spcPct val="0"/>
              </a:spcAft>
              <a:defRPr/>
            </a:pPr>
            <a:fld id="{2C262FC8-2FFA-425D-9072-66B0D750ABE8}" type="datetime1">
              <a:rPr lang="en-GB">
                <a:ea typeface="ＭＳ Ｐゴシック" pitchFamily="34" charset="-128"/>
              </a:rPr>
              <a:pPr defTabSz="914400" fontAlgn="base">
                <a:spcBef>
                  <a:spcPct val="0"/>
                </a:spcBef>
                <a:spcAft>
                  <a:spcPct val="0"/>
                </a:spcAft>
                <a:defRPr/>
              </a:pPr>
              <a:t>12/09/2011</a:t>
            </a:fld>
            <a:endParaRPr lang="en-GB">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cs typeface="+mn-cs"/>
              </a:defRPr>
            </a:lvl1pPr>
          </a:lstStyle>
          <a:p>
            <a:pPr defTabSz="914400">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defTabSz="914400" fontAlgn="base">
              <a:spcBef>
                <a:spcPct val="0"/>
              </a:spcBef>
              <a:spcAft>
                <a:spcPct val="0"/>
              </a:spcAft>
              <a:defRPr/>
            </a:pPr>
            <a:fld id="{56941F3D-7CE1-48B0-BB22-11AE1B8D3023}" type="slidenum">
              <a:rPr lang="en-GB">
                <a:ea typeface="ＭＳ Ｐゴシック" pitchFamily="34" charset="-128"/>
              </a:rPr>
              <a:pPr defTabSz="914400" fontAlgn="base">
                <a:spcBef>
                  <a:spcPct val="0"/>
                </a:spcBef>
                <a:spcAft>
                  <a:spcPct val="0"/>
                </a:spcAft>
                <a:defRPr/>
              </a:pPr>
              <a:t>‹#›</a:t>
            </a:fld>
            <a:endParaRPr lang="en-GB">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charset="0"/>
          <a:ea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bwMode="auto">
          <a:xfrm>
            <a:off x="533400" y="304800"/>
            <a:ext cx="8153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de-DE" smtClean="0"/>
          </a:p>
        </p:txBody>
      </p:sp>
      <p:sp>
        <p:nvSpPr>
          <p:cNvPr id="6147" name="Rectangle 6"/>
          <p:cNvSpPr>
            <a:spLocks noGrp="1" noChangeArrowheads="1"/>
          </p:cNvSpPr>
          <p:nvPr>
            <p:ph type="body" idx="1"/>
          </p:nvPr>
        </p:nvSpPr>
        <p:spPr bwMode="auto">
          <a:xfrm>
            <a:off x="533400" y="1219200"/>
            <a:ext cx="8153400" cy="43513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smtClean="0"/>
          </a:p>
        </p:txBody>
      </p:sp>
      <p:sp>
        <p:nvSpPr>
          <p:cNvPr id="12" name="Footer Placeholder 3"/>
          <p:cNvSpPr>
            <a:spLocks noGrp="1"/>
          </p:cNvSpPr>
          <p:nvPr>
            <p:ph type="ftr" sz="quarter" idx="3"/>
          </p:nvPr>
        </p:nvSpPr>
        <p:spPr bwMode="auto">
          <a:xfrm>
            <a:off x="2209800" y="6375400"/>
            <a:ext cx="2895600" cy="228600"/>
          </a:xfrm>
          <a:prstGeom prst="rect">
            <a:avLst/>
          </a:prstGeom>
          <a:noFill/>
          <a:ln>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107" charset="0"/>
                <a:ea typeface="ＭＳ Ｐゴシック" pitchFamily="-107" charset="-128"/>
                <a:cs typeface="ＭＳ Ｐゴシック" pitchFamily="-107" charset="-128"/>
              </a:defRPr>
            </a:lvl1pPr>
          </a:lstStyle>
          <a:p>
            <a:pPr defTabSz="914400" eaLnBrk="0" fontAlgn="base" hangingPunct="0">
              <a:spcBef>
                <a:spcPct val="0"/>
              </a:spcBef>
              <a:spcAft>
                <a:spcPct val="0"/>
              </a:spcAft>
              <a:defRPr/>
            </a:pPr>
            <a:endParaRPr lang="en-GB"/>
          </a:p>
        </p:txBody>
      </p:sp>
      <p:sp>
        <p:nvSpPr>
          <p:cNvPr id="13" name="Date Placeholder 4"/>
          <p:cNvSpPr>
            <a:spLocks noGrp="1"/>
          </p:cNvSpPr>
          <p:nvPr>
            <p:ph type="dt" sz="half" idx="2"/>
          </p:nvPr>
        </p:nvSpPr>
        <p:spPr bwMode="auto">
          <a:xfrm>
            <a:off x="533400" y="6375400"/>
            <a:ext cx="1676400" cy="228600"/>
          </a:xfrm>
          <a:prstGeom prst="rect">
            <a:avLst/>
          </a:prstGeom>
          <a:noFill/>
          <a:ln>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107" charset="0"/>
                <a:ea typeface="ＭＳ Ｐゴシック" pitchFamily="-107" charset="-128"/>
                <a:cs typeface="ＭＳ Ｐゴシック" pitchFamily="-107" charset="-128"/>
              </a:defRPr>
            </a:lvl1pPr>
          </a:lstStyle>
          <a:p>
            <a:pPr defTabSz="914400" eaLnBrk="0" fontAlgn="base" hangingPunct="0">
              <a:spcBef>
                <a:spcPct val="0"/>
              </a:spcBef>
              <a:spcAft>
                <a:spcPct val="0"/>
              </a:spcAft>
              <a:defRPr/>
            </a:pPr>
            <a:endParaRPr lang="en-GB"/>
          </a:p>
        </p:txBody>
      </p:sp>
      <p:sp>
        <p:nvSpPr>
          <p:cNvPr id="15" name="Slide Number Placeholder 5"/>
          <p:cNvSpPr>
            <a:spLocks noGrp="1"/>
          </p:cNvSpPr>
          <p:nvPr>
            <p:ph type="sldNum" sz="quarter" idx="4"/>
          </p:nvPr>
        </p:nvSpPr>
        <p:spPr bwMode="auto">
          <a:xfrm>
            <a:off x="152400" y="6375400"/>
            <a:ext cx="304800" cy="228600"/>
          </a:xfrm>
          <a:prstGeom prst="rect">
            <a:avLst/>
          </a:prstGeom>
          <a:noFill/>
          <a:ln>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3AD0AB98-E284-4C0A-B7C5-9C430E051253}" type="slidenum">
              <a:rPr lang="de-DE">
                <a:ea typeface="ＭＳ Ｐゴシック" pitchFamily="34" charset="-128"/>
              </a:rPr>
              <a:pPr defTabSz="914400" eaLnBrk="0" fontAlgn="base" hangingPunct="0">
                <a:spcBef>
                  <a:spcPct val="0"/>
                </a:spcBef>
                <a:spcAft>
                  <a:spcPct val="0"/>
                </a:spcAft>
                <a:defRPr/>
              </a:pPr>
              <a:t>‹#›</a:t>
            </a:fld>
            <a:endParaRPr lang="de-DE">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Lst>
  <p:txStyles>
    <p:titleStyle>
      <a:lvl1pPr algn="l" rtl="0" eaLnBrk="0" fontAlgn="base" hangingPunct="0">
        <a:spcBef>
          <a:spcPct val="0"/>
        </a:spcBef>
        <a:spcAft>
          <a:spcPct val="0"/>
        </a:spcAft>
        <a:defRPr sz="3200">
          <a:solidFill>
            <a:schemeClr val="accent1"/>
          </a:solidFill>
          <a:latin typeface="Arial" pitchFamily="-65" charset="0"/>
          <a:ea typeface="ＭＳ Ｐゴシック" pitchFamily="-65" charset="-128"/>
          <a:cs typeface="ＭＳ Ｐゴシック" pitchFamily="-65" charset="-128"/>
        </a:defRPr>
      </a:lvl1pPr>
      <a:lvl2pPr algn="l" rtl="0" eaLnBrk="0" fontAlgn="base" hangingPunct="0">
        <a:spcBef>
          <a:spcPct val="0"/>
        </a:spcBef>
        <a:spcAft>
          <a:spcPct val="0"/>
        </a:spcAft>
        <a:defRPr sz="3200">
          <a:solidFill>
            <a:schemeClr val="accent1"/>
          </a:solidFill>
          <a:latin typeface="Arial" pitchFamily="-108" charset="0"/>
          <a:ea typeface="ＭＳ Ｐゴシック" pitchFamily="-65" charset="-128"/>
          <a:cs typeface="ＭＳ Ｐゴシック" pitchFamily="-65" charset="-128"/>
        </a:defRPr>
      </a:lvl2pPr>
      <a:lvl3pPr algn="l" rtl="0" eaLnBrk="0" fontAlgn="base" hangingPunct="0">
        <a:spcBef>
          <a:spcPct val="0"/>
        </a:spcBef>
        <a:spcAft>
          <a:spcPct val="0"/>
        </a:spcAft>
        <a:defRPr sz="3200">
          <a:solidFill>
            <a:schemeClr val="accent1"/>
          </a:solidFill>
          <a:latin typeface="Arial" pitchFamily="-108" charset="0"/>
          <a:ea typeface="ＭＳ Ｐゴシック" pitchFamily="-65" charset="-128"/>
          <a:cs typeface="ＭＳ Ｐゴシック" pitchFamily="-65" charset="-128"/>
        </a:defRPr>
      </a:lvl3pPr>
      <a:lvl4pPr algn="l" rtl="0" eaLnBrk="0" fontAlgn="base" hangingPunct="0">
        <a:spcBef>
          <a:spcPct val="0"/>
        </a:spcBef>
        <a:spcAft>
          <a:spcPct val="0"/>
        </a:spcAft>
        <a:defRPr sz="3200">
          <a:solidFill>
            <a:schemeClr val="accent1"/>
          </a:solidFill>
          <a:latin typeface="Arial" pitchFamily="-108" charset="0"/>
          <a:ea typeface="ＭＳ Ｐゴシック" pitchFamily="-65" charset="-128"/>
          <a:cs typeface="ＭＳ Ｐゴシック" pitchFamily="-65" charset="-128"/>
        </a:defRPr>
      </a:lvl4pPr>
      <a:lvl5pPr algn="l" rtl="0" eaLnBrk="0" fontAlgn="base" hangingPunct="0">
        <a:spcBef>
          <a:spcPct val="0"/>
        </a:spcBef>
        <a:spcAft>
          <a:spcPct val="0"/>
        </a:spcAft>
        <a:defRPr sz="3200">
          <a:solidFill>
            <a:schemeClr val="accent1"/>
          </a:solidFill>
          <a:latin typeface="Arial" pitchFamily="-108" charset="0"/>
          <a:ea typeface="ＭＳ Ｐゴシック" pitchFamily="-65" charset="-128"/>
          <a:cs typeface="ＭＳ Ｐゴシック" pitchFamily="-65" charset="-128"/>
        </a:defRPr>
      </a:lvl5pPr>
      <a:lvl6pPr marL="457200" algn="l" rtl="0" eaLnBrk="1" fontAlgn="base" hangingPunct="1">
        <a:spcBef>
          <a:spcPct val="0"/>
        </a:spcBef>
        <a:spcAft>
          <a:spcPct val="0"/>
        </a:spcAft>
        <a:defRPr sz="3200">
          <a:solidFill>
            <a:schemeClr val="accent1"/>
          </a:solidFill>
          <a:latin typeface="Arial" pitchFamily="-108" charset="0"/>
          <a:ea typeface="Geneva" pitchFamily="-108" charset="0"/>
          <a:cs typeface="Geneva" pitchFamily="-108" charset="0"/>
        </a:defRPr>
      </a:lvl6pPr>
      <a:lvl7pPr marL="914400" algn="l" rtl="0" eaLnBrk="1" fontAlgn="base" hangingPunct="1">
        <a:spcBef>
          <a:spcPct val="0"/>
        </a:spcBef>
        <a:spcAft>
          <a:spcPct val="0"/>
        </a:spcAft>
        <a:defRPr sz="3200">
          <a:solidFill>
            <a:schemeClr val="accent1"/>
          </a:solidFill>
          <a:latin typeface="Arial" pitchFamily="-108" charset="0"/>
          <a:ea typeface="Geneva" pitchFamily="-108" charset="0"/>
          <a:cs typeface="Geneva" pitchFamily="-108" charset="0"/>
        </a:defRPr>
      </a:lvl7pPr>
      <a:lvl8pPr marL="1371600" algn="l" rtl="0" eaLnBrk="1" fontAlgn="base" hangingPunct="1">
        <a:spcBef>
          <a:spcPct val="0"/>
        </a:spcBef>
        <a:spcAft>
          <a:spcPct val="0"/>
        </a:spcAft>
        <a:defRPr sz="3200">
          <a:solidFill>
            <a:schemeClr val="accent1"/>
          </a:solidFill>
          <a:latin typeface="Arial" pitchFamily="-108" charset="0"/>
          <a:ea typeface="Geneva" pitchFamily="-108" charset="0"/>
          <a:cs typeface="Geneva" pitchFamily="-108" charset="0"/>
        </a:defRPr>
      </a:lvl8pPr>
      <a:lvl9pPr marL="1828800" algn="l" rtl="0" eaLnBrk="1" fontAlgn="base" hangingPunct="1">
        <a:spcBef>
          <a:spcPct val="0"/>
        </a:spcBef>
        <a:spcAft>
          <a:spcPct val="0"/>
        </a:spcAft>
        <a:defRPr sz="3200">
          <a:solidFill>
            <a:schemeClr val="accent1"/>
          </a:solidFill>
          <a:latin typeface="Arial" pitchFamily="-108" charset="0"/>
          <a:ea typeface="Geneva" pitchFamily="-108" charset="0"/>
          <a:cs typeface="Geneva" pitchFamily="-108" charset="0"/>
        </a:defRPr>
      </a:lvl9pPr>
    </p:titleStyle>
    <p:bodyStyle>
      <a:lvl1pPr marL="342900" indent="-342900" algn="l" rtl="0" eaLnBrk="0" fontAlgn="base" hangingPunct="0">
        <a:spcBef>
          <a:spcPct val="20000"/>
        </a:spcBef>
        <a:spcAft>
          <a:spcPct val="0"/>
        </a:spcAft>
        <a:buClr>
          <a:schemeClr val="accent1"/>
        </a:buClr>
        <a:buChar char="•"/>
        <a:defRPr sz="2400">
          <a:solidFill>
            <a:schemeClr val="tx1"/>
          </a:solidFill>
          <a:latin typeface="Arial" pitchFamily="-65" charset="0"/>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Clr>
          <a:schemeClr val="accent1"/>
        </a:buClr>
        <a:buFont typeface="Times" pitchFamily="29" charset="0"/>
        <a:buChar char="•"/>
        <a:defRPr sz="2000">
          <a:solidFill>
            <a:schemeClr val="tx1"/>
          </a:solidFill>
          <a:latin typeface="Arial" pitchFamily="-65" charset="0"/>
          <a:ea typeface="ＭＳ Ｐゴシック" pitchFamily="-65" charset="-128"/>
          <a:cs typeface="+mn-cs"/>
        </a:defRPr>
      </a:lvl2pPr>
      <a:lvl3pPr marL="11430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Arial" pitchFamily="-65" charset="0"/>
          <a:ea typeface="ＭＳ Ｐゴシック" pitchFamily="-65" charset="-128"/>
          <a:cs typeface="+mn-cs"/>
        </a:defRPr>
      </a:lvl3pPr>
      <a:lvl4pPr marL="16002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Arial" pitchFamily="-65" charset="0"/>
          <a:ea typeface="ＭＳ Ｐゴシック" pitchFamily="-65" charset="-128"/>
          <a:cs typeface="+mn-cs"/>
        </a:defRPr>
      </a:lvl4pPr>
      <a:lvl5pPr marL="20574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Arial" pitchFamily="-65" charset="0"/>
          <a:ea typeface="ＭＳ Ｐゴシック" pitchFamily="-65" charset="-128"/>
          <a:cs typeface="+mn-cs"/>
        </a:defRPr>
      </a:lvl5pPr>
      <a:lvl6pPr marL="2514600" indent="-228600" algn="l" rtl="0" eaLnBrk="1" fontAlgn="base" hangingPunct="1">
        <a:spcBef>
          <a:spcPct val="20000"/>
        </a:spcBef>
        <a:spcAft>
          <a:spcPct val="0"/>
        </a:spcAft>
        <a:buClr>
          <a:schemeClr val="accent1"/>
        </a:buClr>
        <a:buFont typeface="Times" pitchFamily="-108" charset="0"/>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lr>
          <a:schemeClr val="accent1"/>
        </a:buClr>
        <a:buFont typeface="Times" pitchFamily="-108" charset="0"/>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lr>
          <a:schemeClr val="accent1"/>
        </a:buClr>
        <a:buFont typeface="Times" pitchFamily="-108" charset="0"/>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lr>
          <a:schemeClr val="accent1"/>
        </a:buClr>
        <a:buFont typeface="Times" pitchFamily="-108" charset="0"/>
        <a:buChar char="•"/>
        <a:defRPr sz="2000">
          <a:solidFill>
            <a:schemeClr val="tx1"/>
          </a:solidFill>
          <a:latin typeface="+mn-lt"/>
          <a:ea typeface="+mn-ea"/>
          <a:cs typeface="+mn-cs"/>
        </a:defRPr>
      </a:lvl9pPr>
    </p:bodyStyle>
    <p:other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9"/>
          <p:cNvSpPr>
            <a:spLocks noChangeArrowheads="1"/>
          </p:cNvSpPr>
          <p:nvPr/>
        </p:nvSpPr>
        <p:spPr bwMode="auto">
          <a:xfrm flipH="1">
            <a:off x="0" y="6172200"/>
            <a:ext cx="77724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1027" name="Rectangle 7"/>
          <p:cNvSpPr>
            <a:spLocks noChangeArrowheads="1"/>
          </p:cNvSpPr>
          <p:nvPr/>
        </p:nvSpPr>
        <p:spPr bwMode="auto">
          <a:xfrm>
            <a:off x="7772400" y="6172200"/>
            <a:ext cx="1371600" cy="685800"/>
          </a:xfrm>
          <a:prstGeom prst="rect">
            <a:avLst/>
          </a:prstGeom>
          <a:solidFill>
            <a:schemeClr val="tx2"/>
          </a:solidFill>
          <a:ln w="9525">
            <a:noFill/>
            <a:miter lim="800000"/>
            <a:headEnd/>
            <a:tailEnd/>
          </a:ln>
        </p:spPr>
        <p:txBody>
          <a:bodyPr wrap="none" anchor="ctr"/>
          <a:lstStyle/>
          <a:p>
            <a:pPr defTabSz="914400" eaLnBrk="0" fontAlgn="base" hangingPunct="0">
              <a:spcBef>
                <a:spcPct val="0"/>
              </a:spcBef>
              <a:spcAft>
                <a:spcPct val="0"/>
              </a:spcAft>
              <a:defRPr/>
            </a:pPr>
            <a:endParaRPr lang="en-US" sz="2400">
              <a:solidFill>
                <a:srgbClr val="000000"/>
              </a:solidFill>
              <a:ea typeface="ＭＳ Ｐゴシック" pitchFamily="34" charset="-128"/>
            </a:endParaRPr>
          </a:p>
        </p:txBody>
      </p:sp>
      <p:sp>
        <p:nvSpPr>
          <p:cNvPr id="1028" name="Rectangle 2"/>
          <p:cNvSpPr>
            <a:spLocks noGrp="1" noChangeArrowheads="1"/>
          </p:cNvSpPr>
          <p:nvPr>
            <p:ph type="title"/>
          </p:nvPr>
        </p:nvSpPr>
        <p:spPr bwMode="auto">
          <a:xfrm>
            <a:off x="533400" y="304800"/>
            <a:ext cx="8153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title style</a:t>
            </a:r>
          </a:p>
        </p:txBody>
      </p:sp>
      <p:sp>
        <p:nvSpPr>
          <p:cNvPr id="1029" name="Rectangle 3"/>
          <p:cNvSpPr>
            <a:spLocks noGrp="1" noChangeArrowheads="1"/>
          </p:cNvSpPr>
          <p:nvPr>
            <p:ph type="body" idx="1"/>
          </p:nvPr>
        </p:nvSpPr>
        <p:spPr bwMode="auto">
          <a:xfrm>
            <a:off x="533400" y="1219200"/>
            <a:ext cx="8153400" cy="43513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p>
        </p:txBody>
      </p:sp>
      <p:sp>
        <p:nvSpPr>
          <p:cNvPr id="2" name="Rectangle 4"/>
          <p:cNvSpPr>
            <a:spLocks noGrp="1" noChangeArrowheads="1"/>
          </p:cNvSpPr>
          <p:nvPr>
            <p:ph type="dt" sz="half" idx="2"/>
          </p:nvPr>
        </p:nvSpPr>
        <p:spPr bwMode="auto">
          <a:xfrm>
            <a:off x="533400" y="6375400"/>
            <a:ext cx="16764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865D79CA-1C1F-459A-9D2C-5253D5B51F83}" type="datetime1">
              <a:rPr lang="de-DE">
                <a:ea typeface="ＭＳ Ｐゴシック" pitchFamily="34" charset="-128"/>
              </a:rPr>
              <a:pPr defTabSz="914400" eaLnBrk="0" fontAlgn="base" hangingPunct="0">
                <a:spcBef>
                  <a:spcPct val="0"/>
                </a:spcBef>
                <a:spcAft>
                  <a:spcPct val="0"/>
                </a:spcAft>
                <a:defRPr/>
              </a:pPr>
              <a:t>12.09.2011</a:t>
            </a:fld>
            <a:endParaRPr lang="de-DE">
              <a:ea typeface="ＭＳ Ｐゴシック" pitchFamily="34" charset="-128"/>
            </a:endParaRPr>
          </a:p>
        </p:txBody>
      </p:sp>
      <p:sp>
        <p:nvSpPr>
          <p:cNvPr id="1030" name="Rectangle 6"/>
          <p:cNvSpPr>
            <a:spLocks noGrp="1" noChangeArrowheads="1"/>
          </p:cNvSpPr>
          <p:nvPr>
            <p:ph type="sldNum" sz="quarter" idx="4"/>
          </p:nvPr>
        </p:nvSpPr>
        <p:spPr bwMode="auto">
          <a:xfrm>
            <a:off x="152400" y="6375400"/>
            <a:ext cx="3048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900">
                <a:solidFill>
                  <a:srgbClr val="FFFFFF"/>
                </a:solidFill>
                <a:latin typeface="Arial" pitchFamily="34" charset="0"/>
              </a:defRPr>
            </a:lvl1pPr>
          </a:lstStyle>
          <a:p>
            <a:pPr defTabSz="914400" eaLnBrk="0" fontAlgn="base" hangingPunct="0">
              <a:spcBef>
                <a:spcPct val="0"/>
              </a:spcBef>
              <a:spcAft>
                <a:spcPct val="0"/>
              </a:spcAft>
              <a:defRPr/>
            </a:pPr>
            <a:fld id="{10BCA764-6D08-4AC0-9B01-D2BD51080F1B}" type="slidenum">
              <a:rPr lang="de-DE">
                <a:ea typeface="ＭＳ Ｐゴシック" pitchFamily="34" charset="-128"/>
              </a:rPr>
              <a:pPr defTabSz="914400" eaLnBrk="0" fontAlgn="base" hangingPunct="0">
                <a:spcBef>
                  <a:spcPct val="0"/>
                </a:spcBef>
                <a:spcAft>
                  <a:spcPct val="0"/>
                </a:spcAft>
                <a:defRPr/>
              </a:pPr>
              <a:t>‹#›</a:t>
            </a:fld>
            <a:endParaRPr lang="de-DE">
              <a:ea typeface="ＭＳ Ｐゴシック" pitchFamily="34" charset="-128"/>
            </a:endParaRPr>
          </a:p>
        </p:txBody>
      </p:sp>
      <p:pic>
        <p:nvPicPr>
          <p:cNvPr id="1032" name="Picture 20" descr="ebi_new_white0805"/>
          <p:cNvPicPr>
            <a:picLocks noChangeAspect="1" noChangeArrowheads="1"/>
          </p:cNvPicPr>
          <p:nvPr userDrawn="1"/>
        </p:nvPicPr>
        <p:blipFill>
          <a:blip r:embed="rId14">
            <a:clrChange>
              <a:clrFrom>
                <a:srgbClr val="225C6C"/>
              </a:clrFrom>
              <a:clrTo>
                <a:srgbClr val="225C6C">
                  <a:alpha val="0"/>
                </a:srgbClr>
              </a:clrTo>
            </a:clrChange>
          </a:blip>
          <a:srcRect b="1443"/>
          <a:stretch>
            <a:fillRect/>
          </a:stretch>
        </p:blipFill>
        <p:spPr bwMode="auto">
          <a:xfrm>
            <a:off x="7011988" y="6205538"/>
            <a:ext cx="1674812" cy="5762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hf hdr="0" ftr="0"/>
  <p:txStyles>
    <p:titleStyle>
      <a:lvl1pPr algn="l" rtl="0" eaLnBrk="0" fontAlgn="base" hangingPunct="0">
        <a:spcBef>
          <a:spcPct val="0"/>
        </a:spcBef>
        <a:spcAft>
          <a:spcPct val="0"/>
        </a:spcAft>
        <a:defRPr sz="3200">
          <a:solidFill>
            <a:schemeClr val="accent1"/>
          </a:solidFill>
          <a:latin typeface="+mj-lt"/>
          <a:ea typeface="ＭＳ Ｐゴシック" charset="0"/>
          <a:cs typeface="+mj-cs"/>
        </a:defRPr>
      </a:lvl1pPr>
      <a:lvl2pPr algn="l" rtl="0" eaLnBrk="0" fontAlgn="base" hangingPunct="0">
        <a:spcBef>
          <a:spcPct val="0"/>
        </a:spcBef>
        <a:spcAft>
          <a:spcPct val="0"/>
        </a:spcAft>
        <a:defRPr sz="3200">
          <a:solidFill>
            <a:schemeClr val="accent1"/>
          </a:solidFill>
          <a:latin typeface="Arial" pitchFamily="-107" charset="0"/>
          <a:ea typeface="ＭＳ Ｐゴシック" charset="0"/>
          <a:cs typeface="Geneva" pitchFamily="-107" charset="0"/>
        </a:defRPr>
      </a:lvl2pPr>
      <a:lvl3pPr algn="l" rtl="0" eaLnBrk="0" fontAlgn="base" hangingPunct="0">
        <a:spcBef>
          <a:spcPct val="0"/>
        </a:spcBef>
        <a:spcAft>
          <a:spcPct val="0"/>
        </a:spcAft>
        <a:defRPr sz="3200">
          <a:solidFill>
            <a:schemeClr val="accent1"/>
          </a:solidFill>
          <a:latin typeface="Arial" pitchFamily="-107" charset="0"/>
          <a:ea typeface="ＭＳ Ｐゴシック" charset="0"/>
          <a:cs typeface="Geneva" pitchFamily="-107" charset="0"/>
        </a:defRPr>
      </a:lvl3pPr>
      <a:lvl4pPr algn="l" rtl="0" eaLnBrk="0" fontAlgn="base" hangingPunct="0">
        <a:spcBef>
          <a:spcPct val="0"/>
        </a:spcBef>
        <a:spcAft>
          <a:spcPct val="0"/>
        </a:spcAft>
        <a:defRPr sz="3200">
          <a:solidFill>
            <a:schemeClr val="accent1"/>
          </a:solidFill>
          <a:latin typeface="Arial" pitchFamily="-107" charset="0"/>
          <a:ea typeface="ＭＳ Ｐゴシック" charset="0"/>
          <a:cs typeface="Geneva" pitchFamily="-107" charset="0"/>
        </a:defRPr>
      </a:lvl4pPr>
      <a:lvl5pPr algn="l" rtl="0" eaLnBrk="0" fontAlgn="base" hangingPunct="0">
        <a:spcBef>
          <a:spcPct val="0"/>
        </a:spcBef>
        <a:spcAft>
          <a:spcPct val="0"/>
        </a:spcAft>
        <a:defRPr sz="3200">
          <a:solidFill>
            <a:schemeClr val="accent1"/>
          </a:solidFill>
          <a:latin typeface="Arial" pitchFamily="-107" charset="0"/>
          <a:ea typeface="ＭＳ Ｐゴシック" charset="0"/>
          <a:cs typeface="Geneva" pitchFamily="-107" charset="0"/>
        </a:defRPr>
      </a:lvl5pPr>
      <a:lvl6pPr marL="457200" algn="l" rtl="0" fontAlgn="base">
        <a:spcBef>
          <a:spcPct val="0"/>
        </a:spcBef>
        <a:spcAft>
          <a:spcPct val="0"/>
        </a:spcAft>
        <a:defRPr sz="3200">
          <a:solidFill>
            <a:schemeClr val="accent1"/>
          </a:solidFill>
          <a:latin typeface="Arial" pitchFamily="-107" charset="0"/>
          <a:ea typeface="Geneva" pitchFamily="-107" charset="0"/>
          <a:cs typeface="Geneva" pitchFamily="-107" charset="0"/>
        </a:defRPr>
      </a:lvl6pPr>
      <a:lvl7pPr marL="914400" algn="l" rtl="0" fontAlgn="base">
        <a:spcBef>
          <a:spcPct val="0"/>
        </a:spcBef>
        <a:spcAft>
          <a:spcPct val="0"/>
        </a:spcAft>
        <a:defRPr sz="3200">
          <a:solidFill>
            <a:schemeClr val="accent1"/>
          </a:solidFill>
          <a:latin typeface="Arial" pitchFamily="-107" charset="0"/>
          <a:ea typeface="Geneva" pitchFamily="-107" charset="0"/>
          <a:cs typeface="Geneva" pitchFamily="-107" charset="0"/>
        </a:defRPr>
      </a:lvl7pPr>
      <a:lvl8pPr marL="1371600" algn="l" rtl="0" fontAlgn="base">
        <a:spcBef>
          <a:spcPct val="0"/>
        </a:spcBef>
        <a:spcAft>
          <a:spcPct val="0"/>
        </a:spcAft>
        <a:defRPr sz="3200">
          <a:solidFill>
            <a:schemeClr val="accent1"/>
          </a:solidFill>
          <a:latin typeface="Arial" pitchFamily="-107" charset="0"/>
          <a:ea typeface="Geneva" pitchFamily="-107" charset="0"/>
          <a:cs typeface="Geneva" pitchFamily="-107" charset="0"/>
        </a:defRPr>
      </a:lvl8pPr>
      <a:lvl9pPr marL="1828800" algn="l" rtl="0" fontAlgn="base">
        <a:spcBef>
          <a:spcPct val="0"/>
        </a:spcBef>
        <a:spcAft>
          <a:spcPct val="0"/>
        </a:spcAft>
        <a:defRPr sz="3200">
          <a:solidFill>
            <a:schemeClr val="accent1"/>
          </a:solidFill>
          <a:latin typeface="Arial" pitchFamily="-107" charset="0"/>
          <a:ea typeface="Geneva" pitchFamily="-107" charset="0"/>
          <a:cs typeface="Geneva" pitchFamily="-107" charset="0"/>
        </a:defRPr>
      </a:lvl9pPr>
    </p:titleStyle>
    <p:bodyStyle>
      <a:lvl1pPr marL="342900" indent="-342900" algn="l" rtl="0" eaLnBrk="0" fontAlgn="base" hangingPunct="0">
        <a:spcBef>
          <a:spcPct val="20000"/>
        </a:spcBef>
        <a:spcAft>
          <a:spcPct val="0"/>
        </a:spcAft>
        <a:buClr>
          <a:schemeClr val="accent1"/>
        </a:buClr>
        <a:buChar char="•"/>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Font typeface="Times" pitchFamily="29" charset="0"/>
        <a:buChar char="•"/>
        <a:defRPr sz="2000">
          <a:solidFill>
            <a:schemeClr val="tx1"/>
          </a:solidFill>
          <a:latin typeface="+mn-lt"/>
          <a:ea typeface="+mn-ea"/>
          <a:cs typeface="+mn-cs"/>
        </a:defRPr>
      </a:lvl5pPr>
      <a:lvl6pPr marL="2514600" indent="-228600" algn="l" rtl="0" fontAlgn="base">
        <a:spcBef>
          <a:spcPct val="20000"/>
        </a:spcBef>
        <a:spcAft>
          <a:spcPct val="0"/>
        </a:spcAft>
        <a:buClr>
          <a:schemeClr val="accent1"/>
        </a:buClr>
        <a:buFont typeface="Times" pitchFamily="-107" charset="0"/>
        <a:buChar char="•"/>
        <a:defRPr sz="2000">
          <a:solidFill>
            <a:schemeClr val="tx1"/>
          </a:solidFill>
          <a:latin typeface="+mn-lt"/>
          <a:ea typeface="+mn-ea"/>
          <a:cs typeface="+mn-cs"/>
        </a:defRPr>
      </a:lvl6pPr>
      <a:lvl7pPr marL="2971800" indent="-228600" algn="l" rtl="0" fontAlgn="base">
        <a:spcBef>
          <a:spcPct val="20000"/>
        </a:spcBef>
        <a:spcAft>
          <a:spcPct val="0"/>
        </a:spcAft>
        <a:buClr>
          <a:schemeClr val="accent1"/>
        </a:buClr>
        <a:buFont typeface="Times" pitchFamily="-107" charset="0"/>
        <a:buChar char="•"/>
        <a:defRPr sz="2000">
          <a:solidFill>
            <a:schemeClr val="tx1"/>
          </a:solidFill>
          <a:latin typeface="+mn-lt"/>
          <a:ea typeface="+mn-ea"/>
          <a:cs typeface="+mn-cs"/>
        </a:defRPr>
      </a:lvl7pPr>
      <a:lvl8pPr marL="3429000" indent="-228600" algn="l" rtl="0" fontAlgn="base">
        <a:spcBef>
          <a:spcPct val="20000"/>
        </a:spcBef>
        <a:spcAft>
          <a:spcPct val="0"/>
        </a:spcAft>
        <a:buClr>
          <a:schemeClr val="accent1"/>
        </a:buClr>
        <a:buFont typeface="Times" pitchFamily="-107" charset="0"/>
        <a:buChar char="•"/>
        <a:defRPr sz="2000">
          <a:solidFill>
            <a:schemeClr val="tx1"/>
          </a:solidFill>
          <a:latin typeface="+mn-lt"/>
          <a:ea typeface="+mn-ea"/>
          <a:cs typeface="+mn-cs"/>
        </a:defRPr>
      </a:lvl8pPr>
      <a:lvl9pPr marL="3886200" indent="-228600" algn="l" rtl="0" fontAlgn="base">
        <a:spcBef>
          <a:spcPct val="20000"/>
        </a:spcBef>
        <a:spcAft>
          <a:spcPct val="0"/>
        </a:spcAft>
        <a:buClr>
          <a:schemeClr val="accent1"/>
        </a:buClr>
        <a:buFont typeface="Times" pitchFamily="-107" charset="0"/>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flipH="1">
            <a:off x="0" y="6172200"/>
            <a:ext cx="7772400" cy="685800"/>
          </a:xfrm>
          <a:prstGeom prst="rect">
            <a:avLst/>
          </a:prstGeom>
          <a:solidFill>
            <a:schemeClr val="tx2"/>
          </a:solidFill>
          <a:ln w="9525">
            <a:noFill/>
            <a:miter lim="800000"/>
            <a:headEnd/>
            <a:tailEnd/>
          </a:ln>
        </p:spPr>
        <p:txBody>
          <a:bodyPr wrap="none" lIns="42158" tIns="21083" rIns="42158" bIns="21083" anchor="ctr"/>
          <a:lstStyle/>
          <a:p>
            <a:pPr defTabSz="914400" eaLnBrk="0" fontAlgn="base" hangingPunct="0">
              <a:spcBef>
                <a:spcPct val="0"/>
              </a:spcBef>
              <a:spcAft>
                <a:spcPct val="0"/>
              </a:spcAft>
              <a:defRPr/>
            </a:pPr>
            <a:endParaRPr lang="en-GB" sz="2400">
              <a:solidFill>
                <a:srgbClr val="000000"/>
              </a:solidFill>
            </a:endParaRPr>
          </a:p>
        </p:txBody>
      </p:sp>
      <p:sp>
        <p:nvSpPr>
          <p:cNvPr id="1031" name="Rectangle 7"/>
          <p:cNvSpPr>
            <a:spLocks noChangeArrowheads="1"/>
          </p:cNvSpPr>
          <p:nvPr/>
        </p:nvSpPr>
        <p:spPr bwMode="auto">
          <a:xfrm>
            <a:off x="7772400" y="6172200"/>
            <a:ext cx="1371600" cy="685800"/>
          </a:xfrm>
          <a:prstGeom prst="rect">
            <a:avLst/>
          </a:prstGeom>
          <a:solidFill>
            <a:schemeClr val="tx2"/>
          </a:solidFill>
          <a:ln w="9525">
            <a:noFill/>
            <a:miter lim="800000"/>
            <a:headEnd/>
            <a:tailEnd/>
          </a:ln>
        </p:spPr>
        <p:txBody>
          <a:bodyPr wrap="none" lIns="42158" tIns="21083" rIns="42158" bIns="21083" anchor="ctr"/>
          <a:lstStyle/>
          <a:p>
            <a:pPr defTabSz="914400" eaLnBrk="0" fontAlgn="base" hangingPunct="0">
              <a:spcBef>
                <a:spcPct val="0"/>
              </a:spcBef>
              <a:spcAft>
                <a:spcPct val="0"/>
              </a:spcAft>
              <a:defRPr/>
            </a:pPr>
            <a:endParaRPr lang="en-GB" sz="2400">
              <a:solidFill>
                <a:srgbClr val="000000"/>
              </a:solidFill>
            </a:endParaRPr>
          </a:p>
        </p:txBody>
      </p:sp>
      <p:sp>
        <p:nvSpPr>
          <p:cNvPr id="4100" name="Rectangle 2"/>
          <p:cNvSpPr>
            <a:spLocks noGrp="1" noChangeArrowheads="1"/>
          </p:cNvSpPr>
          <p:nvPr>
            <p:ph type="title"/>
          </p:nvPr>
        </p:nvSpPr>
        <p:spPr bwMode="auto">
          <a:xfrm>
            <a:off x="533400" y="304800"/>
            <a:ext cx="8153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title style</a:t>
            </a:r>
          </a:p>
        </p:txBody>
      </p:sp>
      <p:sp>
        <p:nvSpPr>
          <p:cNvPr id="4101" name="Rectangle 3"/>
          <p:cNvSpPr>
            <a:spLocks noGrp="1" noChangeArrowheads="1"/>
          </p:cNvSpPr>
          <p:nvPr>
            <p:ph type="body" idx="1"/>
          </p:nvPr>
        </p:nvSpPr>
        <p:spPr bwMode="auto">
          <a:xfrm>
            <a:off x="533400" y="1219200"/>
            <a:ext cx="8153400" cy="43513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p>
        </p:txBody>
      </p:sp>
      <p:sp>
        <p:nvSpPr>
          <p:cNvPr id="1030" name="Rectangle 6"/>
          <p:cNvSpPr>
            <a:spLocks noGrp="1" noChangeArrowheads="1"/>
          </p:cNvSpPr>
          <p:nvPr>
            <p:ph type="sldNum" sz="quarter" idx="4"/>
          </p:nvPr>
        </p:nvSpPr>
        <p:spPr bwMode="auto">
          <a:xfrm>
            <a:off x="152400" y="6375400"/>
            <a:ext cx="3048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0" hangingPunct="0">
              <a:defRPr sz="900">
                <a:solidFill>
                  <a:srgbClr val="FFFFFF"/>
                </a:solidFill>
              </a:defRPr>
            </a:lvl1pPr>
          </a:lstStyle>
          <a:p>
            <a:pPr defTabSz="914400" fontAlgn="base">
              <a:spcBef>
                <a:spcPct val="0"/>
              </a:spcBef>
              <a:spcAft>
                <a:spcPct val="0"/>
              </a:spcAft>
              <a:defRPr/>
            </a:pPr>
            <a:fld id="{E191C37B-22AB-493F-8EBB-2754AF726A2F}" type="slidenum">
              <a:rPr lang="de-DE"/>
              <a:pPr defTabSz="914400" fontAlgn="base">
                <a:spcBef>
                  <a:spcPct val="0"/>
                </a:spcBef>
                <a:spcAft>
                  <a:spcPct val="0"/>
                </a:spcAft>
                <a:defRPr/>
              </a:pPr>
              <a:t>‹#›</a:t>
            </a:fld>
            <a:endParaRPr lang="de-DE"/>
          </a:p>
        </p:txBody>
      </p:sp>
      <p:pic>
        <p:nvPicPr>
          <p:cNvPr id="4103" name="Picture 10" descr="ebi_new_white0805"/>
          <p:cNvPicPr>
            <a:picLocks noChangeAspect="1" noChangeArrowheads="1"/>
          </p:cNvPicPr>
          <p:nvPr/>
        </p:nvPicPr>
        <p:blipFill>
          <a:blip r:embed="rId15">
            <a:clrChange>
              <a:clrFrom>
                <a:srgbClr val="007281"/>
              </a:clrFrom>
              <a:clrTo>
                <a:srgbClr val="007281">
                  <a:alpha val="0"/>
                </a:srgbClr>
              </a:clrTo>
            </a:clrChange>
          </a:blip>
          <a:srcRect b="1443"/>
          <a:stretch>
            <a:fillRect/>
          </a:stretch>
        </p:blipFill>
        <p:spPr bwMode="auto">
          <a:xfrm>
            <a:off x="7086600" y="6248400"/>
            <a:ext cx="1676400" cy="5762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ransition advClick="0">
    <p:cut/>
  </p:transition>
  <p:timing>
    <p:tnLst>
      <p:par>
        <p:cTn id="1" dur="indefinite" restart="never" nodeType="tmRoot"/>
      </p:par>
    </p:tnLst>
  </p:timing>
  <p:hf hdr="0" ftr="0"/>
  <p:txStyles>
    <p:titleStyle>
      <a:lvl1pPr algn="l" defTabSz="908050" rtl="0" eaLnBrk="0" fontAlgn="base" hangingPunct="0">
        <a:spcBef>
          <a:spcPct val="0"/>
        </a:spcBef>
        <a:spcAft>
          <a:spcPct val="0"/>
        </a:spcAft>
        <a:defRPr sz="3200">
          <a:solidFill>
            <a:schemeClr val="accent1"/>
          </a:solidFill>
          <a:latin typeface="+mj-lt"/>
          <a:ea typeface="+mj-ea"/>
          <a:cs typeface="+mj-cs"/>
        </a:defRPr>
      </a:lvl1pPr>
      <a:lvl2pPr algn="l" defTabSz="908050" rtl="0" eaLnBrk="0" fontAlgn="base" hangingPunct="0">
        <a:spcBef>
          <a:spcPct val="0"/>
        </a:spcBef>
        <a:spcAft>
          <a:spcPct val="0"/>
        </a:spcAft>
        <a:defRPr sz="3200">
          <a:solidFill>
            <a:schemeClr val="accent1"/>
          </a:solidFill>
          <a:latin typeface="Arial" charset="0"/>
        </a:defRPr>
      </a:lvl2pPr>
      <a:lvl3pPr algn="l" defTabSz="908050" rtl="0" eaLnBrk="0" fontAlgn="base" hangingPunct="0">
        <a:spcBef>
          <a:spcPct val="0"/>
        </a:spcBef>
        <a:spcAft>
          <a:spcPct val="0"/>
        </a:spcAft>
        <a:defRPr sz="3200">
          <a:solidFill>
            <a:schemeClr val="accent1"/>
          </a:solidFill>
          <a:latin typeface="Arial" charset="0"/>
        </a:defRPr>
      </a:lvl3pPr>
      <a:lvl4pPr algn="l" defTabSz="908050" rtl="0" eaLnBrk="0" fontAlgn="base" hangingPunct="0">
        <a:spcBef>
          <a:spcPct val="0"/>
        </a:spcBef>
        <a:spcAft>
          <a:spcPct val="0"/>
        </a:spcAft>
        <a:defRPr sz="3200">
          <a:solidFill>
            <a:schemeClr val="accent1"/>
          </a:solidFill>
          <a:latin typeface="Arial" charset="0"/>
        </a:defRPr>
      </a:lvl4pPr>
      <a:lvl5pPr algn="l" defTabSz="908050" rtl="0" eaLnBrk="0" fontAlgn="base" hangingPunct="0">
        <a:spcBef>
          <a:spcPct val="0"/>
        </a:spcBef>
        <a:spcAft>
          <a:spcPct val="0"/>
        </a:spcAft>
        <a:defRPr sz="3200">
          <a:solidFill>
            <a:schemeClr val="accent1"/>
          </a:solidFill>
          <a:latin typeface="Arial" charset="0"/>
        </a:defRPr>
      </a:lvl5pPr>
      <a:lvl6pPr marL="210801" algn="l" defTabSz="913456" rtl="0" fontAlgn="base">
        <a:spcBef>
          <a:spcPct val="0"/>
        </a:spcBef>
        <a:spcAft>
          <a:spcPct val="0"/>
        </a:spcAft>
        <a:defRPr sz="3200">
          <a:solidFill>
            <a:schemeClr val="accent1"/>
          </a:solidFill>
          <a:latin typeface="Arial" charset="0"/>
        </a:defRPr>
      </a:lvl6pPr>
      <a:lvl7pPr marL="421592" algn="l" defTabSz="913456" rtl="0" fontAlgn="base">
        <a:spcBef>
          <a:spcPct val="0"/>
        </a:spcBef>
        <a:spcAft>
          <a:spcPct val="0"/>
        </a:spcAft>
        <a:defRPr sz="3200">
          <a:solidFill>
            <a:schemeClr val="accent1"/>
          </a:solidFill>
          <a:latin typeface="Arial" charset="0"/>
        </a:defRPr>
      </a:lvl7pPr>
      <a:lvl8pPr marL="632391" algn="l" defTabSz="913456" rtl="0" fontAlgn="base">
        <a:spcBef>
          <a:spcPct val="0"/>
        </a:spcBef>
        <a:spcAft>
          <a:spcPct val="0"/>
        </a:spcAft>
        <a:defRPr sz="3200">
          <a:solidFill>
            <a:schemeClr val="accent1"/>
          </a:solidFill>
          <a:latin typeface="Arial" charset="0"/>
        </a:defRPr>
      </a:lvl8pPr>
      <a:lvl9pPr marL="843193" algn="l" defTabSz="913456" rtl="0" fontAlgn="base">
        <a:spcBef>
          <a:spcPct val="0"/>
        </a:spcBef>
        <a:spcAft>
          <a:spcPct val="0"/>
        </a:spcAft>
        <a:defRPr sz="3200">
          <a:solidFill>
            <a:schemeClr val="accent1"/>
          </a:solidFill>
          <a:latin typeface="Arial" charset="0"/>
        </a:defRPr>
      </a:lvl9pPr>
    </p:titleStyle>
    <p:bodyStyle>
      <a:lvl1pPr marL="336550" indent="-336550" algn="l" defTabSz="908050" rtl="0" eaLnBrk="0" fontAlgn="base" hangingPunct="0">
        <a:spcBef>
          <a:spcPct val="20000"/>
        </a:spcBef>
        <a:spcAft>
          <a:spcPct val="0"/>
        </a:spcAft>
        <a:buClr>
          <a:schemeClr val="accent1"/>
        </a:buClr>
        <a:buChar char="•"/>
        <a:defRPr sz="2400">
          <a:solidFill>
            <a:schemeClr val="tx1"/>
          </a:solidFill>
          <a:latin typeface="+mn-lt"/>
          <a:ea typeface="+mn-ea"/>
          <a:cs typeface="+mn-cs"/>
        </a:defRPr>
      </a:lvl1pPr>
      <a:lvl2pPr marL="736600" indent="-279400" algn="l" defTabSz="908050" rtl="0" eaLnBrk="0" fontAlgn="base" hangingPunct="0">
        <a:spcBef>
          <a:spcPct val="20000"/>
        </a:spcBef>
        <a:spcAft>
          <a:spcPct val="0"/>
        </a:spcAft>
        <a:buClr>
          <a:schemeClr val="accent1"/>
        </a:buClr>
        <a:buFont typeface="Times" pitchFamily="29" charset="0"/>
        <a:buChar char="•"/>
        <a:defRPr sz="2000">
          <a:solidFill>
            <a:schemeClr val="tx1"/>
          </a:solidFill>
          <a:latin typeface="+mn-lt"/>
        </a:defRPr>
      </a:lvl2pPr>
      <a:lvl3pPr marL="1136650" indent="-222250" algn="l" defTabSz="908050" rtl="0" eaLnBrk="0" fontAlgn="base" hangingPunct="0">
        <a:spcBef>
          <a:spcPct val="20000"/>
        </a:spcBef>
        <a:spcAft>
          <a:spcPct val="0"/>
        </a:spcAft>
        <a:buClr>
          <a:schemeClr val="accent1"/>
        </a:buClr>
        <a:buFont typeface="Times" pitchFamily="29" charset="0"/>
        <a:buChar char="•"/>
        <a:defRPr sz="2000">
          <a:solidFill>
            <a:schemeClr val="tx1"/>
          </a:solidFill>
          <a:latin typeface="+mn-lt"/>
        </a:defRPr>
      </a:lvl3pPr>
      <a:lvl4pPr marL="1593850" indent="-222250" algn="l" defTabSz="908050" rtl="0" eaLnBrk="0" fontAlgn="base" hangingPunct="0">
        <a:spcBef>
          <a:spcPct val="20000"/>
        </a:spcBef>
        <a:spcAft>
          <a:spcPct val="0"/>
        </a:spcAft>
        <a:buClr>
          <a:schemeClr val="accent1"/>
        </a:buClr>
        <a:buFont typeface="Times" pitchFamily="29" charset="0"/>
        <a:buChar char="•"/>
        <a:defRPr sz="2000">
          <a:solidFill>
            <a:schemeClr val="tx1"/>
          </a:solidFill>
          <a:latin typeface="+mn-lt"/>
        </a:defRPr>
      </a:lvl4pPr>
      <a:lvl5pPr marL="2049463" indent="-222250" algn="l" defTabSz="908050" rtl="0" eaLnBrk="0" fontAlgn="base" hangingPunct="0">
        <a:spcBef>
          <a:spcPct val="20000"/>
        </a:spcBef>
        <a:spcAft>
          <a:spcPct val="0"/>
        </a:spcAft>
        <a:buClr>
          <a:schemeClr val="accent1"/>
        </a:buClr>
        <a:buFont typeface="Times" pitchFamily="29" charset="0"/>
        <a:buChar char="•"/>
        <a:defRPr sz="2000">
          <a:solidFill>
            <a:schemeClr val="tx1"/>
          </a:solidFill>
          <a:latin typeface="+mn-lt"/>
        </a:defRPr>
      </a:lvl5pPr>
      <a:lvl6pPr marL="2266070" indent="-228363" algn="l" defTabSz="913456" rtl="0" fontAlgn="base">
        <a:spcBef>
          <a:spcPct val="20000"/>
        </a:spcBef>
        <a:spcAft>
          <a:spcPct val="0"/>
        </a:spcAft>
        <a:buClr>
          <a:schemeClr val="accent1"/>
        </a:buClr>
        <a:buFont typeface="Times" pitchFamily="48" charset="0"/>
        <a:buChar char="•"/>
        <a:defRPr sz="2000">
          <a:solidFill>
            <a:schemeClr val="tx1"/>
          </a:solidFill>
          <a:latin typeface="+mn-lt"/>
        </a:defRPr>
      </a:lvl6pPr>
      <a:lvl7pPr marL="2476872" indent="-228363" algn="l" defTabSz="913456" rtl="0" fontAlgn="base">
        <a:spcBef>
          <a:spcPct val="20000"/>
        </a:spcBef>
        <a:spcAft>
          <a:spcPct val="0"/>
        </a:spcAft>
        <a:buClr>
          <a:schemeClr val="accent1"/>
        </a:buClr>
        <a:buFont typeface="Times" pitchFamily="48" charset="0"/>
        <a:buChar char="•"/>
        <a:defRPr sz="2000">
          <a:solidFill>
            <a:schemeClr val="tx1"/>
          </a:solidFill>
          <a:latin typeface="+mn-lt"/>
        </a:defRPr>
      </a:lvl7pPr>
      <a:lvl8pPr marL="2687660" indent="-228363" algn="l" defTabSz="913456" rtl="0" fontAlgn="base">
        <a:spcBef>
          <a:spcPct val="20000"/>
        </a:spcBef>
        <a:spcAft>
          <a:spcPct val="0"/>
        </a:spcAft>
        <a:buClr>
          <a:schemeClr val="accent1"/>
        </a:buClr>
        <a:buFont typeface="Times" pitchFamily="48" charset="0"/>
        <a:buChar char="•"/>
        <a:defRPr sz="2000">
          <a:solidFill>
            <a:schemeClr val="tx1"/>
          </a:solidFill>
          <a:latin typeface="+mn-lt"/>
        </a:defRPr>
      </a:lvl8pPr>
      <a:lvl9pPr marL="2898462" indent="-228363" algn="l" defTabSz="913456" rtl="0" fontAlgn="base">
        <a:spcBef>
          <a:spcPct val="20000"/>
        </a:spcBef>
        <a:spcAft>
          <a:spcPct val="0"/>
        </a:spcAft>
        <a:buClr>
          <a:schemeClr val="accent1"/>
        </a:buClr>
        <a:buFont typeface="Times" pitchFamily="48" charset="0"/>
        <a:buChar char="•"/>
        <a:defRPr sz="2000">
          <a:solidFill>
            <a:schemeClr val="tx1"/>
          </a:solidFill>
          <a:latin typeface="+mn-lt"/>
        </a:defRPr>
      </a:lvl9pPr>
    </p:bodyStyle>
    <p:otherStyle>
      <a:defPPr>
        <a:defRPr lang="en-US"/>
      </a:defPPr>
      <a:lvl1pPr marL="0" algn="l" defTabSz="421592" rtl="0" eaLnBrk="1" latinLnBrk="0" hangingPunct="1">
        <a:defRPr sz="800" kern="1200">
          <a:solidFill>
            <a:schemeClr val="tx1"/>
          </a:solidFill>
          <a:latin typeface="+mn-lt"/>
          <a:ea typeface="+mn-ea"/>
          <a:cs typeface="+mn-cs"/>
        </a:defRPr>
      </a:lvl1pPr>
      <a:lvl2pPr marL="210801" algn="l" defTabSz="421592" rtl="0" eaLnBrk="1" latinLnBrk="0" hangingPunct="1">
        <a:defRPr sz="800" kern="1200">
          <a:solidFill>
            <a:schemeClr val="tx1"/>
          </a:solidFill>
          <a:latin typeface="+mn-lt"/>
          <a:ea typeface="+mn-ea"/>
          <a:cs typeface="+mn-cs"/>
        </a:defRPr>
      </a:lvl2pPr>
      <a:lvl3pPr marL="421592" algn="l" defTabSz="421592" rtl="0" eaLnBrk="1" latinLnBrk="0" hangingPunct="1">
        <a:defRPr sz="800" kern="1200">
          <a:solidFill>
            <a:schemeClr val="tx1"/>
          </a:solidFill>
          <a:latin typeface="+mn-lt"/>
          <a:ea typeface="+mn-ea"/>
          <a:cs typeface="+mn-cs"/>
        </a:defRPr>
      </a:lvl3pPr>
      <a:lvl4pPr marL="632391" algn="l" defTabSz="421592" rtl="0" eaLnBrk="1" latinLnBrk="0" hangingPunct="1">
        <a:defRPr sz="800" kern="1200">
          <a:solidFill>
            <a:schemeClr val="tx1"/>
          </a:solidFill>
          <a:latin typeface="+mn-lt"/>
          <a:ea typeface="+mn-ea"/>
          <a:cs typeface="+mn-cs"/>
        </a:defRPr>
      </a:lvl4pPr>
      <a:lvl5pPr marL="843193" algn="l" defTabSz="421592" rtl="0" eaLnBrk="1" latinLnBrk="0" hangingPunct="1">
        <a:defRPr sz="800" kern="1200">
          <a:solidFill>
            <a:schemeClr val="tx1"/>
          </a:solidFill>
          <a:latin typeface="+mn-lt"/>
          <a:ea typeface="+mn-ea"/>
          <a:cs typeface="+mn-cs"/>
        </a:defRPr>
      </a:lvl5pPr>
      <a:lvl6pPr marL="1053982" algn="l" defTabSz="421592" rtl="0" eaLnBrk="1" latinLnBrk="0" hangingPunct="1">
        <a:defRPr sz="800" kern="1200">
          <a:solidFill>
            <a:schemeClr val="tx1"/>
          </a:solidFill>
          <a:latin typeface="+mn-lt"/>
          <a:ea typeface="+mn-ea"/>
          <a:cs typeface="+mn-cs"/>
        </a:defRPr>
      </a:lvl6pPr>
      <a:lvl7pPr marL="1264783" algn="l" defTabSz="421592" rtl="0" eaLnBrk="1" latinLnBrk="0" hangingPunct="1">
        <a:defRPr sz="800" kern="1200">
          <a:solidFill>
            <a:schemeClr val="tx1"/>
          </a:solidFill>
          <a:latin typeface="+mn-lt"/>
          <a:ea typeface="+mn-ea"/>
          <a:cs typeface="+mn-cs"/>
        </a:defRPr>
      </a:lvl7pPr>
      <a:lvl8pPr marL="1475584" algn="l" defTabSz="421592" rtl="0" eaLnBrk="1" latinLnBrk="0" hangingPunct="1">
        <a:defRPr sz="800" kern="1200">
          <a:solidFill>
            <a:schemeClr val="tx1"/>
          </a:solidFill>
          <a:latin typeface="+mn-lt"/>
          <a:ea typeface="+mn-ea"/>
          <a:cs typeface="+mn-cs"/>
        </a:defRPr>
      </a:lvl8pPr>
      <a:lvl9pPr marL="1686380" algn="l" defTabSz="421592"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0.png"/><Relationship Id="rId18" Type="http://schemas.openxmlformats.org/officeDocument/2006/relationships/image" Target="../media/image33.jpeg"/><Relationship Id="rId26" Type="http://schemas.openxmlformats.org/officeDocument/2006/relationships/image" Target="../media/image41.jpeg"/><Relationship Id="rId3" Type="http://schemas.openxmlformats.org/officeDocument/2006/relationships/image" Target="../media/image26.png"/><Relationship Id="rId21" Type="http://schemas.openxmlformats.org/officeDocument/2006/relationships/image" Target="../media/image36.jpeg"/><Relationship Id="rId7" Type="http://schemas.openxmlformats.org/officeDocument/2006/relationships/oleObject" Target="../embeddings/oleObject4.bin"/><Relationship Id="rId12" Type="http://schemas.openxmlformats.org/officeDocument/2006/relationships/image" Target="../media/image29.png"/><Relationship Id="rId17" Type="http://schemas.openxmlformats.org/officeDocument/2006/relationships/image" Target="../media/image32.jpeg"/><Relationship Id="rId25" Type="http://schemas.openxmlformats.org/officeDocument/2006/relationships/image" Target="../media/image40.jpeg"/><Relationship Id="rId2" Type="http://schemas.openxmlformats.org/officeDocument/2006/relationships/slideLayout" Target="../slideLayouts/slideLayout39.xml"/><Relationship Id="rId16" Type="http://schemas.openxmlformats.org/officeDocument/2006/relationships/image" Target="../media/image31.jpeg"/><Relationship Id="rId20" Type="http://schemas.openxmlformats.org/officeDocument/2006/relationships/image" Target="../media/image35.jpeg"/><Relationship Id="rId29" Type="http://schemas.openxmlformats.org/officeDocument/2006/relationships/image" Target="../media/image44.jpeg"/><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6.bin"/><Relationship Id="rId24" Type="http://schemas.openxmlformats.org/officeDocument/2006/relationships/image" Target="../media/image39.jpeg"/><Relationship Id="rId5" Type="http://schemas.openxmlformats.org/officeDocument/2006/relationships/oleObject" Target="../embeddings/oleObject2.bin"/><Relationship Id="rId15" Type="http://schemas.openxmlformats.org/officeDocument/2006/relationships/oleObject" Target="../embeddings/oleObject8.bin"/><Relationship Id="rId23" Type="http://schemas.openxmlformats.org/officeDocument/2006/relationships/image" Target="../media/image38.jpeg"/><Relationship Id="rId28" Type="http://schemas.openxmlformats.org/officeDocument/2006/relationships/image" Target="../media/image43.jpeg"/><Relationship Id="rId10" Type="http://schemas.openxmlformats.org/officeDocument/2006/relationships/image" Target="../media/image28.jpeg"/><Relationship Id="rId19" Type="http://schemas.openxmlformats.org/officeDocument/2006/relationships/image" Target="../media/image34.jpeg"/><Relationship Id="rId4" Type="http://schemas.openxmlformats.org/officeDocument/2006/relationships/oleObject" Target="../embeddings/oleObject1.bin"/><Relationship Id="rId9" Type="http://schemas.openxmlformats.org/officeDocument/2006/relationships/oleObject" Target="../embeddings/oleObject5.bin"/><Relationship Id="rId14" Type="http://schemas.openxmlformats.org/officeDocument/2006/relationships/oleObject" Target="../embeddings/oleObject7.bin"/><Relationship Id="rId22" Type="http://schemas.openxmlformats.org/officeDocument/2006/relationships/image" Target="../media/image37.jpeg"/><Relationship Id="rId27" Type="http://schemas.openxmlformats.org/officeDocument/2006/relationships/image" Target="../media/image4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2.xml"/><Relationship Id="rId1" Type="http://schemas.openxmlformats.org/officeDocument/2006/relationships/vmlDrawing" Target="../drawings/vmlDrawing2.vml"/><Relationship Id="rId4" Type="http://schemas.openxmlformats.org/officeDocument/2006/relationships/oleObject" Target="../embeddings/List_aplikace_Microsoft_Office_Excel_97-20031.xls"/></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elixir-europe.or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6.xml"/></Relationships>
</file>

<file path=ppt/slides/_rels/slide6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533400" y="2284413"/>
            <a:ext cx="8458200" cy="685800"/>
          </a:xfrm>
          <a:noFill/>
        </p:spPr>
        <p:txBody>
          <a:bodyPr/>
          <a:lstStyle/>
          <a:p>
            <a:pPr eaLnBrk="1" hangingPunct="1"/>
            <a:r>
              <a:rPr lang="de-DE" smtClean="0">
                <a:ea typeface="ＭＳ Ｐゴシック" pitchFamily="34" charset="-128"/>
              </a:rPr>
              <a:t>EMBL-EBI: Now &amp; the Future</a:t>
            </a:r>
          </a:p>
        </p:txBody>
      </p:sp>
      <p:sp>
        <p:nvSpPr>
          <p:cNvPr id="38915" name="TextBox 3"/>
          <p:cNvSpPr txBox="1">
            <a:spLocks noChangeArrowheads="1"/>
          </p:cNvSpPr>
          <p:nvPr/>
        </p:nvSpPr>
        <p:spPr bwMode="auto">
          <a:xfrm>
            <a:off x="533400" y="3141663"/>
            <a:ext cx="4970463" cy="101441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sz="2000" smtClean="0">
                <a:solidFill>
                  <a:srgbClr val="FFFFFF"/>
                </a:solidFill>
                <a:ea typeface="ＭＳ Ｐゴシック" pitchFamily="34" charset="-128"/>
              </a:rPr>
              <a:t>Janet Thornton</a:t>
            </a:r>
          </a:p>
          <a:p>
            <a:pPr defTabSz="914400" eaLnBrk="0" fontAlgn="base" hangingPunct="0">
              <a:spcBef>
                <a:spcPct val="0"/>
              </a:spcBef>
              <a:spcAft>
                <a:spcPct val="0"/>
              </a:spcAft>
            </a:pPr>
            <a:r>
              <a:rPr lang="en-US" sz="2000" smtClean="0">
                <a:solidFill>
                  <a:srgbClr val="FFFFFF"/>
                </a:solidFill>
                <a:ea typeface="ＭＳ Ｐゴシック" pitchFamily="34" charset="-128"/>
              </a:rPr>
              <a:t>Director, European Bioinformatics Institute</a:t>
            </a:r>
          </a:p>
          <a:p>
            <a:pPr defTabSz="914400" eaLnBrk="0" fontAlgn="base" hangingPunct="0">
              <a:spcBef>
                <a:spcPct val="0"/>
              </a:spcBef>
              <a:spcAft>
                <a:spcPct val="0"/>
              </a:spcAft>
            </a:pPr>
            <a:r>
              <a:rPr lang="en-US" sz="2000" smtClean="0">
                <a:solidFill>
                  <a:srgbClr val="FFFFFF"/>
                </a:solidFill>
                <a:ea typeface="ＭＳ Ｐゴシック" pitchFamily="34" charset="-128"/>
              </a:rPr>
              <a:t>Coordinator, ELIXIR</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2"/>
          <p:cNvSpPr>
            <a:spLocks noGrp="1"/>
          </p:cNvSpPr>
          <p:nvPr>
            <p:ph type="sldNum" sz="quarter" idx="11"/>
          </p:nvPr>
        </p:nvSpPr>
        <p:spPr>
          <a:xfrm>
            <a:off x="533400" y="6375400"/>
            <a:ext cx="1676400" cy="228600"/>
          </a:xfrm>
          <a:noFill/>
        </p:spPr>
        <p:txBody>
          <a:bodyPr/>
          <a:lstStyle/>
          <a:p>
            <a:pPr defTabSz="906463"/>
            <a:fld id="{ADFC3137-72C1-4B58-A91A-715FC21B0683}" type="slidenum">
              <a:rPr lang="de-DE" smtClean="0">
                <a:latin typeface="Arial" charset="0"/>
              </a:rPr>
              <a:pPr defTabSz="906463"/>
              <a:t>10</a:t>
            </a:fld>
            <a:endParaRPr lang="de-DE" smtClean="0">
              <a:latin typeface="Arial" charset="0"/>
            </a:endParaRPr>
          </a:p>
        </p:txBody>
      </p:sp>
      <p:pic>
        <p:nvPicPr>
          <p:cNvPr id="48131" name="Picture 19" descr="Arrow_09_for_EBI_loop"/>
          <p:cNvPicPr>
            <a:picLocks noChangeAspect="1" noChangeArrowheads="1"/>
          </p:cNvPicPr>
          <p:nvPr/>
        </p:nvPicPr>
        <p:blipFill>
          <a:blip r:embed="rId2"/>
          <a:srcRect b="11429"/>
          <a:stretch>
            <a:fillRect/>
          </a:stretch>
        </p:blipFill>
        <p:spPr bwMode="auto">
          <a:xfrm>
            <a:off x="1679575" y="-22225"/>
            <a:ext cx="6794500" cy="6018213"/>
          </a:xfrm>
          <a:prstGeom prst="rect">
            <a:avLst/>
          </a:prstGeom>
          <a:noFill/>
          <a:ln w="9525">
            <a:noFill/>
            <a:miter lim="800000"/>
            <a:headEnd/>
            <a:tailEnd/>
          </a:ln>
        </p:spPr>
      </p:pic>
      <p:sp>
        <p:nvSpPr>
          <p:cNvPr id="48132" name="Rectangle 4"/>
          <p:cNvSpPr>
            <a:spLocks noChangeArrowheads="1"/>
          </p:cNvSpPr>
          <p:nvPr/>
        </p:nvSpPr>
        <p:spPr bwMode="auto">
          <a:xfrm>
            <a:off x="404813" y="176213"/>
            <a:ext cx="8991600" cy="533400"/>
          </a:xfrm>
          <a:prstGeom prst="rect">
            <a:avLst/>
          </a:prstGeom>
          <a:noFill/>
          <a:ln w="9525">
            <a:noFill/>
            <a:miter lim="800000"/>
            <a:headEnd/>
            <a:tailEnd/>
          </a:ln>
        </p:spPr>
        <p:txBody>
          <a:bodyPr lIns="0" tIns="0" rIns="0" bIns="0"/>
          <a:lstStyle/>
          <a:p>
            <a:pPr defTabSz="906463" eaLnBrk="0" fontAlgn="base" hangingPunct="0">
              <a:spcBef>
                <a:spcPct val="0"/>
              </a:spcBef>
              <a:spcAft>
                <a:spcPct val="0"/>
              </a:spcAft>
            </a:pPr>
            <a:r>
              <a:rPr lang="en-US" sz="3000" smtClean="0">
                <a:solidFill>
                  <a:srgbClr val="72AD46"/>
                </a:solidFill>
                <a:ea typeface="ＭＳ Ｐゴシック" pitchFamily="34" charset="-128"/>
              </a:rPr>
              <a:t>Standards development – intl. collaborations</a:t>
            </a:r>
          </a:p>
        </p:txBody>
      </p:sp>
      <p:sp>
        <p:nvSpPr>
          <p:cNvPr id="46085" name="AutoShape 7"/>
          <p:cNvSpPr>
            <a:spLocks noChangeArrowheads="1"/>
          </p:cNvSpPr>
          <p:nvPr/>
        </p:nvSpPr>
        <p:spPr bwMode="auto">
          <a:xfrm>
            <a:off x="107950" y="839788"/>
            <a:ext cx="2286000" cy="606425"/>
          </a:xfrm>
          <a:prstGeom prst="wedgeRectCallout">
            <a:avLst>
              <a:gd name="adj1" fmla="val 54519"/>
              <a:gd name="adj2" fmla="val -21060"/>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Genome annotation</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www.geneontology.org</a:t>
            </a:r>
          </a:p>
        </p:txBody>
      </p:sp>
      <p:sp>
        <p:nvSpPr>
          <p:cNvPr id="46086" name="AutoShape 9"/>
          <p:cNvSpPr>
            <a:spLocks noChangeArrowheads="1"/>
          </p:cNvSpPr>
          <p:nvPr/>
        </p:nvSpPr>
        <p:spPr bwMode="auto">
          <a:xfrm>
            <a:off x="107950" y="2505075"/>
            <a:ext cx="2690813" cy="882650"/>
          </a:xfrm>
          <a:prstGeom prst="wedgeRectCallout">
            <a:avLst>
              <a:gd name="adj1" fmla="val 91889"/>
              <a:gd name="adj2" fmla="val -137500"/>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1976438" eaLnBrk="0" fontAlgn="base" hangingPunct="0">
              <a:spcBef>
                <a:spcPct val="0"/>
              </a:spcBef>
              <a:spcAft>
                <a:spcPct val="0"/>
              </a:spcAft>
              <a:defRPr/>
            </a:pPr>
            <a:r>
              <a:rPr lang="en-GB" sz="1600" b="1">
                <a:solidFill>
                  <a:srgbClr val="000000"/>
                </a:solidFill>
                <a:ea typeface="ＭＳ Ｐゴシック" pitchFamily="34" charset="-128"/>
              </a:rPr>
              <a:t>Functional Genomics Data Society </a:t>
            </a:r>
            <a:br>
              <a:rPr lang="en-GB" sz="1600" b="1">
                <a:solidFill>
                  <a:srgbClr val="000000"/>
                </a:solidFill>
                <a:ea typeface="ＭＳ Ｐゴシック" pitchFamily="34" charset="-128"/>
              </a:rPr>
            </a:br>
            <a:r>
              <a:rPr lang="en-US" sz="1600" b="1">
                <a:solidFill>
                  <a:srgbClr val="007E82"/>
                </a:solidFill>
                <a:ea typeface="ＭＳ Ｐゴシック" pitchFamily="34" charset="-128"/>
              </a:rPr>
              <a:t>www.fged.org</a:t>
            </a:r>
          </a:p>
        </p:txBody>
      </p:sp>
      <p:sp>
        <p:nvSpPr>
          <p:cNvPr id="46087" name="AutoShape 10"/>
          <p:cNvSpPr>
            <a:spLocks noChangeArrowheads="1"/>
          </p:cNvSpPr>
          <p:nvPr/>
        </p:nvSpPr>
        <p:spPr bwMode="auto">
          <a:xfrm>
            <a:off x="6691313" y="1557338"/>
            <a:ext cx="2057400" cy="638175"/>
          </a:xfrm>
          <a:prstGeom prst="wedgeRectCallout">
            <a:avLst>
              <a:gd name="adj1" fmla="val -88968"/>
              <a:gd name="adj2" fmla="val -12935"/>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Protein sequence</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www.uniprot.org</a:t>
            </a:r>
          </a:p>
        </p:txBody>
      </p:sp>
      <p:sp>
        <p:nvSpPr>
          <p:cNvPr id="46088" name="AutoShape 11"/>
          <p:cNvSpPr>
            <a:spLocks noChangeArrowheads="1"/>
          </p:cNvSpPr>
          <p:nvPr/>
        </p:nvSpPr>
        <p:spPr bwMode="auto">
          <a:xfrm>
            <a:off x="2887663" y="2390775"/>
            <a:ext cx="1841500" cy="1300163"/>
          </a:xfrm>
          <a:prstGeom prst="wedgeRectCallout">
            <a:avLst>
              <a:gd name="adj1" fmla="val 69986"/>
              <a:gd name="adj2" fmla="val -20171"/>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HUPO- Proteomics </a:t>
            </a:r>
          </a:p>
          <a:p>
            <a:pPr algn="ctr" defTabSz="912813" eaLnBrk="0" fontAlgn="base" hangingPunct="0">
              <a:spcBef>
                <a:spcPct val="0"/>
              </a:spcBef>
              <a:spcAft>
                <a:spcPct val="0"/>
              </a:spcAft>
              <a:defRPr/>
            </a:pPr>
            <a:r>
              <a:rPr lang="en-US" sz="1500" b="1">
                <a:solidFill>
                  <a:srgbClr val="000000"/>
                </a:solidFill>
                <a:ea typeface="ＭＳ Ｐゴシック" pitchFamily="34" charset="-128"/>
              </a:rPr>
              <a:t>Standards Initiative (PSI)</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www.psidev.info/</a:t>
            </a:r>
          </a:p>
        </p:txBody>
      </p:sp>
      <p:sp>
        <p:nvSpPr>
          <p:cNvPr id="46089" name="AutoShape 12"/>
          <p:cNvSpPr>
            <a:spLocks noChangeArrowheads="1"/>
          </p:cNvSpPr>
          <p:nvPr/>
        </p:nvSpPr>
        <p:spPr bwMode="auto">
          <a:xfrm>
            <a:off x="6877050" y="2349500"/>
            <a:ext cx="2057400" cy="638175"/>
          </a:xfrm>
          <a:prstGeom prst="wedgeRectCallout">
            <a:avLst>
              <a:gd name="adj1" fmla="val -63194"/>
              <a:gd name="adj2" fmla="val -24380"/>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Protein structure</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www.wwpdb.org</a:t>
            </a:r>
          </a:p>
        </p:txBody>
      </p:sp>
      <p:sp>
        <p:nvSpPr>
          <p:cNvPr id="46090" name="AutoShape 13"/>
          <p:cNvSpPr>
            <a:spLocks noChangeArrowheads="1"/>
          </p:cNvSpPr>
          <p:nvPr/>
        </p:nvSpPr>
        <p:spPr bwMode="auto">
          <a:xfrm>
            <a:off x="438150" y="3944938"/>
            <a:ext cx="2286000" cy="608012"/>
          </a:xfrm>
          <a:prstGeom prst="wedgeRectCallout">
            <a:avLst>
              <a:gd name="adj1" fmla="val 166389"/>
              <a:gd name="adj2" fmla="val -90361"/>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Cheminformatics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www.ebi.ac.uk/chebi</a:t>
            </a:r>
          </a:p>
        </p:txBody>
      </p:sp>
      <p:sp>
        <p:nvSpPr>
          <p:cNvPr id="46091" name="AutoShape 14"/>
          <p:cNvSpPr>
            <a:spLocks noChangeArrowheads="1"/>
          </p:cNvSpPr>
          <p:nvPr/>
        </p:nvSpPr>
        <p:spPr bwMode="auto">
          <a:xfrm>
            <a:off x="3009900" y="4327525"/>
            <a:ext cx="2209800" cy="838200"/>
          </a:xfrm>
          <a:prstGeom prst="wedgeRectCallout">
            <a:avLst>
              <a:gd name="adj1" fmla="val 87935"/>
              <a:gd name="adj2" fmla="val -87037"/>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Pathways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www.reactome.org</a:t>
            </a: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www.biopax.org</a:t>
            </a:r>
          </a:p>
        </p:txBody>
      </p:sp>
      <p:sp>
        <p:nvSpPr>
          <p:cNvPr id="46092" name="AutoShape 15"/>
          <p:cNvSpPr>
            <a:spLocks noChangeArrowheads="1"/>
          </p:cNvSpPr>
          <p:nvPr/>
        </p:nvSpPr>
        <p:spPr bwMode="auto">
          <a:xfrm>
            <a:off x="7124700" y="5062538"/>
            <a:ext cx="1916113" cy="838200"/>
          </a:xfrm>
          <a:prstGeom prst="wedgeRectCallout">
            <a:avLst>
              <a:gd name="adj1" fmla="val -64333"/>
              <a:gd name="adj2" fmla="val 9468"/>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Systems modelling standards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www.sbml.org</a:t>
            </a:r>
          </a:p>
        </p:txBody>
      </p:sp>
      <p:sp>
        <p:nvSpPr>
          <p:cNvPr id="46093" name="AutoShape 16"/>
          <p:cNvSpPr>
            <a:spLocks noChangeArrowheads="1"/>
          </p:cNvSpPr>
          <p:nvPr/>
        </p:nvSpPr>
        <p:spPr bwMode="auto">
          <a:xfrm>
            <a:off x="561975" y="5449888"/>
            <a:ext cx="4038600" cy="638175"/>
          </a:xfrm>
          <a:prstGeom prst="wedgeRectCallout">
            <a:avLst>
              <a:gd name="adj1" fmla="val 80463"/>
              <a:gd name="adj2" fmla="val -76759"/>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Metabolomics Standards Initiative (MSI)</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www.metabolomicssociety.org</a:t>
            </a:r>
          </a:p>
        </p:txBody>
      </p:sp>
      <p:sp>
        <p:nvSpPr>
          <p:cNvPr id="46094" name="AutoShape 17"/>
          <p:cNvSpPr>
            <a:spLocks noChangeArrowheads="1"/>
          </p:cNvSpPr>
          <p:nvPr/>
        </p:nvSpPr>
        <p:spPr bwMode="auto">
          <a:xfrm>
            <a:off x="5076825" y="650875"/>
            <a:ext cx="4067175" cy="762000"/>
          </a:xfrm>
          <a:prstGeom prst="wedgeRectCallout">
            <a:avLst>
              <a:gd name="adj1" fmla="val -60185"/>
              <a:gd name="adj2" fmla="val 30972"/>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Genomics Standards Consortium (GSC)</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http://gensc.org</a:t>
            </a:r>
          </a:p>
        </p:txBody>
      </p:sp>
      <p:sp>
        <p:nvSpPr>
          <p:cNvPr id="46095" name="AutoShape 8"/>
          <p:cNvSpPr>
            <a:spLocks noChangeArrowheads="1"/>
          </p:cNvSpPr>
          <p:nvPr/>
        </p:nvSpPr>
        <p:spPr bwMode="auto">
          <a:xfrm>
            <a:off x="107950" y="1666875"/>
            <a:ext cx="2286000" cy="609600"/>
          </a:xfrm>
          <a:prstGeom prst="wedgeRectCallout">
            <a:avLst>
              <a:gd name="adj1" fmla="val 74028"/>
              <a:gd name="adj2" fmla="val -91148"/>
            </a:avLst>
          </a:prstGeom>
          <a:solidFill>
            <a:schemeClr val="bg1"/>
          </a:solidFill>
          <a:ln w="9525">
            <a:solidFill>
              <a:schemeClr val="tx1"/>
            </a:solidFill>
            <a:miter lim="800000"/>
            <a:headEnd/>
            <a:tailEnd/>
          </a:ln>
          <a:effectLst>
            <a:outerShdw dist="89803"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Nucleotide sequence</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b="1">
                <a:solidFill>
                  <a:srgbClr val="007E82"/>
                </a:solidFill>
                <a:ea typeface="ＭＳ Ｐゴシック" pitchFamily="34" charset="-128"/>
              </a:rPr>
              <a:t>www.insdc.org</a:t>
            </a:r>
          </a:p>
        </p:txBody>
      </p:sp>
    </p:spTree>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Date Placeholder 2"/>
          <p:cNvSpPr>
            <a:spLocks noGrp="1"/>
          </p:cNvSpPr>
          <p:nvPr>
            <p:ph type="dt" sz="quarter" idx="10"/>
          </p:nvPr>
        </p:nvSpPr>
        <p:spPr>
          <a:noFill/>
        </p:spPr>
        <p:txBody>
          <a:bodyPr/>
          <a:lstStyle/>
          <a:p>
            <a:fld id="{665AD734-954E-4A97-868D-A103ECB2F0AE}" type="datetime1">
              <a:rPr lang="de-DE" smtClean="0">
                <a:latin typeface="Arial" charset="0"/>
              </a:rPr>
              <a:pPr/>
              <a:t>12.09.2011</a:t>
            </a:fld>
            <a:endParaRPr lang="de-DE" smtClean="0">
              <a:latin typeface="Arial" charset="0"/>
            </a:endParaRPr>
          </a:p>
        </p:txBody>
      </p:sp>
      <p:sp>
        <p:nvSpPr>
          <p:cNvPr id="49155" name="Slide Number Placeholder 3"/>
          <p:cNvSpPr>
            <a:spLocks noGrp="1"/>
          </p:cNvSpPr>
          <p:nvPr>
            <p:ph type="sldNum" sz="quarter" idx="11"/>
          </p:nvPr>
        </p:nvSpPr>
        <p:spPr>
          <a:noFill/>
        </p:spPr>
        <p:txBody>
          <a:bodyPr/>
          <a:lstStyle/>
          <a:p>
            <a:fld id="{4E947888-61A8-4509-9C5A-038105B8361A}" type="slidenum">
              <a:rPr lang="de-DE" smtClean="0">
                <a:latin typeface="Arial" charset="0"/>
              </a:rPr>
              <a:pPr/>
              <a:t>11</a:t>
            </a:fld>
            <a:endParaRPr lang="de-DE" smtClean="0">
              <a:latin typeface="Arial" charset="0"/>
            </a:endParaRPr>
          </a:p>
        </p:txBody>
      </p:sp>
      <p:pic>
        <p:nvPicPr>
          <p:cNvPr id="49156" name="Picture 4"/>
          <p:cNvPicPr>
            <a:picLocks noChangeAspect="1"/>
          </p:cNvPicPr>
          <p:nvPr/>
        </p:nvPicPr>
        <p:blipFill>
          <a:blip r:embed="rId2"/>
          <a:srcRect/>
          <a:stretch>
            <a:fillRect/>
          </a:stretch>
        </p:blipFill>
        <p:spPr bwMode="auto">
          <a:xfrm>
            <a:off x="684213" y="1052513"/>
            <a:ext cx="7775575" cy="4206875"/>
          </a:xfrm>
          <a:prstGeom prst="rect">
            <a:avLst/>
          </a:prstGeom>
          <a:noFill/>
          <a:ln w="9525">
            <a:noFill/>
            <a:miter lim="800000"/>
            <a:headEnd/>
            <a:tailEnd/>
          </a:ln>
        </p:spPr>
      </p:pic>
      <p:sp>
        <p:nvSpPr>
          <p:cNvPr id="49157" name="Rectangle 2"/>
          <p:cNvSpPr>
            <a:spLocks noGrp="1" noChangeArrowheads="1"/>
          </p:cNvSpPr>
          <p:nvPr>
            <p:ph type="title"/>
          </p:nvPr>
        </p:nvSpPr>
        <p:spPr>
          <a:xfrm>
            <a:off x="544513" y="333375"/>
            <a:ext cx="7772400" cy="685800"/>
          </a:xfrm>
        </p:spPr>
        <p:txBody>
          <a:bodyPr/>
          <a:lstStyle/>
          <a:p>
            <a:pPr eaLnBrk="1" hangingPunct="1"/>
            <a:r>
              <a:rPr lang="en-US" sz="3000" smtClean="0">
                <a:ea typeface="ＭＳ Ｐゴシック" pitchFamily="34" charset="-128"/>
              </a:rPr>
              <a:t>Our Users, 16 March 2011:</a:t>
            </a:r>
            <a:endParaRPr lang="en-US" smtClean="0">
              <a:ea typeface="ＭＳ Ｐゴシック" pitchFamily="34" charset="-128"/>
            </a:endParaRPr>
          </a:p>
        </p:txBody>
      </p:sp>
      <p:sp>
        <p:nvSpPr>
          <p:cNvPr id="49158" name="TextBox 1"/>
          <p:cNvSpPr txBox="1">
            <a:spLocks noChangeArrowheads="1"/>
          </p:cNvSpPr>
          <p:nvPr/>
        </p:nvSpPr>
        <p:spPr bwMode="auto">
          <a:xfrm>
            <a:off x="684213" y="5245100"/>
            <a:ext cx="7775575" cy="46037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GB" sz="2400" smtClean="0">
                <a:solidFill>
                  <a:srgbClr val="72AD46"/>
                </a:solidFill>
                <a:ea typeface="ＭＳ Ｐゴシック" pitchFamily="34" charset="-128"/>
              </a:rPr>
              <a:t>The EBI website gets around 1 billion hits a year</a:t>
            </a:r>
          </a:p>
        </p:txBody>
      </p:sp>
    </p:spTree>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p:cNvPicPr>
            <a:picLocks noChangeAspect="1" noChangeArrowheads="1"/>
          </p:cNvPicPr>
          <p:nvPr/>
        </p:nvPicPr>
        <p:blipFill>
          <a:blip r:embed="rId2"/>
          <a:srcRect b="16162"/>
          <a:stretch>
            <a:fillRect/>
          </a:stretch>
        </p:blipFill>
        <p:spPr bwMode="auto">
          <a:xfrm>
            <a:off x="1447800" y="1219200"/>
            <a:ext cx="6192838" cy="4616450"/>
          </a:xfrm>
          <a:prstGeom prst="rect">
            <a:avLst/>
          </a:prstGeom>
          <a:noFill/>
          <a:ln w="9525">
            <a:noFill/>
            <a:miter lim="800000"/>
            <a:headEnd/>
            <a:tailEnd/>
          </a:ln>
        </p:spPr>
      </p:pic>
      <p:sp>
        <p:nvSpPr>
          <p:cNvPr id="50179" name="Rectangle 5"/>
          <p:cNvSpPr>
            <a:spLocks noGrp="1" noChangeArrowheads="1"/>
          </p:cNvSpPr>
          <p:nvPr>
            <p:ph type="title"/>
          </p:nvPr>
        </p:nvSpPr>
        <p:spPr/>
        <p:txBody>
          <a:bodyPr/>
          <a:lstStyle/>
          <a:p>
            <a:pPr eaLnBrk="1" hangingPunct="1"/>
            <a:r>
              <a:rPr lang="en-GB" smtClean="0">
                <a:ea typeface="ＭＳ Ｐゴシック" pitchFamily="34" charset="-128"/>
              </a:rPr>
              <a:t>Usage of EBI services</a:t>
            </a:r>
          </a:p>
        </p:txBody>
      </p:sp>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725" y="235668"/>
            <a:ext cx="8825580" cy="831132"/>
          </a:xfrm>
        </p:spPr>
        <p:txBody>
          <a:bodyPr/>
          <a:lstStyle/>
          <a:p>
            <a:r>
              <a:rPr lang="en-GB" dirty="0" smtClean="0"/>
              <a:t>Czech Usage of EBI web site 2010</a:t>
            </a:r>
            <a:endParaRPr lang="en-GB" dirty="0"/>
          </a:p>
        </p:txBody>
      </p:sp>
      <p:sp>
        <p:nvSpPr>
          <p:cNvPr id="3" name="Date Placeholder 2"/>
          <p:cNvSpPr>
            <a:spLocks noGrp="1"/>
          </p:cNvSpPr>
          <p:nvPr>
            <p:ph type="dt" sz="half" idx="10"/>
          </p:nvPr>
        </p:nvSpPr>
        <p:spPr/>
        <p:txBody>
          <a:bodyPr/>
          <a:lstStyle/>
          <a:p>
            <a:pPr>
              <a:defRPr/>
            </a:pPr>
            <a:fld id="{861803CD-DE2C-41CB-993D-F9425C6F11EE}" type="datetime1">
              <a:rPr lang="de-DE" smtClean="0"/>
              <a:pPr>
                <a:defRPr/>
              </a:pPr>
              <a:t>12.09.2011</a:t>
            </a:fld>
            <a:endParaRPr lang="de-DE"/>
          </a:p>
        </p:txBody>
      </p:sp>
      <p:sp>
        <p:nvSpPr>
          <p:cNvPr id="4" name="Slide Number Placeholder 3"/>
          <p:cNvSpPr>
            <a:spLocks noGrp="1"/>
          </p:cNvSpPr>
          <p:nvPr>
            <p:ph type="sldNum" sz="quarter" idx="11"/>
          </p:nvPr>
        </p:nvSpPr>
        <p:spPr/>
        <p:txBody>
          <a:bodyPr/>
          <a:lstStyle/>
          <a:p>
            <a:pPr>
              <a:defRPr/>
            </a:pPr>
            <a:fld id="{0E9847DC-0651-4BC8-808F-171F503E8113}" type="slidenum">
              <a:rPr lang="de-DE" smtClean="0"/>
              <a:pPr>
                <a:defRPr/>
              </a:pPr>
              <a:t>13</a:t>
            </a:fld>
            <a:endParaRPr lang="de-DE"/>
          </a:p>
        </p:txBody>
      </p:sp>
      <p:pic>
        <p:nvPicPr>
          <p:cNvPr id="134146" name="Picture 2"/>
          <p:cNvPicPr>
            <a:picLocks noChangeAspect="1" noChangeArrowheads="1"/>
          </p:cNvPicPr>
          <p:nvPr/>
        </p:nvPicPr>
        <p:blipFill>
          <a:blip r:embed="rId2"/>
          <a:srcRect/>
          <a:stretch>
            <a:fillRect/>
          </a:stretch>
        </p:blipFill>
        <p:spPr bwMode="auto">
          <a:xfrm>
            <a:off x="1375149" y="1018572"/>
            <a:ext cx="6832685" cy="4808367"/>
          </a:xfrm>
          <a:prstGeom prst="rect">
            <a:avLst/>
          </a:prstGeom>
          <a:noFill/>
          <a:ln w="9525">
            <a:noFill/>
            <a:miter lim="800000"/>
            <a:headEnd/>
            <a:tailEnd/>
          </a:ln>
          <a:effectLst/>
        </p:spPr>
      </p:pic>
    </p:spTree>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33400" y="115888"/>
            <a:ext cx="8153400" cy="950912"/>
          </a:xfrm>
        </p:spPr>
        <p:txBody>
          <a:bodyPr/>
          <a:lstStyle/>
          <a:p>
            <a:r>
              <a:rPr lang="en-GB" smtClean="0">
                <a:ea typeface="ＭＳ Ｐゴシック" pitchFamily="34" charset="-128"/>
              </a:rPr>
              <a:t>Who are our users?</a:t>
            </a:r>
            <a:br>
              <a:rPr lang="en-GB" smtClean="0">
                <a:ea typeface="ＭＳ Ｐゴシック" pitchFamily="34" charset="-128"/>
              </a:rPr>
            </a:br>
            <a:r>
              <a:rPr lang="en-GB" smtClean="0">
                <a:ea typeface="ＭＳ Ｐゴシック" pitchFamily="34" charset="-128"/>
              </a:rPr>
              <a:t>                          3.4 million unique IPs/year</a:t>
            </a:r>
          </a:p>
        </p:txBody>
      </p:sp>
      <p:sp>
        <p:nvSpPr>
          <p:cNvPr id="51203" name="Date Placeholder 3"/>
          <p:cNvSpPr>
            <a:spLocks noGrp="1"/>
          </p:cNvSpPr>
          <p:nvPr>
            <p:ph type="dt" sz="quarter" idx="10"/>
          </p:nvPr>
        </p:nvSpPr>
        <p:spPr>
          <a:noFill/>
        </p:spPr>
        <p:txBody>
          <a:bodyPr/>
          <a:lstStyle/>
          <a:p>
            <a:fld id="{935E60AF-7C03-48B1-9B7E-B8D93C78D919}" type="datetime1">
              <a:rPr lang="de-DE" smtClean="0">
                <a:latin typeface="Arial" charset="0"/>
              </a:rPr>
              <a:pPr/>
              <a:t>12.09.2011</a:t>
            </a:fld>
            <a:endParaRPr lang="de-DE" smtClean="0">
              <a:latin typeface="Arial" charset="0"/>
            </a:endParaRPr>
          </a:p>
        </p:txBody>
      </p:sp>
      <p:sp>
        <p:nvSpPr>
          <p:cNvPr id="51204" name="Slide Number Placeholder 4"/>
          <p:cNvSpPr>
            <a:spLocks noGrp="1"/>
          </p:cNvSpPr>
          <p:nvPr>
            <p:ph type="sldNum" sz="quarter" idx="11"/>
          </p:nvPr>
        </p:nvSpPr>
        <p:spPr>
          <a:noFill/>
        </p:spPr>
        <p:txBody>
          <a:bodyPr/>
          <a:lstStyle/>
          <a:p>
            <a:fld id="{A590AEE7-55EE-4A27-BDDE-97428D0EC55B}" type="slidenum">
              <a:rPr lang="de-DE" smtClean="0">
                <a:latin typeface="Arial" charset="0"/>
              </a:rPr>
              <a:pPr/>
              <a:t>14</a:t>
            </a:fld>
            <a:endParaRPr lang="de-DE" smtClean="0">
              <a:latin typeface="Arial" charset="0"/>
            </a:endParaRPr>
          </a:p>
        </p:txBody>
      </p:sp>
      <p:pic>
        <p:nvPicPr>
          <p:cNvPr id="51205" name="Picture 7"/>
          <p:cNvPicPr>
            <a:picLocks noChangeAspect="1"/>
          </p:cNvPicPr>
          <p:nvPr/>
        </p:nvPicPr>
        <p:blipFill>
          <a:blip r:embed="rId2"/>
          <a:srcRect l="1913" t="7420" r="44489" b="3140"/>
          <a:stretch>
            <a:fillRect/>
          </a:stretch>
        </p:blipFill>
        <p:spPr bwMode="auto">
          <a:xfrm>
            <a:off x="323850" y="1052513"/>
            <a:ext cx="4349750" cy="4424362"/>
          </a:xfrm>
          <a:prstGeom prst="rect">
            <a:avLst/>
          </a:prstGeom>
          <a:noFill/>
          <a:ln w="9525">
            <a:noFill/>
            <a:miter lim="800000"/>
            <a:headEnd/>
            <a:tailEnd/>
          </a:ln>
        </p:spPr>
      </p:pic>
      <p:sp>
        <p:nvSpPr>
          <p:cNvPr id="51206" name="TextBox 1"/>
          <p:cNvSpPr txBox="1">
            <a:spLocks noChangeArrowheads="1"/>
          </p:cNvSpPr>
          <p:nvPr/>
        </p:nvSpPr>
        <p:spPr bwMode="auto">
          <a:xfrm>
            <a:off x="5292725" y="1733550"/>
            <a:ext cx="3678238" cy="2938463"/>
          </a:xfrm>
          <a:prstGeom prst="rect">
            <a:avLst/>
          </a:prstGeom>
          <a:solidFill>
            <a:schemeClr val="bg1"/>
          </a:solidFill>
          <a:ln w="9525">
            <a:noFill/>
            <a:miter lim="800000"/>
            <a:headEnd/>
            <a:tailEnd/>
          </a:ln>
        </p:spPr>
        <p:txBody>
          <a:bodyPr>
            <a:spAutoFit/>
          </a:bodyPr>
          <a:lstStyle/>
          <a:p>
            <a:pPr defTabSz="914400" eaLnBrk="0" fontAlgn="base" hangingPunct="0">
              <a:spcBef>
                <a:spcPct val="0"/>
              </a:spcBef>
              <a:spcAft>
                <a:spcPts val="1800"/>
              </a:spcAft>
            </a:pPr>
            <a:r>
              <a:rPr lang="en-GB" sz="2000" smtClean="0">
                <a:solidFill>
                  <a:srgbClr val="000000"/>
                </a:solidFill>
                <a:ea typeface="ＭＳ Ｐゴシック" pitchFamily="34" charset="-128"/>
              </a:rPr>
              <a:t>Bench laboratory researchers</a:t>
            </a:r>
          </a:p>
          <a:p>
            <a:pPr defTabSz="914400" eaLnBrk="0" fontAlgn="base" hangingPunct="0">
              <a:spcBef>
                <a:spcPct val="0"/>
              </a:spcBef>
              <a:spcAft>
                <a:spcPts val="1800"/>
              </a:spcAft>
            </a:pPr>
            <a:r>
              <a:rPr lang="en-GB" sz="2000" smtClean="0">
                <a:solidFill>
                  <a:srgbClr val="000000"/>
                </a:solidFill>
                <a:ea typeface="ＭＳ Ｐゴシック" pitchFamily="34" charset="-128"/>
              </a:rPr>
              <a:t>Bioinformaticians &amp; computer scientists</a:t>
            </a:r>
          </a:p>
          <a:p>
            <a:pPr defTabSz="914400" eaLnBrk="0" fontAlgn="base" hangingPunct="0">
              <a:spcBef>
                <a:spcPct val="0"/>
              </a:spcBef>
              <a:spcAft>
                <a:spcPts val="1800"/>
              </a:spcAft>
            </a:pPr>
            <a:r>
              <a:rPr lang="en-GB" sz="2000" smtClean="0">
                <a:solidFill>
                  <a:srgbClr val="000000"/>
                </a:solidFill>
                <a:ea typeface="ＭＳ Ｐゴシック" pitchFamily="34" charset="-128"/>
              </a:rPr>
              <a:t>Roles related to research (trainers, teachers, outreach)</a:t>
            </a:r>
          </a:p>
          <a:p>
            <a:pPr defTabSz="914400" eaLnBrk="0" fontAlgn="base" hangingPunct="0">
              <a:spcBef>
                <a:spcPct val="0"/>
              </a:spcBef>
              <a:spcAft>
                <a:spcPts val="1800"/>
              </a:spcAft>
            </a:pPr>
            <a:r>
              <a:rPr lang="en-GB" sz="2000" smtClean="0">
                <a:solidFill>
                  <a:srgbClr val="000000"/>
                </a:solidFill>
                <a:ea typeface="ＭＳ Ｐゴシック" pitchFamily="34" charset="-128"/>
              </a:rPr>
              <a:t>Non-scientific roles (admin, funders)</a:t>
            </a:r>
            <a:endParaRPr lang="en-GB" sz="2400" smtClean="0">
              <a:solidFill>
                <a:srgbClr val="000000"/>
              </a:solidFill>
              <a:ea typeface="ＭＳ Ｐゴシック" pitchFamily="34" charset="-128"/>
            </a:endParaRPr>
          </a:p>
        </p:txBody>
      </p:sp>
      <p:sp>
        <p:nvSpPr>
          <p:cNvPr id="3" name="Rounded Rectangle 2"/>
          <p:cNvSpPr/>
          <p:nvPr/>
        </p:nvSpPr>
        <p:spPr bwMode="auto">
          <a:xfrm>
            <a:off x="4787900" y="1733550"/>
            <a:ext cx="360363" cy="360363"/>
          </a:xfrm>
          <a:prstGeom prst="roundRect">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1" name="Rounded Rectangle 10"/>
          <p:cNvSpPr/>
          <p:nvPr/>
        </p:nvSpPr>
        <p:spPr bwMode="auto">
          <a:xfrm>
            <a:off x="4787900" y="2381250"/>
            <a:ext cx="360363" cy="360363"/>
          </a:xfrm>
          <a:prstGeom prst="roundRect">
            <a:avLst/>
          </a:prstGeom>
          <a:solidFill>
            <a:schemeClr val="accent2">
              <a:lumMod val="60000"/>
              <a:lumOff val="4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2" name="Rounded Rectangle 11"/>
          <p:cNvSpPr/>
          <p:nvPr/>
        </p:nvSpPr>
        <p:spPr bwMode="auto">
          <a:xfrm>
            <a:off x="4787900" y="3225800"/>
            <a:ext cx="360363" cy="358775"/>
          </a:xfrm>
          <a:prstGeom prst="roundRect">
            <a:avLst/>
          </a:prstGeom>
          <a:solidFill>
            <a:schemeClr val="accent1">
              <a:lumMod val="60000"/>
              <a:lumOff val="4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3" name="Rounded Rectangle 12"/>
          <p:cNvSpPr/>
          <p:nvPr/>
        </p:nvSpPr>
        <p:spPr bwMode="auto">
          <a:xfrm>
            <a:off x="4787900" y="3965575"/>
            <a:ext cx="360363" cy="360363"/>
          </a:xfrm>
          <a:prstGeom prst="roundRect">
            <a:avLst/>
          </a:prstGeom>
          <a:solidFill>
            <a:srgbClr val="7030A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Tree>
  </p:cSld>
  <p:clrMapOvr>
    <a:masterClrMapping/>
  </p:clrMapOvr>
  <p:transition>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GB" smtClean="0">
                <a:ea typeface="ＭＳ Ｐゴシック" pitchFamily="34" charset="-128"/>
              </a:rPr>
              <a:t>What do they do?</a:t>
            </a:r>
          </a:p>
        </p:txBody>
      </p:sp>
      <p:sp>
        <p:nvSpPr>
          <p:cNvPr id="52227" name="Date Placeholder 3"/>
          <p:cNvSpPr>
            <a:spLocks noGrp="1"/>
          </p:cNvSpPr>
          <p:nvPr>
            <p:ph type="dt" sz="quarter" idx="10"/>
          </p:nvPr>
        </p:nvSpPr>
        <p:spPr>
          <a:noFill/>
        </p:spPr>
        <p:txBody>
          <a:bodyPr/>
          <a:lstStyle/>
          <a:p>
            <a:fld id="{886221BD-DEF2-4ADF-8158-9BDCCBE17E6E}" type="datetime1">
              <a:rPr lang="de-DE" smtClean="0">
                <a:latin typeface="Arial" charset="0"/>
              </a:rPr>
              <a:pPr/>
              <a:t>12.09.2011</a:t>
            </a:fld>
            <a:endParaRPr lang="de-DE" smtClean="0">
              <a:latin typeface="Arial" charset="0"/>
            </a:endParaRPr>
          </a:p>
        </p:txBody>
      </p:sp>
      <p:sp>
        <p:nvSpPr>
          <p:cNvPr id="52228" name="Slide Number Placeholder 4"/>
          <p:cNvSpPr>
            <a:spLocks noGrp="1"/>
          </p:cNvSpPr>
          <p:nvPr>
            <p:ph type="sldNum" sz="quarter" idx="11"/>
          </p:nvPr>
        </p:nvSpPr>
        <p:spPr>
          <a:noFill/>
        </p:spPr>
        <p:txBody>
          <a:bodyPr/>
          <a:lstStyle/>
          <a:p>
            <a:fld id="{D0D2F7F4-ED23-43D8-B3D7-6287952F4097}" type="slidenum">
              <a:rPr lang="de-DE" smtClean="0">
                <a:latin typeface="Arial" charset="0"/>
              </a:rPr>
              <a:pPr/>
              <a:t>15</a:t>
            </a:fld>
            <a:endParaRPr lang="de-DE" smtClean="0">
              <a:latin typeface="Arial" charset="0"/>
            </a:endParaRPr>
          </a:p>
        </p:txBody>
      </p:sp>
      <p:pic>
        <p:nvPicPr>
          <p:cNvPr id="52229" name="Picture 6"/>
          <p:cNvPicPr>
            <a:picLocks noChangeAspect="1"/>
          </p:cNvPicPr>
          <p:nvPr/>
        </p:nvPicPr>
        <p:blipFill>
          <a:blip r:embed="rId2"/>
          <a:srcRect l="1338" t="8881" r="40781"/>
          <a:stretch>
            <a:fillRect/>
          </a:stretch>
        </p:blipFill>
        <p:spPr bwMode="auto">
          <a:xfrm>
            <a:off x="101600" y="1196975"/>
            <a:ext cx="4394200" cy="4330700"/>
          </a:xfrm>
          <a:prstGeom prst="rect">
            <a:avLst/>
          </a:prstGeom>
          <a:noFill/>
          <a:ln w="9525">
            <a:noFill/>
            <a:miter lim="800000"/>
            <a:headEnd/>
            <a:tailEnd/>
          </a:ln>
        </p:spPr>
      </p:pic>
      <p:sp>
        <p:nvSpPr>
          <p:cNvPr id="52230" name="TextBox 7"/>
          <p:cNvSpPr txBox="1">
            <a:spLocks noChangeArrowheads="1"/>
          </p:cNvSpPr>
          <p:nvPr/>
        </p:nvSpPr>
        <p:spPr bwMode="auto">
          <a:xfrm>
            <a:off x="5148263" y="1665288"/>
            <a:ext cx="4032250" cy="3708400"/>
          </a:xfrm>
          <a:prstGeom prst="rect">
            <a:avLst/>
          </a:prstGeom>
          <a:solidFill>
            <a:schemeClr val="bg1"/>
          </a:solidFill>
          <a:ln w="9525">
            <a:noFill/>
            <a:miter lim="800000"/>
            <a:headEnd/>
            <a:tailEnd/>
          </a:ln>
        </p:spPr>
        <p:txBody>
          <a:bodyPr>
            <a:spAutoFit/>
          </a:bodyPr>
          <a:lstStyle/>
          <a:p>
            <a:pPr defTabSz="914400" eaLnBrk="0" fontAlgn="base" hangingPunct="0">
              <a:spcBef>
                <a:spcPct val="0"/>
              </a:spcBef>
              <a:spcAft>
                <a:spcPts val="1800"/>
              </a:spcAft>
            </a:pPr>
            <a:r>
              <a:rPr lang="en-GB" sz="2000" smtClean="0">
                <a:solidFill>
                  <a:srgbClr val="000000"/>
                </a:solidFill>
                <a:ea typeface="ＭＳ Ｐゴシック" pitchFamily="34" charset="-128"/>
              </a:rPr>
              <a:t>Retrieve specific records (e.g. a protein mentioned in a paper)</a:t>
            </a:r>
          </a:p>
          <a:p>
            <a:pPr defTabSz="914400" eaLnBrk="0" fontAlgn="base" hangingPunct="0">
              <a:spcBef>
                <a:spcPct val="0"/>
              </a:spcBef>
              <a:spcAft>
                <a:spcPts val="1800"/>
              </a:spcAft>
            </a:pPr>
            <a:r>
              <a:rPr lang="en-GB" sz="2000" smtClean="0">
                <a:solidFill>
                  <a:srgbClr val="000000"/>
                </a:solidFill>
                <a:ea typeface="ＭＳ Ｐゴシック" pitchFamily="34" charset="-128"/>
              </a:rPr>
              <a:t>Similarity &amp; homolog searches</a:t>
            </a:r>
          </a:p>
          <a:p>
            <a:pPr defTabSz="914400" eaLnBrk="0" fontAlgn="base" hangingPunct="0">
              <a:spcBef>
                <a:spcPct val="0"/>
              </a:spcBef>
              <a:spcAft>
                <a:spcPts val="1800"/>
              </a:spcAft>
            </a:pPr>
            <a:r>
              <a:rPr lang="en-GB" sz="2000" smtClean="0">
                <a:solidFill>
                  <a:srgbClr val="000000"/>
                </a:solidFill>
                <a:ea typeface="ＭＳ Ｐゴシック" pitchFamily="34" charset="-128"/>
              </a:rPr>
              <a:t>Explore a topic (e.g. a disease)</a:t>
            </a:r>
          </a:p>
          <a:p>
            <a:pPr defTabSz="914400" eaLnBrk="0" fontAlgn="base" hangingPunct="0">
              <a:spcBef>
                <a:spcPct val="0"/>
              </a:spcBef>
              <a:spcAft>
                <a:spcPts val="1800"/>
              </a:spcAft>
            </a:pPr>
            <a:r>
              <a:rPr lang="en-GB" sz="2000" smtClean="0">
                <a:solidFill>
                  <a:srgbClr val="000000"/>
                </a:solidFill>
                <a:ea typeface="ＭＳ Ｐゴシック" pitchFamily="34" charset="-128"/>
              </a:rPr>
              <a:t>Large-scale analysis (e.g. of gene regulatory networks)</a:t>
            </a:r>
          </a:p>
          <a:p>
            <a:pPr defTabSz="914400" eaLnBrk="0" fontAlgn="base" hangingPunct="0">
              <a:spcBef>
                <a:spcPct val="0"/>
              </a:spcBef>
              <a:spcAft>
                <a:spcPts val="1800"/>
              </a:spcAft>
            </a:pPr>
            <a:r>
              <a:rPr lang="en-GB" sz="2000" smtClean="0">
                <a:solidFill>
                  <a:srgbClr val="000000"/>
                </a:solidFill>
                <a:ea typeface="ＭＳ Ｐゴシック" pitchFamily="34" charset="-128"/>
              </a:rPr>
              <a:t>Look for new facts and data</a:t>
            </a:r>
          </a:p>
          <a:p>
            <a:pPr defTabSz="914400" eaLnBrk="0" fontAlgn="base" hangingPunct="0">
              <a:spcBef>
                <a:spcPct val="0"/>
              </a:spcBef>
              <a:spcAft>
                <a:spcPts val="1800"/>
              </a:spcAft>
            </a:pPr>
            <a:r>
              <a:rPr lang="en-GB" sz="2000" smtClean="0">
                <a:solidFill>
                  <a:srgbClr val="000000"/>
                </a:solidFill>
                <a:ea typeface="ＭＳ Ｐゴシック" pitchFamily="34" charset="-128"/>
              </a:rPr>
              <a:t>Other</a:t>
            </a:r>
            <a:endParaRPr lang="en-GB" sz="2400" smtClean="0">
              <a:solidFill>
                <a:srgbClr val="000000"/>
              </a:solidFill>
              <a:ea typeface="ＭＳ Ｐゴシック" pitchFamily="34" charset="-128"/>
            </a:endParaRPr>
          </a:p>
        </p:txBody>
      </p:sp>
      <p:sp>
        <p:nvSpPr>
          <p:cNvPr id="10" name="Rounded Rectangle 9"/>
          <p:cNvSpPr/>
          <p:nvPr/>
        </p:nvSpPr>
        <p:spPr bwMode="auto">
          <a:xfrm>
            <a:off x="4787900" y="1716088"/>
            <a:ext cx="360363" cy="358775"/>
          </a:xfrm>
          <a:prstGeom prst="roundRect">
            <a:avLst/>
          </a:prstGeom>
          <a:solidFill>
            <a:srgbClr val="3399FF"/>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1" name="Rounded Rectangle 10"/>
          <p:cNvSpPr/>
          <p:nvPr/>
        </p:nvSpPr>
        <p:spPr bwMode="auto">
          <a:xfrm>
            <a:off x="4787900" y="2492375"/>
            <a:ext cx="360363" cy="360363"/>
          </a:xfrm>
          <a:prstGeom prst="roundRect">
            <a:avLst/>
          </a:prstGeom>
          <a:solidFill>
            <a:schemeClr val="accent2">
              <a:lumMod val="60000"/>
              <a:lumOff val="4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2" name="Rounded Rectangle 11"/>
          <p:cNvSpPr/>
          <p:nvPr/>
        </p:nvSpPr>
        <p:spPr bwMode="auto">
          <a:xfrm>
            <a:off x="4787900" y="3068638"/>
            <a:ext cx="360363" cy="360362"/>
          </a:xfrm>
          <a:prstGeom prst="roundRect">
            <a:avLst/>
          </a:prstGeom>
          <a:solidFill>
            <a:schemeClr val="accent1">
              <a:lumMod val="60000"/>
              <a:lumOff val="40000"/>
            </a:schemeClr>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3" name="Rounded Rectangle 12"/>
          <p:cNvSpPr/>
          <p:nvPr/>
        </p:nvSpPr>
        <p:spPr bwMode="auto">
          <a:xfrm>
            <a:off x="4787900" y="3716338"/>
            <a:ext cx="360363" cy="360362"/>
          </a:xfrm>
          <a:prstGeom prst="roundRect">
            <a:avLst/>
          </a:prstGeom>
          <a:solidFill>
            <a:srgbClr val="7030A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4" name="Rounded Rectangle 13"/>
          <p:cNvSpPr/>
          <p:nvPr/>
        </p:nvSpPr>
        <p:spPr bwMode="auto">
          <a:xfrm>
            <a:off x="4787900" y="4437063"/>
            <a:ext cx="360363" cy="360362"/>
          </a:xfrm>
          <a:prstGeom prst="roundRect">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
        <p:nvSpPr>
          <p:cNvPr id="15" name="Rounded Rectangle 14"/>
          <p:cNvSpPr/>
          <p:nvPr/>
        </p:nvSpPr>
        <p:spPr bwMode="auto">
          <a:xfrm>
            <a:off x="4792663" y="4949825"/>
            <a:ext cx="360362" cy="360363"/>
          </a:xfrm>
          <a:prstGeom prst="roundRect">
            <a:avLst/>
          </a:prstGeom>
          <a:solidFill>
            <a:srgbClr val="E88B02"/>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defTabSz="914400" eaLnBrk="0" fontAlgn="base" hangingPunct="0">
              <a:spcBef>
                <a:spcPct val="0"/>
              </a:spcBef>
              <a:spcAft>
                <a:spcPct val="0"/>
              </a:spcAft>
              <a:defRPr/>
            </a:pPr>
            <a:endParaRPr lang="en-GB" sz="2400">
              <a:solidFill>
                <a:srgbClr val="000000"/>
              </a:solidFill>
            </a:endParaRPr>
          </a:p>
        </p:txBody>
      </p:sp>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ea typeface="ＭＳ Ｐゴシック" pitchFamily="34" charset="-128"/>
              </a:rPr>
              <a:t>EBI’s new search: putting it all together</a:t>
            </a:r>
            <a:endParaRPr lang="en-GB" smtClean="0">
              <a:ea typeface="ＭＳ Ｐゴシック" pitchFamily="34" charset="-128"/>
            </a:endParaRPr>
          </a:p>
        </p:txBody>
      </p:sp>
      <p:pic>
        <p:nvPicPr>
          <p:cNvPr id="54275" name="Picture 5"/>
          <p:cNvPicPr>
            <a:picLocks noChangeAspect="1"/>
          </p:cNvPicPr>
          <p:nvPr/>
        </p:nvPicPr>
        <p:blipFill>
          <a:blip r:embed="rId3"/>
          <a:srcRect l="-439" t="877" r="9348" b="-603"/>
          <a:stretch>
            <a:fillRect/>
          </a:stretch>
        </p:blipFill>
        <p:spPr bwMode="auto">
          <a:xfrm>
            <a:off x="2124075" y="2182813"/>
            <a:ext cx="6911975" cy="3913187"/>
          </a:xfrm>
          <a:prstGeom prst="rect">
            <a:avLst/>
          </a:prstGeom>
          <a:noFill/>
          <a:ln w="9525">
            <a:noFill/>
            <a:miter lim="800000"/>
            <a:headEnd/>
            <a:tailEnd/>
          </a:ln>
        </p:spPr>
      </p:pic>
      <p:pic>
        <p:nvPicPr>
          <p:cNvPr id="54276" name="Picture 2"/>
          <p:cNvPicPr>
            <a:picLocks noChangeAspect="1" noChangeArrowheads="1"/>
          </p:cNvPicPr>
          <p:nvPr/>
        </p:nvPicPr>
        <p:blipFill>
          <a:blip r:embed="rId4"/>
          <a:srcRect/>
          <a:stretch>
            <a:fillRect/>
          </a:stretch>
        </p:blipFill>
        <p:spPr bwMode="auto">
          <a:xfrm>
            <a:off x="995363" y="1052513"/>
            <a:ext cx="3303587" cy="2016125"/>
          </a:xfrm>
          <a:prstGeom prst="rect">
            <a:avLst/>
          </a:prstGeom>
          <a:noFill/>
          <a:ln w="9525">
            <a:solidFill>
              <a:schemeClr val="tx1"/>
            </a:solidFill>
            <a:miter lim="800000"/>
            <a:headEnd/>
            <a:tailEnd/>
          </a:ln>
        </p:spPr>
      </p:pic>
      <p:sp>
        <p:nvSpPr>
          <p:cNvPr id="54277" name="Oval 2"/>
          <p:cNvSpPr>
            <a:spLocks noChangeArrowheads="1"/>
          </p:cNvSpPr>
          <p:nvPr/>
        </p:nvSpPr>
        <p:spPr bwMode="auto">
          <a:xfrm>
            <a:off x="1187450" y="1989138"/>
            <a:ext cx="3313113" cy="576262"/>
          </a:xfrm>
          <a:prstGeom prst="ellipse">
            <a:avLst/>
          </a:prstGeom>
          <a:noFill/>
          <a:ln w="28575" algn="ctr">
            <a:solidFill>
              <a:srgbClr val="FFC000"/>
            </a:solidFill>
            <a:round/>
            <a:headEnd/>
            <a:tailEnd/>
          </a:ln>
        </p:spPr>
        <p:txBody>
          <a:bodyPr lIns="91356" tIns="45678" rIns="91356" bIns="45678"/>
          <a:lstStyle/>
          <a:p>
            <a:pPr defTabSz="914400" eaLnBrk="0" fontAlgn="base" hangingPunct="0">
              <a:spcBef>
                <a:spcPct val="0"/>
              </a:spcBef>
              <a:spcAft>
                <a:spcPct val="0"/>
              </a:spcAft>
            </a:pPr>
            <a:endParaRPr lang="en-GB" sz="2400" smtClean="0">
              <a:solidFill>
                <a:srgbClr val="000000"/>
              </a:solidFill>
              <a:ea typeface="ＭＳ Ｐゴシック" pitchFamily="34" charset="-128"/>
            </a:endParaRPr>
          </a:p>
        </p:txBody>
      </p:sp>
      <p:cxnSp>
        <p:nvCxnSpPr>
          <p:cNvPr id="54278" name="Straight Arrow Connector 18"/>
          <p:cNvCxnSpPr>
            <a:cxnSpLocks noChangeShapeType="1"/>
          </p:cNvCxnSpPr>
          <p:nvPr/>
        </p:nvCxnSpPr>
        <p:spPr bwMode="auto">
          <a:xfrm flipV="1">
            <a:off x="6732588" y="4697413"/>
            <a:ext cx="431800" cy="179387"/>
          </a:xfrm>
          <a:prstGeom prst="straightConnector1">
            <a:avLst/>
          </a:prstGeom>
          <a:noFill/>
          <a:ln w="50800" algn="ctr">
            <a:solidFill>
              <a:schemeClr val="tx1"/>
            </a:solidFill>
            <a:round/>
            <a:headEnd/>
            <a:tailEnd type="arrow" w="med" len="med"/>
          </a:ln>
        </p:spPr>
      </p:cxnSp>
      <p:sp>
        <p:nvSpPr>
          <p:cNvPr id="51207" name="AutoShape 23"/>
          <p:cNvSpPr>
            <a:spLocks noChangeArrowheads="1"/>
          </p:cNvSpPr>
          <p:nvPr/>
        </p:nvSpPr>
        <p:spPr bwMode="auto">
          <a:xfrm>
            <a:off x="5837238" y="1054100"/>
            <a:ext cx="2057400" cy="668338"/>
          </a:xfrm>
          <a:prstGeom prst="wedgeRectCallout">
            <a:avLst>
              <a:gd name="adj1" fmla="val -123301"/>
              <a:gd name="adj2" fmla="val 124065"/>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25" tIns="71925" rIns="71925" bIns="71925" anchor="ctr">
            <a:spAutoFit/>
          </a:bodyPr>
          <a:lstStyle/>
          <a:p>
            <a:pPr algn="ctr" defTabSz="914400" eaLnBrk="0" fontAlgn="base" hangingPunct="0">
              <a:spcBef>
                <a:spcPct val="0"/>
              </a:spcBef>
              <a:spcAft>
                <a:spcPct val="0"/>
              </a:spcAft>
              <a:defRPr/>
            </a:pPr>
            <a:r>
              <a:rPr lang="en-GB" sz="1700">
                <a:solidFill>
                  <a:srgbClr val="000000"/>
                </a:solidFill>
                <a:ea typeface="ＭＳ Ｐゴシック" pitchFamily="34" charset="-128"/>
              </a:rPr>
              <a:t>Access from the EBI’s homepage</a:t>
            </a:r>
          </a:p>
        </p:txBody>
      </p:sp>
      <p:sp>
        <p:nvSpPr>
          <p:cNvPr id="17" name="AutoShape 23"/>
          <p:cNvSpPr>
            <a:spLocks noChangeArrowheads="1"/>
          </p:cNvSpPr>
          <p:nvPr/>
        </p:nvSpPr>
        <p:spPr bwMode="auto">
          <a:xfrm>
            <a:off x="323850" y="4076700"/>
            <a:ext cx="1800225" cy="1976438"/>
          </a:xfrm>
          <a:prstGeom prst="wedgeRectCallout">
            <a:avLst>
              <a:gd name="adj1" fmla="val 59467"/>
              <a:gd name="adj2" fmla="val -21975"/>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25" tIns="71925" rIns="71925" bIns="71925" anchor="ctr">
            <a:spAutoFit/>
          </a:bodyPr>
          <a:lstStyle/>
          <a:p>
            <a:pPr defTabSz="914400" eaLnBrk="0" fontAlgn="base" hangingPunct="0">
              <a:spcBef>
                <a:spcPct val="0"/>
              </a:spcBef>
              <a:spcAft>
                <a:spcPct val="0"/>
              </a:spcAft>
              <a:defRPr/>
            </a:pPr>
            <a:r>
              <a:rPr lang="en-GB" sz="1700" dirty="0">
                <a:solidFill>
                  <a:srgbClr val="000000"/>
                </a:solidFill>
                <a:ea typeface="ＭＳ Ｐゴシック" pitchFamily="-105" charset="-128"/>
              </a:rPr>
              <a:t>Data organised according to: </a:t>
            </a:r>
          </a:p>
          <a:p>
            <a:pPr marL="285481" indent="-285481" defTabSz="914400" eaLnBrk="0" fontAlgn="base" hangingPunct="0">
              <a:spcBef>
                <a:spcPct val="0"/>
              </a:spcBef>
              <a:spcAft>
                <a:spcPct val="0"/>
              </a:spcAft>
              <a:buFont typeface="Arial" pitchFamily="34" charset="0"/>
              <a:buChar char="•"/>
              <a:defRPr/>
            </a:pPr>
            <a:r>
              <a:rPr lang="en-GB" sz="1700" dirty="0">
                <a:solidFill>
                  <a:srgbClr val="000000"/>
                </a:solidFill>
                <a:ea typeface="ＭＳ Ｐゴシック" pitchFamily="-105" charset="-128"/>
              </a:rPr>
              <a:t>gene</a:t>
            </a:r>
          </a:p>
          <a:p>
            <a:pPr marL="285481" indent="-285481" defTabSz="914400" eaLnBrk="0" fontAlgn="base" hangingPunct="0">
              <a:spcBef>
                <a:spcPct val="0"/>
              </a:spcBef>
              <a:spcAft>
                <a:spcPct val="0"/>
              </a:spcAft>
              <a:buFont typeface="Arial" pitchFamily="34" charset="0"/>
              <a:buChar char="•"/>
              <a:defRPr/>
            </a:pPr>
            <a:r>
              <a:rPr lang="en-GB" sz="1700" dirty="0">
                <a:solidFill>
                  <a:srgbClr val="000000"/>
                </a:solidFill>
                <a:ea typeface="ＭＳ Ｐゴシック" pitchFamily="-105" charset="-128"/>
              </a:rPr>
              <a:t>expression</a:t>
            </a:r>
          </a:p>
          <a:p>
            <a:pPr marL="285481" indent="-285481" defTabSz="914400" eaLnBrk="0" fontAlgn="base" hangingPunct="0">
              <a:spcBef>
                <a:spcPct val="0"/>
              </a:spcBef>
              <a:spcAft>
                <a:spcPct val="0"/>
              </a:spcAft>
              <a:buFont typeface="Arial" pitchFamily="34" charset="0"/>
              <a:buChar char="•"/>
              <a:defRPr/>
            </a:pPr>
            <a:r>
              <a:rPr lang="en-GB" sz="1700" dirty="0">
                <a:solidFill>
                  <a:srgbClr val="000000"/>
                </a:solidFill>
                <a:ea typeface="ＭＳ Ｐゴシック" pitchFamily="-105" charset="-128"/>
              </a:rPr>
              <a:t>protein</a:t>
            </a:r>
          </a:p>
          <a:p>
            <a:pPr marL="285481" indent="-285481" defTabSz="914400" eaLnBrk="0" fontAlgn="base" hangingPunct="0">
              <a:spcBef>
                <a:spcPct val="0"/>
              </a:spcBef>
              <a:spcAft>
                <a:spcPct val="0"/>
              </a:spcAft>
              <a:buFont typeface="Arial" pitchFamily="34" charset="0"/>
              <a:buChar char="•"/>
              <a:defRPr/>
            </a:pPr>
            <a:r>
              <a:rPr lang="en-GB" sz="1700" dirty="0">
                <a:solidFill>
                  <a:srgbClr val="000000"/>
                </a:solidFill>
                <a:ea typeface="ＭＳ Ｐゴシック" pitchFamily="-105" charset="-128"/>
              </a:rPr>
              <a:t>structure</a:t>
            </a:r>
          </a:p>
          <a:p>
            <a:pPr marL="285481" indent="-285481" defTabSz="914400" eaLnBrk="0" fontAlgn="base" hangingPunct="0">
              <a:spcBef>
                <a:spcPct val="0"/>
              </a:spcBef>
              <a:spcAft>
                <a:spcPct val="0"/>
              </a:spcAft>
              <a:buFont typeface="Arial" pitchFamily="34" charset="0"/>
              <a:buChar char="•"/>
              <a:defRPr/>
            </a:pPr>
            <a:r>
              <a:rPr lang="en-GB" sz="1700" dirty="0">
                <a:solidFill>
                  <a:srgbClr val="000000"/>
                </a:solidFill>
                <a:ea typeface="ＭＳ Ｐゴシック" pitchFamily="-105" charset="-128"/>
              </a:rPr>
              <a:t>literature</a:t>
            </a:r>
          </a:p>
        </p:txBody>
      </p:sp>
      <p:sp>
        <p:nvSpPr>
          <p:cNvPr id="51209" name="AutoShape 23"/>
          <p:cNvSpPr>
            <a:spLocks noChangeArrowheads="1"/>
          </p:cNvSpPr>
          <p:nvPr/>
        </p:nvSpPr>
        <p:spPr bwMode="auto">
          <a:xfrm>
            <a:off x="6916738" y="2287588"/>
            <a:ext cx="2057400" cy="930275"/>
          </a:xfrm>
          <a:prstGeom prst="wedgeRectCallout">
            <a:avLst>
              <a:gd name="adj1" fmla="val -58449"/>
              <a:gd name="adj2" fmla="val 41194"/>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25" tIns="71925" rIns="71925" bIns="71925" anchor="ctr">
            <a:spAutoFit/>
          </a:bodyPr>
          <a:lstStyle/>
          <a:p>
            <a:pPr algn="ctr" defTabSz="914400" eaLnBrk="0" fontAlgn="base" hangingPunct="0">
              <a:spcBef>
                <a:spcPct val="0"/>
              </a:spcBef>
              <a:spcAft>
                <a:spcPct val="0"/>
              </a:spcAft>
              <a:defRPr/>
            </a:pPr>
            <a:r>
              <a:rPr lang="en-GB" sz="1700">
                <a:solidFill>
                  <a:srgbClr val="000000"/>
                </a:solidFill>
                <a:ea typeface="ＭＳ Ｐゴシック" pitchFamily="34" charset="-128"/>
              </a:rPr>
              <a:t>Species selector allows for easy comparison</a:t>
            </a:r>
          </a:p>
        </p:txBody>
      </p:sp>
      <p:cxnSp>
        <p:nvCxnSpPr>
          <p:cNvPr id="54282" name="Straight Arrow Connector 18"/>
          <p:cNvCxnSpPr>
            <a:cxnSpLocks noChangeShapeType="1"/>
          </p:cNvCxnSpPr>
          <p:nvPr/>
        </p:nvCxnSpPr>
        <p:spPr bwMode="auto">
          <a:xfrm rot="10800000">
            <a:off x="4479925" y="4724400"/>
            <a:ext cx="554038" cy="106363"/>
          </a:xfrm>
          <a:prstGeom prst="straightConnector1">
            <a:avLst/>
          </a:prstGeom>
          <a:noFill/>
          <a:ln w="50800" algn="ctr">
            <a:solidFill>
              <a:schemeClr val="tx1"/>
            </a:solidFill>
            <a:round/>
            <a:headEnd/>
            <a:tailEnd type="arrow" w="med" len="med"/>
          </a:ln>
        </p:spPr>
      </p:cxnSp>
      <p:cxnSp>
        <p:nvCxnSpPr>
          <p:cNvPr id="54283" name="Straight Arrow Connector 18"/>
          <p:cNvCxnSpPr>
            <a:cxnSpLocks noChangeShapeType="1"/>
          </p:cNvCxnSpPr>
          <p:nvPr/>
        </p:nvCxnSpPr>
        <p:spPr bwMode="auto">
          <a:xfrm rot="10800000" flipV="1">
            <a:off x="4078288" y="5311775"/>
            <a:ext cx="955675" cy="79375"/>
          </a:xfrm>
          <a:prstGeom prst="straightConnector1">
            <a:avLst/>
          </a:prstGeom>
          <a:noFill/>
          <a:ln w="50800" algn="ctr">
            <a:solidFill>
              <a:schemeClr val="tx1"/>
            </a:solidFill>
            <a:round/>
            <a:headEnd/>
            <a:tailEnd type="arrow" w="med" len="med"/>
          </a:ln>
        </p:spPr>
      </p:cxnSp>
      <p:sp>
        <p:nvSpPr>
          <p:cNvPr id="51212" name="AutoShape 23"/>
          <p:cNvSpPr>
            <a:spLocks noChangeArrowheads="1"/>
          </p:cNvSpPr>
          <p:nvPr/>
        </p:nvSpPr>
        <p:spPr bwMode="auto">
          <a:xfrm>
            <a:off x="4973638" y="4694238"/>
            <a:ext cx="1789112" cy="930275"/>
          </a:xfrm>
          <a:prstGeom prst="wedgeRectCallout">
            <a:avLst>
              <a:gd name="adj1" fmla="val -45750"/>
              <a:gd name="adj2" fmla="val -23778"/>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25" tIns="71925" rIns="71925" bIns="71925" anchor="ctr">
            <a:spAutoFit/>
          </a:bodyPr>
          <a:lstStyle/>
          <a:p>
            <a:pPr algn="ctr" defTabSz="914400" eaLnBrk="0" fontAlgn="base" hangingPunct="0">
              <a:spcBef>
                <a:spcPct val="0"/>
              </a:spcBef>
              <a:spcAft>
                <a:spcPct val="0"/>
              </a:spcAft>
              <a:defRPr/>
            </a:pPr>
            <a:r>
              <a:rPr lang="en-GB" sz="1700">
                <a:solidFill>
                  <a:srgbClr val="000000"/>
                </a:solidFill>
                <a:ea typeface="ＭＳ Ｐゴシック" pitchFamily="34" charset="-128"/>
              </a:rPr>
              <a:t>Explore data, </a:t>
            </a:r>
            <a:br>
              <a:rPr lang="en-GB" sz="1700">
                <a:solidFill>
                  <a:srgbClr val="000000"/>
                </a:solidFill>
                <a:ea typeface="ＭＳ Ｐゴシック" pitchFamily="34" charset="-128"/>
              </a:rPr>
            </a:br>
            <a:r>
              <a:rPr lang="en-GB" sz="1700">
                <a:solidFill>
                  <a:srgbClr val="000000"/>
                </a:solidFill>
                <a:ea typeface="ＭＳ Ｐゴシック" pitchFamily="34" charset="-128"/>
              </a:rPr>
              <a:t>return easily to </a:t>
            </a:r>
          </a:p>
          <a:p>
            <a:pPr algn="ctr" defTabSz="914400" eaLnBrk="0" fontAlgn="base" hangingPunct="0">
              <a:spcBef>
                <a:spcPct val="0"/>
              </a:spcBef>
              <a:spcAft>
                <a:spcPct val="0"/>
              </a:spcAft>
              <a:defRPr/>
            </a:pPr>
            <a:r>
              <a:rPr lang="en-GB" sz="1700">
                <a:solidFill>
                  <a:srgbClr val="000000"/>
                </a:solidFill>
                <a:ea typeface="ＭＳ Ｐゴシック" pitchFamily="34" charset="-128"/>
              </a:rPr>
              <a:t>your results</a:t>
            </a:r>
          </a:p>
        </p:txBody>
      </p:sp>
      <p:sp>
        <p:nvSpPr>
          <p:cNvPr id="54285" name="Slide Number Placeholder 2"/>
          <p:cNvSpPr>
            <a:spLocks noGrp="1"/>
          </p:cNvSpPr>
          <p:nvPr>
            <p:ph type="sldNum" sz="quarter" idx="11"/>
          </p:nvPr>
        </p:nvSpPr>
        <p:spPr>
          <a:xfrm>
            <a:off x="533400" y="6375400"/>
            <a:ext cx="1676400" cy="228600"/>
          </a:xfrm>
          <a:noFill/>
        </p:spPr>
        <p:txBody>
          <a:bodyPr/>
          <a:lstStyle/>
          <a:p>
            <a:pPr defTabSz="911225"/>
            <a:fld id="{6B387095-BE38-4CF6-99B6-0AA78ACA30B9}" type="slidenum">
              <a:rPr lang="de-DE" smtClean="0">
                <a:latin typeface="Arial" charset="0"/>
              </a:rPr>
              <a:pPr defTabSz="911225"/>
              <a:t>16</a:t>
            </a:fld>
            <a:endParaRPr lang="de-DE" smtClean="0">
              <a:latin typeface="Arial" charset="0"/>
            </a:endParaRPr>
          </a:p>
        </p:txBody>
      </p:sp>
    </p:spTree>
  </p:cSld>
  <p:clrMapOvr>
    <a:masterClrMapping/>
  </p:clrMapOvr>
  <p:transition>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p:txBody>
          <a:bodyPr/>
          <a:lstStyle/>
          <a:p>
            <a:pPr eaLnBrk="1" hangingPunct="1"/>
            <a:r>
              <a:rPr lang="en-US" sz="4800" smtClean="0">
                <a:ea typeface="ＭＳ Ｐゴシック" pitchFamily="34" charset="-128"/>
              </a:rPr>
              <a:t>Research</a:t>
            </a:r>
            <a:endParaRPr lang="en-US" smtClean="0">
              <a:ea typeface="ＭＳ Ｐゴシック" pitchFamily="34" charset="-128"/>
            </a:endParaRPr>
          </a:p>
        </p:txBody>
      </p:sp>
      <p:sp>
        <p:nvSpPr>
          <p:cNvPr id="55299" name="Rectangle 3"/>
          <p:cNvSpPr>
            <a:spLocks noGrp="1" noChangeArrowheads="1"/>
          </p:cNvSpPr>
          <p:nvPr>
            <p:ph type="subTitle" idx="1"/>
          </p:nvPr>
        </p:nvSpPr>
        <p:spPr>
          <a:xfrm>
            <a:off x="609600" y="3200400"/>
            <a:ext cx="5105400" cy="1752600"/>
          </a:xfrm>
        </p:spPr>
        <p:txBody>
          <a:bodyPr/>
          <a:lstStyle/>
          <a:p>
            <a:pPr eaLnBrk="1" hangingPunct="1"/>
            <a:r>
              <a:rPr lang="en-US" sz="3200" smtClean="0">
                <a:ea typeface="ＭＳ Ｐゴシック" pitchFamily="34" charset="-128"/>
              </a:rPr>
              <a:t>www.ebi.ac.uk/groups</a:t>
            </a:r>
            <a:endParaRPr lang="en-US"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Date Placeholder 3"/>
          <p:cNvSpPr>
            <a:spLocks noGrp="1"/>
          </p:cNvSpPr>
          <p:nvPr>
            <p:ph type="dt" sz="quarter" idx="10"/>
          </p:nvPr>
        </p:nvSpPr>
        <p:spPr>
          <a:noFill/>
        </p:spPr>
        <p:txBody>
          <a:bodyPr/>
          <a:lstStyle/>
          <a:p>
            <a:fld id="{B30D611D-4927-4B19-81CD-0A2F87F4B9B5}" type="datetime1">
              <a:rPr lang="de-DE" smtClean="0">
                <a:latin typeface="Arial" charset="0"/>
              </a:rPr>
              <a:pPr/>
              <a:t>12.09.2011</a:t>
            </a:fld>
            <a:endParaRPr lang="de-DE" smtClean="0">
              <a:latin typeface="Arial" charset="0"/>
            </a:endParaRPr>
          </a:p>
        </p:txBody>
      </p:sp>
      <p:sp>
        <p:nvSpPr>
          <p:cNvPr id="56323" name="Slide Number Placeholder 4"/>
          <p:cNvSpPr>
            <a:spLocks noGrp="1"/>
          </p:cNvSpPr>
          <p:nvPr>
            <p:ph type="sldNum" sz="quarter" idx="11"/>
          </p:nvPr>
        </p:nvSpPr>
        <p:spPr>
          <a:noFill/>
        </p:spPr>
        <p:txBody>
          <a:bodyPr/>
          <a:lstStyle/>
          <a:p>
            <a:fld id="{196BC771-0FB0-47CE-84E9-C41E4273B543}" type="slidenum">
              <a:rPr lang="de-DE" smtClean="0">
                <a:latin typeface="Arial" charset="0"/>
              </a:rPr>
              <a:pPr/>
              <a:t>18</a:t>
            </a:fld>
            <a:endParaRPr lang="de-DE" smtClean="0">
              <a:latin typeface="Arial" charset="0"/>
            </a:endParaRPr>
          </a:p>
        </p:txBody>
      </p:sp>
      <p:sp>
        <p:nvSpPr>
          <p:cNvPr id="56324" name="Rectangle 2"/>
          <p:cNvSpPr>
            <a:spLocks noGrp="1" noChangeArrowheads="1"/>
          </p:cNvSpPr>
          <p:nvPr>
            <p:ph type="title"/>
          </p:nvPr>
        </p:nvSpPr>
        <p:spPr/>
        <p:txBody>
          <a:bodyPr/>
          <a:lstStyle/>
          <a:p>
            <a:pPr eaLnBrk="1" hangingPunct="1"/>
            <a:r>
              <a:rPr lang="en-US" smtClean="0">
                <a:ea typeface="ＭＳ Ｐゴシック" pitchFamily="34" charset="-128"/>
              </a:rPr>
              <a:t>Key facts about research at EMBL-EBI</a:t>
            </a:r>
          </a:p>
        </p:txBody>
      </p:sp>
      <p:sp>
        <p:nvSpPr>
          <p:cNvPr id="56325" name="Rectangle 3"/>
          <p:cNvSpPr>
            <a:spLocks noGrp="1" noChangeArrowheads="1"/>
          </p:cNvSpPr>
          <p:nvPr>
            <p:ph type="body" idx="1"/>
          </p:nvPr>
        </p:nvSpPr>
        <p:spPr>
          <a:xfrm>
            <a:off x="468313" y="1125538"/>
            <a:ext cx="3246437" cy="4716462"/>
          </a:xfrm>
        </p:spPr>
        <p:txBody>
          <a:bodyPr/>
          <a:lstStyle/>
          <a:p>
            <a:pPr eaLnBrk="1" hangingPunct="1">
              <a:spcBef>
                <a:spcPts val="475"/>
              </a:spcBef>
              <a:spcAft>
                <a:spcPts val="1000"/>
              </a:spcAft>
            </a:pPr>
            <a:r>
              <a:rPr lang="en-US" smtClean="0">
                <a:ea typeface="ＭＳ Ｐゴシック" pitchFamily="34" charset="-128"/>
              </a:rPr>
              <a:t>A unique environment for bioinformatics research</a:t>
            </a:r>
            <a:endParaRPr lang="en-US" b="1" smtClean="0">
              <a:ea typeface="ＭＳ Ｐゴシック" pitchFamily="34" charset="-128"/>
            </a:endParaRPr>
          </a:p>
          <a:p>
            <a:pPr eaLnBrk="1" hangingPunct="1">
              <a:spcBef>
                <a:spcPts val="475"/>
              </a:spcBef>
              <a:spcAft>
                <a:spcPts val="1000"/>
              </a:spcAft>
            </a:pPr>
            <a:r>
              <a:rPr lang="en-US" smtClean="0">
                <a:ea typeface="ＭＳ Ｐゴシック" pitchFamily="34" charset="-128"/>
              </a:rPr>
              <a:t>Nine dedicated research groups</a:t>
            </a:r>
          </a:p>
          <a:p>
            <a:pPr eaLnBrk="1" hangingPunct="1">
              <a:spcBef>
                <a:spcPts val="475"/>
              </a:spcBef>
              <a:spcAft>
                <a:spcPts val="1000"/>
              </a:spcAft>
            </a:pPr>
            <a:r>
              <a:rPr lang="en-US" smtClean="0">
                <a:ea typeface="ＭＳ Ｐゴシック" pitchFamily="34" charset="-128"/>
              </a:rPr>
              <a:t>Services teams also carry out R&amp;D</a:t>
            </a:r>
          </a:p>
          <a:p>
            <a:pPr eaLnBrk="1" hangingPunct="1">
              <a:spcBef>
                <a:spcPts val="475"/>
              </a:spcBef>
              <a:spcAft>
                <a:spcPts val="1000"/>
              </a:spcAft>
            </a:pPr>
            <a:r>
              <a:rPr lang="en-US" smtClean="0">
                <a:ea typeface="ＭＳ Ｐゴシック" pitchFamily="34" charset="-128"/>
              </a:rPr>
              <a:t>Research and services are mutually supportive</a:t>
            </a:r>
          </a:p>
        </p:txBody>
      </p:sp>
      <p:pic>
        <p:nvPicPr>
          <p:cNvPr id="56326" name="Picture 2"/>
          <p:cNvPicPr>
            <a:picLocks noChangeAspect="1"/>
          </p:cNvPicPr>
          <p:nvPr/>
        </p:nvPicPr>
        <p:blipFill>
          <a:blip r:embed="rId3"/>
          <a:srcRect l="18796" t="10919" r="8533"/>
          <a:stretch>
            <a:fillRect/>
          </a:stretch>
        </p:blipFill>
        <p:spPr bwMode="auto">
          <a:xfrm>
            <a:off x="3906838" y="1268413"/>
            <a:ext cx="5232400" cy="42148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Date Placeholder 2"/>
          <p:cNvSpPr>
            <a:spLocks noGrp="1"/>
          </p:cNvSpPr>
          <p:nvPr>
            <p:ph type="dt" sz="quarter" idx="10"/>
          </p:nvPr>
        </p:nvSpPr>
        <p:spPr>
          <a:xfrm>
            <a:off x="152400" y="6375400"/>
            <a:ext cx="304800" cy="228600"/>
          </a:xfrm>
          <a:noFill/>
        </p:spPr>
        <p:txBody>
          <a:bodyPr/>
          <a:lstStyle/>
          <a:p>
            <a:r>
              <a:rPr lang="de-DE" smtClean="0">
                <a:latin typeface="Arial" charset="0"/>
              </a:rPr>
              <a:t>34</a:t>
            </a:r>
          </a:p>
          <a:p>
            <a:endParaRPr lang="de-DE" smtClean="0">
              <a:latin typeface="Arial" charset="0"/>
            </a:endParaRPr>
          </a:p>
        </p:txBody>
      </p:sp>
      <p:pic>
        <p:nvPicPr>
          <p:cNvPr id="57347" name="Picture 16" descr="Arrow_09_for_EBI_loop"/>
          <p:cNvPicPr>
            <a:picLocks noChangeAspect="1" noChangeArrowheads="1"/>
          </p:cNvPicPr>
          <p:nvPr/>
        </p:nvPicPr>
        <p:blipFill>
          <a:blip r:embed="rId3"/>
          <a:srcRect b="11429"/>
          <a:stretch>
            <a:fillRect/>
          </a:stretch>
        </p:blipFill>
        <p:spPr bwMode="auto">
          <a:xfrm>
            <a:off x="1763713" y="3175"/>
            <a:ext cx="6794500" cy="6018213"/>
          </a:xfrm>
          <a:prstGeom prst="rect">
            <a:avLst/>
          </a:prstGeom>
          <a:noFill/>
          <a:ln w="9525">
            <a:noFill/>
            <a:miter lim="800000"/>
            <a:headEnd/>
            <a:tailEnd/>
          </a:ln>
        </p:spPr>
      </p:pic>
      <p:sp>
        <p:nvSpPr>
          <p:cNvPr id="57348" name="Rectangle 2"/>
          <p:cNvSpPr>
            <a:spLocks noGrp="1" noChangeArrowheads="1"/>
          </p:cNvSpPr>
          <p:nvPr>
            <p:ph type="title"/>
          </p:nvPr>
        </p:nvSpPr>
        <p:spPr>
          <a:xfrm>
            <a:off x="152400" y="228600"/>
            <a:ext cx="7772400" cy="685800"/>
          </a:xfrm>
        </p:spPr>
        <p:txBody>
          <a:bodyPr/>
          <a:lstStyle/>
          <a:p>
            <a:pPr eaLnBrk="1" hangingPunct="1"/>
            <a:r>
              <a:rPr lang="en-US" sz="3000" smtClean="0">
                <a:ea typeface="ＭＳ Ｐゴシック" pitchFamily="34" charset="-128"/>
              </a:rPr>
              <a:t>Research themes</a:t>
            </a:r>
            <a:endParaRPr lang="en-US" smtClean="0">
              <a:ea typeface="ＭＳ Ｐゴシック" pitchFamily="34" charset="-128"/>
            </a:endParaRPr>
          </a:p>
        </p:txBody>
      </p:sp>
      <p:sp>
        <p:nvSpPr>
          <p:cNvPr id="51204" name="AutoShape 4"/>
          <p:cNvSpPr>
            <a:spLocks noChangeArrowheads="1"/>
          </p:cNvSpPr>
          <p:nvPr/>
        </p:nvSpPr>
        <p:spPr bwMode="auto">
          <a:xfrm>
            <a:off x="250825" y="1196975"/>
            <a:ext cx="1981200" cy="1068388"/>
          </a:xfrm>
          <a:prstGeom prst="wedgeRectCallout">
            <a:avLst>
              <a:gd name="adj1" fmla="val 71330"/>
              <a:gd name="adj2" fmla="val -63987"/>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55" tIns="71955" rIns="71955" bIns="71955" anchor="ctr">
            <a:spAutoFit/>
          </a:bodyPr>
          <a:lstStyle/>
          <a:p>
            <a:pPr algn="ctr" defTabSz="914400" eaLnBrk="0" fontAlgn="base" hangingPunct="0">
              <a:spcBef>
                <a:spcPct val="0"/>
              </a:spcBef>
              <a:spcAft>
                <a:spcPct val="0"/>
              </a:spcAft>
              <a:defRPr/>
            </a:pPr>
            <a:r>
              <a:rPr lang="en-US" sz="1500" b="1" dirty="0">
                <a:solidFill>
                  <a:srgbClr val="000000"/>
                </a:solidFill>
                <a:ea typeface="ＭＳ Ｐゴシック" pitchFamily="34" charset="-128"/>
              </a:rPr>
              <a:t>Genomes</a:t>
            </a:r>
          </a:p>
          <a:p>
            <a:pPr algn="ctr" defTabSz="914400" eaLnBrk="0" fontAlgn="base" hangingPunct="0">
              <a:spcBef>
                <a:spcPct val="0"/>
              </a:spcBef>
              <a:spcAft>
                <a:spcPct val="0"/>
              </a:spcAft>
              <a:defRPr/>
            </a:pPr>
            <a:r>
              <a:rPr lang="en-US" sz="1500" dirty="0">
                <a:solidFill>
                  <a:srgbClr val="000000"/>
                </a:solidFill>
                <a:ea typeface="ＭＳ Ｐゴシック" pitchFamily="34" charset="-128"/>
              </a:rPr>
              <a:t>Nick Goldman</a:t>
            </a:r>
          </a:p>
          <a:p>
            <a:pPr algn="ctr" defTabSz="914400" eaLnBrk="0" fontAlgn="base" hangingPunct="0">
              <a:spcBef>
                <a:spcPct val="0"/>
              </a:spcBef>
              <a:spcAft>
                <a:spcPct val="0"/>
              </a:spcAft>
              <a:defRPr/>
            </a:pPr>
            <a:r>
              <a:rPr lang="en-US" sz="1500" i="1" dirty="0">
                <a:solidFill>
                  <a:srgbClr val="000000"/>
                </a:solidFill>
                <a:ea typeface="ＭＳ Ｐゴシック" pitchFamily="34" charset="-128"/>
              </a:rPr>
              <a:t>Ewan Birney</a:t>
            </a:r>
          </a:p>
          <a:p>
            <a:pPr algn="ctr" defTabSz="914400" eaLnBrk="0" fontAlgn="base" hangingPunct="0">
              <a:spcBef>
                <a:spcPct val="0"/>
              </a:spcBef>
              <a:spcAft>
                <a:spcPct val="0"/>
              </a:spcAft>
              <a:defRPr/>
            </a:pPr>
            <a:r>
              <a:rPr lang="en-US" sz="1500" i="1" dirty="0">
                <a:solidFill>
                  <a:srgbClr val="000000"/>
                </a:solidFill>
                <a:ea typeface="ＭＳ Ｐゴシック" pitchFamily="34" charset="-128"/>
              </a:rPr>
              <a:t>Paul </a:t>
            </a:r>
            <a:r>
              <a:rPr lang="en-US" sz="1500" i="1" dirty="0" err="1">
                <a:solidFill>
                  <a:srgbClr val="000000"/>
                </a:solidFill>
                <a:ea typeface="ＭＳ Ｐゴシック" pitchFamily="34" charset="-128"/>
              </a:rPr>
              <a:t>Flicek</a:t>
            </a:r>
            <a:r>
              <a:rPr lang="en-US" sz="1500" i="1" dirty="0">
                <a:solidFill>
                  <a:srgbClr val="000000"/>
                </a:solidFill>
                <a:ea typeface="ＭＳ Ｐゴシック" pitchFamily="34" charset="-128"/>
              </a:rPr>
              <a:t> </a:t>
            </a:r>
          </a:p>
        </p:txBody>
      </p:sp>
      <p:sp>
        <p:nvSpPr>
          <p:cNvPr id="51206" name="AutoShape 6"/>
          <p:cNvSpPr>
            <a:spLocks noChangeArrowheads="1"/>
          </p:cNvSpPr>
          <p:nvPr/>
        </p:nvSpPr>
        <p:spPr bwMode="auto">
          <a:xfrm>
            <a:off x="611188" y="2792413"/>
            <a:ext cx="1944687" cy="1068387"/>
          </a:xfrm>
          <a:prstGeom prst="wedgeRectCallout">
            <a:avLst>
              <a:gd name="adj1" fmla="val 125486"/>
              <a:gd name="adj2" fmla="val -153154"/>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55" tIns="71955" rIns="71955" bIns="71955" anchor="ctr">
            <a:spAutoFit/>
          </a:bodyPr>
          <a:lstStyle/>
          <a:p>
            <a:pPr algn="ctr" defTabSz="914400" eaLnBrk="0" fontAlgn="base" hangingPunct="0">
              <a:spcBef>
                <a:spcPct val="0"/>
              </a:spcBef>
              <a:spcAft>
                <a:spcPct val="0"/>
              </a:spcAft>
              <a:defRPr/>
            </a:pPr>
            <a:r>
              <a:rPr lang="en-US" sz="1500" b="1" dirty="0" err="1">
                <a:solidFill>
                  <a:srgbClr val="000000"/>
                </a:solidFill>
                <a:ea typeface="ＭＳ Ｐゴシック" charset="0"/>
                <a:cs typeface="ＭＳ Ｐゴシック" charset="0"/>
              </a:rPr>
              <a:t>Transcriptomes</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dirty="0">
                <a:solidFill>
                  <a:srgbClr val="000000"/>
                </a:solidFill>
                <a:ea typeface="ＭＳ Ｐゴシック" charset="0"/>
                <a:cs typeface="ＭＳ Ｐゴシック" charset="0"/>
              </a:rPr>
              <a:t>Anton </a:t>
            </a:r>
            <a:r>
              <a:rPr lang="en-US" sz="1500" dirty="0" err="1">
                <a:solidFill>
                  <a:srgbClr val="000000"/>
                </a:solidFill>
                <a:ea typeface="ＭＳ Ｐゴシック" charset="0"/>
                <a:cs typeface="ＭＳ Ｐゴシック" charset="0"/>
              </a:rPr>
              <a:t>Enright</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dirty="0">
                <a:solidFill>
                  <a:srgbClr val="000000"/>
                </a:solidFill>
                <a:ea typeface="ＭＳ Ｐゴシック" charset="0"/>
                <a:cs typeface="ＭＳ Ｐゴシック" charset="0"/>
              </a:rPr>
              <a:t>John </a:t>
            </a:r>
            <a:r>
              <a:rPr lang="en-US" sz="1500" dirty="0" err="1">
                <a:solidFill>
                  <a:srgbClr val="000000"/>
                </a:solidFill>
                <a:ea typeface="ＭＳ Ｐゴシック" charset="0"/>
                <a:cs typeface="ＭＳ Ｐゴシック" charset="0"/>
              </a:rPr>
              <a:t>Marioni</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i="1" dirty="0" err="1">
                <a:solidFill>
                  <a:srgbClr val="000000"/>
                </a:solidFill>
                <a:ea typeface="ＭＳ Ｐゴシック" charset="0"/>
                <a:cs typeface="ＭＳ Ｐゴシック" charset="0"/>
              </a:rPr>
              <a:t>Alvis</a:t>
            </a:r>
            <a:r>
              <a:rPr lang="en-US" sz="1500" i="1" dirty="0">
                <a:solidFill>
                  <a:srgbClr val="000000"/>
                </a:solidFill>
                <a:ea typeface="ＭＳ Ｐゴシック" charset="0"/>
                <a:cs typeface="ＭＳ Ｐゴシック" charset="0"/>
              </a:rPr>
              <a:t> </a:t>
            </a:r>
            <a:r>
              <a:rPr lang="en-US" sz="1500" i="1" dirty="0" err="1">
                <a:solidFill>
                  <a:srgbClr val="000000"/>
                </a:solidFill>
                <a:ea typeface="ＭＳ Ｐゴシック" charset="0"/>
                <a:cs typeface="ＭＳ Ｐゴシック" charset="0"/>
              </a:rPr>
              <a:t>Brazma</a:t>
            </a:r>
            <a:endParaRPr lang="en-US" sz="1500" i="1" dirty="0">
              <a:solidFill>
                <a:srgbClr val="000000"/>
              </a:solidFill>
              <a:ea typeface="ＭＳ Ｐゴシック" charset="0"/>
              <a:cs typeface="ＭＳ Ｐゴシック" charset="0"/>
            </a:endParaRPr>
          </a:p>
        </p:txBody>
      </p:sp>
      <p:sp>
        <p:nvSpPr>
          <p:cNvPr id="51207" name="AutoShape 7"/>
          <p:cNvSpPr>
            <a:spLocks noChangeArrowheads="1"/>
          </p:cNvSpPr>
          <p:nvPr/>
        </p:nvSpPr>
        <p:spPr bwMode="auto">
          <a:xfrm>
            <a:off x="7162800" y="1447800"/>
            <a:ext cx="1785938" cy="1016000"/>
          </a:xfrm>
          <a:prstGeom prst="wedgeRectCallout">
            <a:avLst>
              <a:gd name="adj1" fmla="val -111779"/>
              <a:gd name="adj2" fmla="val 60708"/>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wrap="none" lIns="71955" tIns="71955" rIns="71955" bIns="71955" anchor="ctr"/>
          <a:lstStyle/>
          <a:p>
            <a:pPr algn="ctr" defTabSz="914400" eaLnBrk="0" fontAlgn="base" hangingPunct="0">
              <a:spcBef>
                <a:spcPct val="0"/>
              </a:spcBef>
              <a:spcAft>
                <a:spcPct val="0"/>
              </a:spcAft>
              <a:defRPr/>
            </a:pPr>
            <a:r>
              <a:rPr lang="en-US" sz="1500" b="1" dirty="0">
                <a:solidFill>
                  <a:srgbClr val="000000"/>
                </a:solidFill>
                <a:ea typeface="ＭＳ Ｐゴシック" charset="0"/>
                <a:cs typeface="ＭＳ Ｐゴシック" charset="0"/>
              </a:rPr>
              <a:t>Proteins</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dirty="0">
                <a:solidFill>
                  <a:srgbClr val="000000"/>
                </a:solidFill>
                <a:ea typeface="ＭＳ Ｐゴシック" charset="0"/>
                <a:cs typeface="ＭＳ Ｐゴシック" charset="0"/>
              </a:rPr>
              <a:t>Janet Thornton</a:t>
            </a:r>
          </a:p>
          <a:p>
            <a:pPr algn="ctr" defTabSz="914400" eaLnBrk="0" fontAlgn="base" hangingPunct="0">
              <a:spcBef>
                <a:spcPct val="0"/>
              </a:spcBef>
              <a:spcAft>
                <a:spcPct val="0"/>
              </a:spcAft>
              <a:defRPr/>
            </a:pPr>
            <a:r>
              <a:rPr lang="en-US" sz="1500" i="1" dirty="0">
                <a:solidFill>
                  <a:srgbClr val="000000"/>
                </a:solidFill>
                <a:ea typeface="ＭＳ Ｐゴシック" charset="0"/>
                <a:cs typeface="ＭＳ Ｐゴシック" charset="0"/>
              </a:rPr>
              <a:t>Rolf </a:t>
            </a:r>
            <a:r>
              <a:rPr lang="en-US" sz="1500" i="1" dirty="0" err="1">
                <a:solidFill>
                  <a:srgbClr val="000000"/>
                </a:solidFill>
                <a:ea typeface="ＭＳ Ｐゴシック" charset="0"/>
                <a:cs typeface="ＭＳ Ｐゴシック" charset="0"/>
              </a:rPr>
              <a:t>Apweiler</a:t>
            </a:r>
            <a:endParaRPr lang="en-US" sz="1500" i="1"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i="1" dirty="0">
                <a:solidFill>
                  <a:srgbClr val="000000"/>
                </a:solidFill>
                <a:ea typeface="ＭＳ Ｐゴシック" charset="0"/>
                <a:cs typeface="ＭＳ Ｐゴシック" charset="0"/>
              </a:rPr>
              <a:t>Gerard </a:t>
            </a:r>
            <a:r>
              <a:rPr lang="en-US" sz="1500" i="1" dirty="0" err="1">
                <a:solidFill>
                  <a:srgbClr val="000000"/>
                </a:solidFill>
                <a:ea typeface="ＭＳ Ｐゴシック" charset="0"/>
                <a:cs typeface="ＭＳ Ｐゴシック" charset="0"/>
              </a:rPr>
              <a:t>Kleywegt</a:t>
            </a:r>
            <a:endParaRPr lang="en-US" sz="1500" i="1" dirty="0">
              <a:solidFill>
                <a:srgbClr val="000000"/>
              </a:solidFill>
              <a:ea typeface="ＭＳ Ｐゴシック" charset="0"/>
              <a:cs typeface="ＭＳ Ｐゴシック" charset="0"/>
            </a:endParaRPr>
          </a:p>
        </p:txBody>
      </p:sp>
      <p:sp>
        <p:nvSpPr>
          <p:cNvPr id="51211" name="AutoShape 11"/>
          <p:cNvSpPr>
            <a:spLocks noChangeArrowheads="1"/>
          </p:cNvSpPr>
          <p:nvPr/>
        </p:nvSpPr>
        <p:spPr bwMode="auto">
          <a:xfrm>
            <a:off x="2757488" y="3441700"/>
            <a:ext cx="1814512" cy="838200"/>
          </a:xfrm>
          <a:prstGeom prst="wedgeRectCallout">
            <a:avLst>
              <a:gd name="adj1" fmla="val 106679"/>
              <a:gd name="adj2" fmla="val -52968"/>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wrap="none" lIns="71955" tIns="71955" rIns="71955" bIns="71955" anchor="ctr"/>
          <a:lstStyle/>
          <a:p>
            <a:pPr algn="ctr" defTabSz="914400" eaLnBrk="0" fontAlgn="base" hangingPunct="0">
              <a:spcBef>
                <a:spcPct val="0"/>
              </a:spcBef>
              <a:spcAft>
                <a:spcPct val="0"/>
              </a:spcAft>
              <a:defRPr/>
            </a:pPr>
            <a:r>
              <a:rPr lang="en-US" sz="1500" b="1" dirty="0">
                <a:solidFill>
                  <a:srgbClr val="000000"/>
                </a:solidFill>
                <a:ea typeface="ＭＳ Ｐゴシック" charset="0"/>
                <a:cs typeface="ＭＳ Ｐゴシック" charset="0"/>
              </a:rPr>
              <a:t>Chemistry</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i="1" dirty="0" err="1">
                <a:solidFill>
                  <a:srgbClr val="000000"/>
                </a:solidFill>
                <a:ea typeface="ＭＳ Ｐゴシック" charset="0"/>
                <a:cs typeface="ＭＳ Ｐゴシック" charset="0"/>
              </a:rPr>
              <a:t>Christoph</a:t>
            </a:r>
            <a:r>
              <a:rPr lang="en-US" sz="1500" i="1" dirty="0">
                <a:solidFill>
                  <a:srgbClr val="000000"/>
                </a:solidFill>
                <a:ea typeface="ＭＳ Ｐゴシック" charset="0"/>
                <a:cs typeface="ＭＳ Ｐゴシック" charset="0"/>
              </a:rPr>
              <a:t> Steinbeck</a:t>
            </a:r>
          </a:p>
          <a:p>
            <a:pPr algn="ctr" defTabSz="914400" eaLnBrk="0" fontAlgn="base" hangingPunct="0">
              <a:spcBef>
                <a:spcPct val="0"/>
              </a:spcBef>
              <a:spcAft>
                <a:spcPct val="0"/>
              </a:spcAft>
              <a:defRPr/>
            </a:pPr>
            <a:r>
              <a:rPr lang="en-US" sz="1500" i="1" dirty="0">
                <a:solidFill>
                  <a:srgbClr val="000000"/>
                </a:solidFill>
                <a:ea typeface="ＭＳ Ｐゴシック" charset="0"/>
                <a:cs typeface="ＭＳ Ｐゴシック" charset="0"/>
              </a:rPr>
              <a:t>John </a:t>
            </a:r>
            <a:r>
              <a:rPr lang="en-US" sz="1500" i="1" dirty="0" err="1">
                <a:solidFill>
                  <a:srgbClr val="000000"/>
                </a:solidFill>
                <a:ea typeface="ＭＳ Ｐゴシック" charset="0"/>
                <a:cs typeface="ＭＳ Ｐゴシック" charset="0"/>
              </a:rPr>
              <a:t>Overington</a:t>
            </a:r>
            <a:endParaRPr lang="en-US" sz="1500" i="1" dirty="0">
              <a:solidFill>
                <a:srgbClr val="000000"/>
              </a:solidFill>
              <a:ea typeface="ＭＳ Ｐゴシック" charset="0"/>
              <a:cs typeface="ＭＳ Ｐゴシック" charset="0"/>
            </a:endParaRPr>
          </a:p>
        </p:txBody>
      </p:sp>
      <p:sp>
        <p:nvSpPr>
          <p:cNvPr id="51212" name="AutoShape 12"/>
          <p:cNvSpPr>
            <a:spLocks noChangeArrowheads="1"/>
          </p:cNvSpPr>
          <p:nvPr/>
        </p:nvSpPr>
        <p:spPr bwMode="auto">
          <a:xfrm>
            <a:off x="2689225" y="4508500"/>
            <a:ext cx="2438400" cy="1300163"/>
          </a:xfrm>
          <a:prstGeom prst="wedgeRectCallout">
            <a:avLst>
              <a:gd name="adj1" fmla="val 124414"/>
              <a:gd name="adj2" fmla="val -31493"/>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55" tIns="71955" rIns="71955" bIns="71955" anchor="ctr">
            <a:spAutoFit/>
          </a:bodyPr>
          <a:lstStyle/>
          <a:p>
            <a:pPr algn="ctr" defTabSz="914400" eaLnBrk="0" fontAlgn="base" hangingPunct="0">
              <a:spcBef>
                <a:spcPct val="0"/>
              </a:spcBef>
              <a:spcAft>
                <a:spcPct val="0"/>
              </a:spcAft>
              <a:defRPr/>
            </a:pPr>
            <a:r>
              <a:rPr lang="en-US" sz="1500" b="1" dirty="0">
                <a:solidFill>
                  <a:srgbClr val="000000"/>
                </a:solidFill>
                <a:ea typeface="ＭＳ Ｐゴシック" charset="-128"/>
              </a:rPr>
              <a:t>Pathways and systems</a:t>
            </a:r>
            <a:endParaRPr lang="en-US" sz="1500" dirty="0">
              <a:solidFill>
                <a:srgbClr val="000000"/>
              </a:solidFill>
              <a:ea typeface="ＭＳ Ｐゴシック" charset="-128"/>
            </a:endParaRPr>
          </a:p>
          <a:p>
            <a:pPr algn="ctr" defTabSz="914400" eaLnBrk="0" fontAlgn="base" hangingPunct="0">
              <a:spcBef>
                <a:spcPct val="0"/>
              </a:spcBef>
              <a:spcAft>
                <a:spcPct val="0"/>
              </a:spcAft>
              <a:defRPr/>
            </a:pPr>
            <a:r>
              <a:rPr lang="en-US" sz="1500" dirty="0">
                <a:solidFill>
                  <a:srgbClr val="000000"/>
                </a:solidFill>
                <a:ea typeface="ＭＳ Ｐゴシック" charset="-128"/>
              </a:rPr>
              <a:t>Nicolas Le </a:t>
            </a:r>
            <a:r>
              <a:rPr lang="en-US" sz="1500" dirty="0" err="1">
                <a:solidFill>
                  <a:srgbClr val="000000"/>
                </a:solidFill>
                <a:ea typeface="ＭＳ Ｐゴシック" charset="-128"/>
              </a:rPr>
              <a:t>Novère</a:t>
            </a:r>
            <a:endParaRPr lang="en-US" sz="1500" dirty="0">
              <a:solidFill>
                <a:srgbClr val="000000"/>
              </a:solidFill>
              <a:ea typeface="ＭＳ Ｐゴシック" charset="-128"/>
            </a:endParaRPr>
          </a:p>
          <a:p>
            <a:pPr algn="ctr" defTabSz="914400" eaLnBrk="0" fontAlgn="base" hangingPunct="0">
              <a:spcBef>
                <a:spcPct val="0"/>
              </a:spcBef>
              <a:spcAft>
                <a:spcPct val="0"/>
              </a:spcAft>
              <a:defRPr/>
            </a:pPr>
            <a:r>
              <a:rPr lang="en-US" sz="1500" dirty="0">
                <a:solidFill>
                  <a:srgbClr val="000000"/>
                </a:solidFill>
                <a:ea typeface="ＭＳ Ｐゴシック" charset="-128"/>
              </a:rPr>
              <a:t>Nick </a:t>
            </a:r>
            <a:r>
              <a:rPr lang="en-US" sz="1500" dirty="0" err="1">
                <a:solidFill>
                  <a:srgbClr val="000000"/>
                </a:solidFill>
                <a:ea typeface="ＭＳ Ｐゴシック" charset="-128"/>
              </a:rPr>
              <a:t>Luscombe</a:t>
            </a:r>
            <a:endParaRPr lang="en-US" sz="1500" dirty="0">
              <a:solidFill>
                <a:srgbClr val="000000"/>
              </a:solidFill>
              <a:ea typeface="ＭＳ Ｐゴシック" charset="-128"/>
            </a:endParaRPr>
          </a:p>
          <a:p>
            <a:pPr algn="ctr" defTabSz="914400" eaLnBrk="0" fontAlgn="base" hangingPunct="0">
              <a:spcBef>
                <a:spcPct val="0"/>
              </a:spcBef>
              <a:spcAft>
                <a:spcPct val="0"/>
              </a:spcAft>
              <a:defRPr/>
            </a:pPr>
            <a:r>
              <a:rPr lang="en-US" sz="1500" dirty="0">
                <a:solidFill>
                  <a:srgbClr val="000000"/>
                </a:solidFill>
                <a:ea typeface="ＭＳ Ｐゴシック" charset="-128"/>
              </a:rPr>
              <a:t>Paul </a:t>
            </a:r>
            <a:r>
              <a:rPr lang="en-US" sz="1500" dirty="0" err="1">
                <a:solidFill>
                  <a:srgbClr val="000000"/>
                </a:solidFill>
                <a:ea typeface="ＭＳ Ｐゴシック" charset="-128"/>
              </a:rPr>
              <a:t>Bertone</a:t>
            </a:r>
            <a:endParaRPr lang="en-US" sz="1500" dirty="0">
              <a:solidFill>
                <a:srgbClr val="000000"/>
              </a:solidFill>
              <a:ea typeface="ＭＳ Ｐゴシック" charset="-128"/>
            </a:endParaRPr>
          </a:p>
          <a:p>
            <a:pPr algn="ctr" defTabSz="914400" eaLnBrk="0" fontAlgn="base" hangingPunct="0">
              <a:spcBef>
                <a:spcPct val="0"/>
              </a:spcBef>
              <a:spcAft>
                <a:spcPct val="0"/>
              </a:spcAft>
              <a:defRPr/>
            </a:pPr>
            <a:r>
              <a:rPr lang="en-US" sz="1500" dirty="0">
                <a:solidFill>
                  <a:srgbClr val="000000"/>
                </a:solidFill>
                <a:ea typeface="ＭＳ Ｐゴシック" charset="-128"/>
              </a:rPr>
              <a:t>Julio </a:t>
            </a:r>
            <a:r>
              <a:rPr lang="en-US" sz="1500" dirty="0" err="1">
                <a:solidFill>
                  <a:srgbClr val="000000"/>
                </a:solidFill>
                <a:ea typeface="ＭＳ Ｐゴシック" charset="-128"/>
              </a:rPr>
              <a:t>Saez</a:t>
            </a:r>
            <a:r>
              <a:rPr lang="en-US" sz="1500" dirty="0">
                <a:solidFill>
                  <a:srgbClr val="000000"/>
                </a:solidFill>
                <a:ea typeface="ＭＳ Ｐゴシック" charset="-128"/>
              </a:rPr>
              <a:t>-Rodriguez</a:t>
            </a:r>
          </a:p>
        </p:txBody>
      </p:sp>
      <p:sp>
        <p:nvSpPr>
          <p:cNvPr id="51215" name="AutoShape 15"/>
          <p:cNvSpPr>
            <a:spLocks noChangeArrowheads="1"/>
          </p:cNvSpPr>
          <p:nvPr/>
        </p:nvSpPr>
        <p:spPr bwMode="auto">
          <a:xfrm>
            <a:off x="6008688" y="404813"/>
            <a:ext cx="2667000" cy="609600"/>
          </a:xfrm>
          <a:prstGeom prst="wedgeRectCallout">
            <a:avLst>
              <a:gd name="adj1" fmla="val -95181"/>
              <a:gd name="adj2" fmla="val 63282"/>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wrap="none" lIns="71955" tIns="71955" rIns="71955" bIns="71955" anchor="ctr"/>
          <a:lstStyle/>
          <a:p>
            <a:pPr algn="ctr" defTabSz="914400" eaLnBrk="0" fontAlgn="base" hangingPunct="0">
              <a:spcBef>
                <a:spcPct val="0"/>
              </a:spcBef>
              <a:spcAft>
                <a:spcPct val="0"/>
              </a:spcAft>
              <a:defRPr/>
            </a:pPr>
            <a:r>
              <a:rPr lang="en-US" sz="1500" b="1" dirty="0">
                <a:solidFill>
                  <a:srgbClr val="000000"/>
                </a:solidFill>
                <a:ea typeface="ＭＳ Ｐゴシック" charset="0"/>
                <a:cs typeface="ＭＳ Ｐゴシック" charset="0"/>
              </a:rPr>
              <a:t>Text mining</a:t>
            </a:r>
            <a:endParaRPr lang="en-US" sz="1500" dirty="0">
              <a:solidFill>
                <a:srgbClr val="000000"/>
              </a:solidFill>
              <a:ea typeface="ＭＳ Ｐゴシック" charset="0"/>
              <a:cs typeface="ＭＳ Ｐゴシック" charset="0"/>
            </a:endParaRPr>
          </a:p>
          <a:p>
            <a:pPr algn="ctr" defTabSz="914400" eaLnBrk="0" fontAlgn="base" hangingPunct="0">
              <a:spcBef>
                <a:spcPct val="0"/>
              </a:spcBef>
              <a:spcAft>
                <a:spcPct val="0"/>
              </a:spcAft>
              <a:defRPr/>
            </a:pPr>
            <a:r>
              <a:rPr lang="en-US" sz="1500" dirty="0">
                <a:solidFill>
                  <a:srgbClr val="000000"/>
                </a:solidFill>
                <a:ea typeface="ＭＳ Ｐゴシック" charset="0"/>
                <a:cs typeface="ＭＳ Ｐゴシック" charset="0"/>
              </a:rPr>
              <a:t>Dietrich </a:t>
            </a:r>
            <a:r>
              <a:rPr lang="en-US" sz="1500" dirty="0" err="1">
                <a:solidFill>
                  <a:srgbClr val="000000"/>
                </a:solidFill>
                <a:ea typeface="ＭＳ Ｐゴシック" charset="0"/>
                <a:cs typeface="ＭＳ Ｐゴシック" charset="0"/>
              </a:rPr>
              <a:t>Rebholz-Schuhmann</a:t>
            </a:r>
            <a:endParaRPr lang="en-US" sz="1500" dirty="0">
              <a:solidFill>
                <a:srgbClr val="000000"/>
              </a:solidFill>
              <a:ea typeface="ＭＳ Ｐゴシック" charset="0"/>
              <a:cs typeface="ＭＳ Ｐゴシック" charset="0"/>
            </a:endParaRPr>
          </a:p>
        </p:txBody>
      </p:sp>
      <p:sp>
        <p:nvSpPr>
          <p:cNvPr id="57355" name="TextBox 16"/>
          <p:cNvSpPr txBox="1">
            <a:spLocks noChangeArrowheads="1"/>
          </p:cNvSpPr>
          <p:nvPr/>
        </p:nvSpPr>
        <p:spPr bwMode="auto">
          <a:xfrm>
            <a:off x="250825" y="4508500"/>
            <a:ext cx="2133600" cy="1077913"/>
          </a:xfrm>
          <a:prstGeom prst="rect">
            <a:avLst/>
          </a:prstGeom>
          <a:noFill/>
          <a:ln w="9525">
            <a:noFill/>
            <a:miter lim="800000"/>
            <a:headEnd/>
            <a:tailEnd/>
          </a:ln>
        </p:spPr>
        <p:txBody>
          <a:bodyPr lIns="91392" tIns="45696" rIns="91392" bIns="45696">
            <a:spAutoFit/>
          </a:bodyPr>
          <a:lstStyle/>
          <a:p>
            <a:pPr defTabSz="914400" fontAlgn="base">
              <a:spcBef>
                <a:spcPct val="0"/>
              </a:spcBef>
              <a:spcAft>
                <a:spcPct val="0"/>
              </a:spcAft>
            </a:pPr>
            <a:r>
              <a:rPr lang="en-US" sz="1600" smtClean="0">
                <a:solidFill>
                  <a:srgbClr val="000000"/>
                </a:solidFill>
                <a:ea typeface="ＭＳ Ｐゴシック" pitchFamily="34" charset="-128"/>
              </a:rPr>
              <a:t>Service team leaders who also have research groups are in </a:t>
            </a:r>
            <a:r>
              <a:rPr lang="en-US" sz="1600" i="1" smtClean="0">
                <a:solidFill>
                  <a:srgbClr val="000000"/>
                </a:solidFill>
                <a:ea typeface="ＭＳ Ｐゴシック" pitchFamily="34" charset="-128"/>
              </a:rPr>
              <a:t>italics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26"/>
          <p:cNvSpPr>
            <a:spLocks noGrp="1" noChangeArrowheads="1"/>
          </p:cNvSpPr>
          <p:nvPr>
            <p:ph type="title"/>
          </p:nvPr>
        </p:nvSpPr>
        <p:spPr>
          <a:xfrm>
            <a:off x="685800" y="349175"/>
            <a:ext cx="8238281" cy="685800"/>
          </a:xfrm>
        </p:spPr>
        <p:txBody>
          <a:bodyPr/>
          <a:lstStyle/>
          <a:p>
            <a:r>
              <a:rPr lang="en-US" dirty="0" smtClean="0"/>
              <a:t>EMBL-EBI – one of EMBL’s outstations</a:t>
            </a:r>
            <a:br>
              <a:rPr lang="en-US" dirty="0" smtClean="0"/>
            </a:br>
            <a:r>
              <a:rPr lang="en-US" dirty="0" smtClean="0"/>
              <a:t/>
            </a:r>
            <a:br>
              <a:rPr lang="en-US" dirty="0" smtClean="0"/>
            </a:br>
            <a:r>
              <a:rPr lang="en-US" dirty="0" err="1" smtClean="0"/>
              <a:t>Hinxton</a:t>
            </a:r>
            <a:r>
              <a:rPr lang="en-US" dirty="0" smtClean="0"/>
              <a:t>, </a:t>
            </a:r>
            <a:r>
              <a:rPr lang="en-US" sz="2800" dirty="0" smtClean="0"/>
              <a:t>UK</a:t>
            </a:r>
            <a:br>
              <a:rPr lang="en-US" sz="2800" dirty="0" smtClean="0"/>
            </a:br>
            <a:r>
              <a:rPr lang="en-US" sz="2800" dirty="0" smtClean="0"/>
              <a:t/>
            </a:r>
            <a:br>
              <a:rPr lang="en-US" sz="2800" dirty="0" smtClean="0"/>
            </a:br>
            <a:r>
              <a:rPr lang="en-US" sz="2800" dirty="0" err="1" smtClean="0"/>
              <a:t>Wellcome</a:t>
            </a:r>
            <a:r>
              <a:rPr lang="en-US" sz="2800" dirty="0" smtClean="0"/>
              <a:t> Trust Genome                                              Campus</a:t>
            </a:r>
            <a:endParaRPr lang="en-US" sz="2800" dirty="0"/>
          </a:p>
        </p:txBody>
      </p:sp>
      <p:pic>
        <p:nvPicPr>
          <p:cNvPr id="74756" name="Picture 1028"/>
          <p:cNvPicPr>
            <a:picLocks noChangeAspect="1" noChangeArrowheads="1"/>
          </p:cNvPicPr>
          <p:nvPr/>
        </p:nvPicPr>
        <p:blipFill>
          <a:blip r:embed="rId3">
            <a:clrChange>
              <a:clrFrom>
                <a:srgbClr val="FFFDFD"/>
              </a:clrFrom>
              <a:clrTo>
                <a:srgbClr val="FFFDFD">
                  <a:alpha val="0"/>
                </a:srgbClr>
              </a:clrTo>
            </a:clrChange>
          </a:blip>
          <a:srcRect r="504" b="3546"/>
          <a:stretch>
            <a:fillRect/>
          </a:stretch>
        </p:blipFill>
        <p:spPr bwMode="auto">
          <a:xfrm>
            <a:off x="3836988" y="1062038"/>
            <a:ext cx="5307012" cy="5110162"/>
          </a:xfrm>
          <a:prstGeom prst="rect">
            <a:avLst/>
          </a:prstGeom>
          <a:noFill/>
        </p:spPr>
      </p:pic>
      <p:pic>
        <p:nvPicPr>
          <p:cNvPr id="7" name="Picture 6"/>
          <p:cNvPicPr>
            <a:picLocks noChangeAspect="1"/>
          </p:cNvPicPr>
          <p:nvPr/>
        </p:nvPicPr>
        <p:blipFill>
          <a:blip r:embed="rId4"/>
          <a:srcRect/>
          <a:stretch>
            <a:fillRect/>
          </a:stretch>
        </p:blipFill>
        <p:spPr bwMode="auto">
          <a:xfrm flipH="1">
            <a:off x="1388915" y="3310767"/>
            <a:ext cx="1674899" cy="2511305"/>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Rounded Rectangle 10"/>
          <p:cNvSpPr>
            <a:spLocks noChangeArrowheads="1"/>
          </p:cNvSpPr>
          <p:nvPr/>
        </p:nvSpPr>
        <p:spPr bwMode="auto">
          <a:xfrm rot="10800000">
            <a:off x="4572000" y="793750"/>
            <a:ext cx="1838325" cy="3087688"/>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35" name="Rounded Rectangle 10"/>
          <p:cNvSpPr>
            <a:spLocks noChangeArrowheads="1"/>
          </p:cNvSpPr>
          <p:nvPr/>
        </p:nvSpPr>
        <p:spPr bwMode="auto">
          <a:xfrm rot="10800000">
            <a:off x="762000" y="793750"/>
            <a:ext cx="1838325" cy="3092450"/>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36" name="Rounded Rectangle 10"/>
          <p:cNvSpPr>
            <a:spLocks noChangeArrowheads="1"/>
          </p:cNvSpPr>
          <p:nvPr/>
        </p:nvSpPr>
        <p:spPr bwMode="auto">
          <a:xfrm rot="10800000">
            <a:off x="6480175" y="793750"/>
            <a:ext cx="1836738" cy="4506913"/>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37" name="Rounded Rectangle 10"/>
          <p:cNvSpPr>
            <a:spLocks noChangeArrowheads="1"/>
          </p:cNvSpPr>
          <p:nvPr/>
        </p:nvSpPr>
        <p:spPr bwMode="auto">
          <a:xfrm rot="10800000">
            <a:off x="2668588" y="793750"/>
            <a:ext cx="1836737" cy="3087688"/>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38" name="Rounded Rectangle 10"/>
          <p:cNvSpPr>
            <a:spLocks noChangeArrowheads="1"/>
          </p:cNvSpPr>
          <p:nvPr/>
        </p:nvSpPr>
        <p:spPr bwMode="auto">
          <a:xfrm rot="10800000">
            <a:off x="4572000" y="3917950"/>
            <a:ext cx="1838325" cy="2254250"/>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39" name="Text Box 14"/>
          <p:cNvSpPr txBox="1">
            <a:spLocks noChangeArrowheads="1"/>
          </p:cNvSpPr>
          <p:nvPr/>
        </p:nvSpPr>
        <p:spPr bwMode="auto">
          <a:xfrm>
            <a:off x="4495800" y="3886200"/>
            <a:ext cx="1966913" cy="2762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1200" smtClean="0">
                <a:solidFill>
                  <a:srgbClr val="5F5F5F"/>
                </a:solidFill>
                <a:ea typeface="ＭＳ Ｐゴシック" pitchFamily="34" charset="-128"/>
              </a:rPr>
              <a:t>Chemistry</a:t>
            </a:r>
          </a:p>
        </p:txBody>
      </p:sp>
      <p:sp>
        <p:nvSpPr>
          <p:cNvPr id="1040" name="Title 133"/>
          <p:cNvSpPr>
            <a:spLocks noGrp="1"/>
          </p:cNvSpPr>
          <p:nvPr>
            <p:ph type="title"/>
          </p:nvPr>
        </p:nvSpPr>
        <p:spPr>
          <a:xfrm>
            <a:off x="762000" y="304800"/>
            <a:ext cx="8153400" cy="762000"/>
          </a:xfrm>
        </p:spPr>
        <p:txBody>
          <a:bodyPr/>
          <a:lstStyle/>
          <a:p>
            <a:r>
              <a:rPr lang="en-US" smtClean="0">
                <a:ea typeface="ＭＳ Ｐゴシック" pitchFamily="34" charset="-128"/>
              </a:rPr>
              <a:t>Diversity in discipline: first degree</a:t>
            </a:r>
          </a:p>
        </p:txBody>
      </p:sp>
      <p:sp>
        <p:nvSpPr>
          <p:cNvPr id="1041" name="Text Box 16"/>
          <p:cNvSpPr txBox="1">
            <a:spLocks noChangeArrowheads="1"/>
          </p:cNvSpPr>
          <p:nvPr/>
        </p:nvSpPr>
        <p:spPr bwMode="auto">
          <a:xfrm>
            <a:off x="4830763" y="762000"/>
            <a:ext cx="1322387" cy="2762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1200" smtClean="0">
                <a:solidFill>
                  <a:srgbClr val="5F5F5F"/>
                </a:solidFill>
                <a:ea typeface="ＭＳ Ｐゴシック" pitchFamily="34" charset="-128"/>
              </a:rPr>
              <a:t>Proteins</a:t>
            </a:r>
          </a:p>
        </p:txBody>
      </p:sp>
      <p:sp>
        <p:nvSpPr>
          <p:cNvPr id="1042" name="Text Box 13"/>
          <p:cNvSpPr txBox="1">
            <a:spLocks noChangeArrowheads="1"/>
          </p:cNvSpPr>
          <p:nvPr/>
        </p:nvSpPr>
        <p:spPr bwMode="auto">
          <a:xfrm>
            <a:off x="1204913" y="762000"/>
            <a:ext cx="950912" cy="2762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1200" smtClean="0">
                <a:solidFill>
                  <a:srgbClr val="5F5F5F"/>
                </a:solidFill>
                <a:ea typeface="ＭＳ Ｐゴシック" pitchFamily="34" charset="-128"/>
              </a:rPr>
              <a:t>Genomes</a:t>
            </a:r>
          </a:p>
        </p:txBody>
      </p:sp>
      <p:sp>
        <p:nvSpPr>
          <p:cNvPr id="1043" name="Text Box 14"/>
          <p:cNvSpPr txBox="1">
            <a:spLocks noChangeArrowheads="1"/>
          </p:cNvSpPr>
          <p:nvPr/>
        </p:nvSpPr>
        <p:spPr bwMode="auto">
          <a:xfrm>
            <a:off x="6415088" y="762000"/>
            <a:ext cx="1966912" cy="2762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1200" smtClean="0">
                <a:solidFill>
                  <a:srgbClr val="5F5F5F"/>
                </a:solidFill>
                <a:ea typeface="ＭＳ Ｐゴシック" pitchFamily="34" charset="-128"/>
              </a:rPr>
              <a:t>Pathways and systems</a:t>
            </a:r>
          </a:p>
        </p:txBody>
      </p:sp>
      <p:sp>
        <p:nvSpPr>
          <p:cNvPr id="1044" name="Text Box 15"/>
          <p:cNvSpPr txBox="1">
            <a:spLocks noChangeArrowheads="1"/>
          </p:cNvSpPr>
          <p:nvPr/>
        </p:nvSpPr>
        <p:spPr bwMode="auto">
          <a:xfrm>
            <a:off x="2876550" y="762000"/>
            <a:ext cx="1382713" cy="27622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5F5F5F"/>
                </a:solidFill>
                <a:ea typeface="ＭＳ Ｐゴシック" pitchFamily="34" charset="-128"/>
              </a:rPr>
              <a:t>Transcriptomes</a:t>
            </a:r>
          </a:p>
        </p:txBody>
      </p:sp>
      <p:pic>
        <p:nvPicPr>
          <p:cNvPr id="1045" name="Picture 101"/>
          <p:cNvPicPr>
            <a:picLocks noChangeAspect="1" noChangeArrowheads="1"/>
          </p:cNvPicPr>
          <p:nvPr/>
        </p:nvPicPr>
        <p:blipFill>
          <a:blip r:embed="rId3"/>
          <a:srcRect/>
          <a:stretch>
            <a:fillRect/>
          </a:stretch>
        </p:blipFill>
        <p:spPr bwMode="auto">
          <a:xfrm>
            <a:off x="1001713" y="2789238"/>
            <a:ext cx="179387" cy="204787"/>
          </a:xfrm>
          <a:prstGeom prst="rect">
            <a:avLst/>
          </a:prstGeom>
          <a:noFill/>
          <a:ln w="9525">
            <a:noFill/>
            <a:miter lim="800000"/>
            <a:headEnd/>
            <a:tailEnd/>
          </a:ln>
        </p:spPr>
      </p:pic>
      <p:grpSp>
        <p:nvGrpSpPr>
          <p:cNvPr id="2" name="Group 92"/>
          <p:cNvGrpSpPr>
            <a:grpSpLocks/>
          </p:cNvGrpSpPr>
          <p:nvPr/>
        </p:nvGrpSpPr>
        <p:grpSpPr bwMode="auto">
          <a:xfrm>
            <a:off x="847725" y="1019175"/>
            <a:ext cx="1701800" cy="884238"/>
            <a:chOff x="512503" y="1238453"/>
            <a:chExt cx="1701618" cy="884841"/>
          </a:xfrm>
        </p:grpSpPr>
        <p:sp>
          <p:nvSpPr>
            <p:cNvPr id="116" name="AutoShape 124"/>
            <p:cNvSpPr>
              <a:spLocks noChangeArrowheads="1"/>
            </p:cNvSpPr>
            <p:nvPr/>
          </p:nvSpPr>
          <p:spPr bwMode="auto">
            <a:xfrm>
              <a:off x="512503" y="1238453"/>
              <a:ext cx="1701618"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25" name="Rectangle 126"/>
            <p:cNvSpPr>
              <a:spLocks noChangeArrowheads="1"/>
            </p:cNvSpPr>
            <p:nvPr/>
          </p:nvSpPr>
          <p:spPr bwMode="auto">
            <a:xfrm>
              <a:off x="1354804" y="1310771"/>
              <a:ext cx="693218"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Ewan </a:t>
              </a:r>
              <a:br>
                <a:rPr lang="en-US" sz="1200" smtClean="0">
                  <a:solidFill>
                    <a:srgbClr val="000000"/>
                  </a:solidFill>
                  <a:ea typeface="ＭＳ Ｐゴシック" pitchFamily="34" charset="-128"/>
                </a:rPr>
              </a:br>
              <a:r>
                <a:rPr lang="en-US" sz="1200" smtClean="0">
                  <a:solidFill>
                    <a:srgbClr val="000000"/>
                  </a:solidFill>
                  <a:ea typeface="ＭＳ Ｐゴシック" pitchFamily="34" charset="-128"/>
                </a:rPr>
                <a:t>Birney</a:t>
              </a:r>
            </a:p>
          </p:txBody>
        </p:sp>
        <p:graphicFrame>
          <p:nvGraphicFramePr>
            <p:cNvPr id="1033" name="Object 9"/>
            <p:cNvGraphicFramePr>
              <a:graphicFrameLocks noChangeAspect="1"/>
            </p:cNvGraphicFramePr>
            <p:nvPr/>
          </p:nvGraphicFramePr>
          <p:xfrm>
            <a:off x="1546235" y="1743266"/>
            <a:ext cx="226882" cy="314799"/>
          </p:xfrm>
          <a:graphic>
            <a:graphicData uri="http://schemas.openxmlformats.org/presentationml/2006/ole">
              <p:oleObj spid="_x0000_s3081" name="Image" r:id="rId4" imgW="2400000" imgH="3326984" progId="">
                <p:embed/>
              </p:oleObj>
            </a:graphicData>
          </a:graphic>
        </p:graphicFrame>
      </p:grpSp>
      <p:grpSp>
        <p:nvGrpSpPr>
          <p:cNvPr id="3" name="Group 99"/>
          <p:cNvGrpSpPr>
            <a:grpSpLocks/>
          </p:cNvGrpSpPr>
          <p:nvPr/>
        </p:nvGrpSpPr>
        <p:grpSpPr bwMode="auto">
          <a:xfrm>
            <a:off x="4641850" y="1971675"/>
            <a:ext cx="1744663" cy="885825"/>
            <a:chOff x="4336889" y="2191359"/>
            <a:chExt cx="1744433" cy="884841"/>
          </a:xfrm>
        </p:grpSpPr>
        <p:sp>
          <p:nvSpPr>
            <p:cNvPr id="120" name="AutoShape 48"/>
            <p:cNvSpPr>
              <a:spLocks noChangeArrowheads="1"/>
            </p:cNvSpPr>
            <p:nvPr/>
          </p:nvSpPr>
          <p:spPr bwMode="auto">
            <a:xfrm>
              <a:off x="4336889" y="2191359"/>
              <a:ext cx="1701576"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23" name="Rectangle 121"/>
            <p:cNvSpPr>
              <a:spLocks noChangeArrowheads="1"/>
            </p:cNvSpPr>
            <p:nvPr/>
          </p:nvSpPr>
          <p:spPr bwMode="auto">
            <a:xfrm>
              <a:off x="5201878" y="2233900"/>
              <a:ext cx="879444"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Rolf</a:t>
              </a:r>
            </a:p>
            <a:p>
              <a:pPr defTabSz="914400" eaLnBrk="0" fontAlgn="base" hangingPunct="0">
                <a:spcBef>
                  <a:spcPct val="0"/>
                </a:spcBef>
                <a:spcAft>
                  <a:spcPct val="0"/>
                </a:spcAft>
              </a:pPr>
              <a:r>
                <a:rPr lang="en-US" sz="1200" smtClean="0">
                  <a:solidFill>
                    <a:srgbClr val="000000"/>
                  </a:solidFill>
                  <a:ea typeface="ＭＳ Ｐゴシック" pitchFamily="34" charset="-128"/>
                </a:rPr>
                <a:t>Apweiler</a:t>
              </a:r>
            </a:p>
          </p:txBody>
        </p:sp>
        <p:graphicFrame>
          <p:nvGraphicFramePr>
            <p:cNvPr id="1032" name="Object 8"/>
            <p:cNvGraphicFramePr>
              <a:graphicFrameLocks noChangeAspect="1"/>
            </p:cNvGraphicFramePr>
            <p:nvPr/>
          </p:nvGraphicFramePr>
          <p:xfrm>
            <a:off x="5357859" y="2667812"/>
            <a:ext cx="226882" cy="314799"/>
          </p:xfrm>
          <a:graphic>
            <a:graphicData uri="http://schemas.openxmlformats.org/presentationml/2006/ole">
              <p:oleObj spid="_x0000_s3080" name="Image" r:id="rId5" imgW="2400000" imgH="3326984" progId="">
                <p:embed/>
              </p:oleObj>
            </a:graphicData>
          </a:graphic>
        </p:graphicFrame>
      </p:grpSp>
      <p:grpSp>
        <p:nvGrpSpPr>
          <p:cNvPr id="4" name="Group 104"/>
          <p:cNvGrpSpPr>
            <a:grpSpLocks/>
          </p:cNvGrpSpPr>
          <p:nvPr/>
        </p:nvGrpSpPr>
        <p:grpSpPr bwMode="auto">
          <a:xfrm>
            <a:off x="6546850" y="1019175"/>
            <a:ext cx="1828800" cy="884238"/>
            <a:chOff x="6242701" y="1238453"/>
            <a:chExt cx="1828482" cy="884841"/>
          </a:xfrm>
        </p:grpSpPr>
        <p:sp>
          <p:nvSpPr>
            <p:cNvPr id="126" name="AutoShape 114"/>
            <p:cNvSpPr>
              <a:spLocks noChangeArrowheads="1"/>
            </p:cNvSpPr>
            <p:nvPr/>
          </p:nvSpPr>
          <p:spPr bwMode="auto">
            <a:xfrm>
              <a:off x="6242701" y="1238453"/>
              <a:ext cx="170150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21" name="Rectangle 116"/>
            <p:cNvSpPr>
              <a:spLocks noChangeArrowheads="1"/>
            </p:cNvSpPr>
            <p:nvPr/>
          </p:nvSpPr>
          <p:spPr bwMode="auto">
            <a:xfrm>
              <a:off x="7072240" y="1310771"/>
              <a:ext cx="998943"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Nicolas</a:t>
              </a:r>
            </a:p>
            <a:p>
              <a:pPr defTabSz="914400" eaLnBrk="0" fontAlgn="base" hangingPunct="0">
                <a:spcBef>
                  <a:spcPct val="0"/>
                </a:spcBef>
                <a:spcAft>
                  <a:spcPct val="0"/>
                </a:spcAft>
              </a:pPr>
              <a:r>
                <a:rPr lang="en-US" sz="1200" smtClean="0">
                  <a:solidFill>
                    <a:srgbClr val="000000"/>
                  </a:solidFill>
                  <a:ea typeface="ＭＳ Ｐゴシック" pitchFamily="34" charset="-128"/>
                </a:rPr>
                <a:t>Le Novère</a:t>
              </a:r>
            </a:p>
          </p:txBody>
        </p:sp>
        <p:graphicFrame>
          <p:nvGraphicFramePr>
            <p:cNvPr id="1031" name="Object 7"/>
            <p:cNvGraphicFramePr>
              <a:graphicFrameLocks noChangeAspect="1"/>
            </p:cNvGraphicFramePr>
            <p:nvPr/>
          </p:nvGraphicFramePr>
          <p:xfrm>
            <a:off x="7263671" y="1743266"/>
            <a:ext cx="226882" cy="314799"/>
          </p:xfrm>
          <a:graphic>
            <a:graphicData uri="http://schemas.openxmlformats.org/presentationml/2006/ole">
              <p:oleObj spid="_x0000_s3079" name="Image" r:id="rId6" imgW="2400000" imgH="3326984" progId="">
                <p:embed/>
              </p:oleObj>
            </a:graphicData>
          </a:graphic>
        </p:graphicFrame>
      </p:grpSp>
      <p:grpSp>
        <p:nvGrpSpPr>
          <p:cNvPr id="5" name="Group 105"/>
          <p:cNvGrpSpPr>
            <a:grpSpLocks/>
          </p:cNvGrpSpPr>
          <p:nvPr/>
        </p:nvGrpSpPr>
        <p:grpSpPr bwMode="auto">
          <a:xfrm>
            <a:off x="6546850" y="1971675"/>
            <a:ext cx="1828800" cy="885825"/>
            <a:chOff x="6242701" y="2191359"/>
            <a:chExt cx="1828482" cy="884841"/>
          </a:xfrm>
        </p:grpSpPr>
        <p:sp>
          <p:nvSpPr>
            <p:cNvPr id="130" name="AutoShape 109"/>
            <p:cNvSpPr>
              <a:spLocks noChangeArrowheads="1"/>
            </p:cNvSpPr>
            <p:nvPr/>
          </p:nvSpPr>
          <p:spPr bwMode="auto">
            <a:xfrm>
              <a:off x="6242701" y="2191359"/>
              <a:ext cx="170150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19" name="Rectangle 111"/>
            <p:cNvSpPr>
              <a:spLocks noChangeArrowheads="1"/>
            </p:cNvSpPr>
            <p:nvPr/>
          </p:nvSpPr>
          <p:spPr bwMode="auto">
            <a:xfrm>
              <a:off x="7072240" y="2233900"/>
              <a:ext cx="998943"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Nick</a:t>
              </a:r>
            </a:p>
            <a:p>
              <a:pPr defTabSz="914400" eaLnBrk="0" fontAlgn="base" hangingPunct="0">
                <a:spcBef>
                  <a:spcPct val="0"/>
                </a:spcBef>
                <a:spcAft>
                  <a:spcPct val="0"/>
                </a:spcAft>
              </a:pPr>
              <a:r>
                <a:rPr lang="en-US" sz="1200" smtClean="0">
                  <a:solidFill>
                    <a:srgbClr val="000000"/>
                  </a:solidFill>
                  <a:ea typeface="ＭＳ Ｐゴシック" pitchFamily="34" charset="-128"/>
                </a:rPr>
                <a:t>Luscombe</a:t>
              </a:r>
            </a:p>
          </p:txBody>
        </p:sp>
        <p:graphicFrame>
          <p:nvGraphicFramePr>
            <p:cNvPr id="1030" name="Object 6"/>
            <p:cNvGraphicFramePr>
              <a:graphicFrameLocks noChangeAspect="1"/>
            </p:cNvGraphicFramePr>
            <p:nvPr/>
          </p:nvGraphicFramePr>
          <p:xfrm>
            <a:off x="7263671" y="2667812"/>
            <a:ext cx="226882" cy="314799"/>
          </p:xfrm>
          <a:graphic>
            <a:graphicData uri="http://schemas.openxmlformats.org/presentationml/2006/ole">
              <p:oleObj spid="_x0000_s3078" name="Image" r:id="rId7" imgW="2400000" imgH="3326984" progId="">
                <p:embed/>
              </p:oleObj>
            </a:graphicData>
          </a:graphic>
        </p:graphicFrame>
      </p:grpSp>
      <p:grpSp>
        <p:nvGrpSpPr>
          <p:cNvPr id="6" name="Group 93"/>
          <p:cNvGrpSpPr>
            <a:grpSpLocks/>
          </p:cNvGrpSpPr>
          <p:nvPr/>
        </p:nvGrpSpPr>
        <p:grpSpPr bwMode="auto">
          <a:xfrm>
            <a:off x="817563" y="1971675"/>
            <a:ext cx="1701800" cy="885825"/>
            <a:chOff x="512503" y="2191359"/>
            <a:chExt cx="1701618" cy="884841"/>
          </a:xfrm>
        </p:grpSpPr>
        <p:sp>
          <p:nvSpPr>
            <p:cNvPr id="134" name="AutoShape 124"/>
            <p:cNvSpPr>
              <a:spLocks noChangeArrowheads="1"/>
            </p:cNvSpPr>
            <p:nvPr/>
          </p:nvSpPr>
          <p:spPr bwMode="auto">
            <a:xfrm>
              <a:off x="512503" y="2191359"/>
              <a:ext cx="1701618"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16" name="Rectangle 126"/>
            <p:cNvSpPr>
              <a:spLocks noChangeArrowheads="1"/>
            </p:cNvSpPr>
            <p:nvPr/>
          </p:nvSpPr>
          <p:spPr bwMode="auto">
            <a:xfrm>
              <a:off x="1342041" y="2259424"/>
              <a:ext cx="654876"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Paul</a:t>
              </a:r>
              <a:br>
                <a:rPr lang="en-US" sz="1200" smtClean="0">
                  <a:solidFill>
                    <a:srgbClr val="000000"/>
                  </a:solidFill>
                  <a:ea typeface="ＭＳ Ｐゴシック" pitchFamily="34" charset="-128"/>
                </a:rPr>
              </a:br>
              <a:r>
                <a:rPr lang="en-US" sz="1200" smtClean="0">
                  <a:solidFill>
                    <a:srgbClr val="000000"/>
                  </a:solidFill>
                  <a:ea typeface="ＭＳ Ｐゴシック" pitchFamily="34" charset="-128"/>
                </a:rPr>
                <a:t>Flicek</a:t>
              </a:r>
            </a:p>
          </p:txBody>
        </p:sp>
        <p:pic>
          <p:nvPicPr>
            <p:cNvPr id="1117" name="Picture 202"/>
            <p:cNvPicPr>
              <a:picLocks noChangeAspect="1" noChangeArrowheads="1"/>
            </p:cNvPicPr>
            <p:nvPr/>
          </p:nvPicPr>
          <p:blipFill>
            <a:blip r:embed="rId8"/>
            <a:srcRect/>
            <a:stretch>
              <a:fillRect/>
            </a:stretch>
          </p:blipFill>
          <p:spPr bwMode="auto">
            <a:xfrm>
              <a:off x="1546235" y="2791180"/>
              <a:ext cx="204194" cy="191432"/>
            </a:xfrm>
            <a:prstGeom prst="rect">
              <a:avLst/>
            </a:prstGeom>
            <a:noFill/>
            <a:ln w="9525">
              <a:noFill/>
              <a:miter lim="800000"/>
              <a:headEnd/>
              <a:tailEnd/>
            </a:ln>
          </p:spPr>
        </p:pic>
      </p:grpSp>
      <p:grpSp>
        <p:nvGrpSpPr>
          <p:cNvPr id="7" name="Group 101"/>
          <p:cNvGrpSpPr>
            <a:grpSpLocks/>
          </p:cNvGrpSpPr>
          <p:nvPr/>
        </p:nvGrpSpPr>
        <p:grpSpPr bwMode="auto">
          <a:xfrm>
            <a:off x="4641850" y="4165600"/>
            <a:ext cx="1795463" cy="884238"/>
            <a:chOff x="4404953" y="4165236"/>
            <a:chExt cx="1795207" cy="884841"/>
          </a:xfrm>
        </p:grpSpPr>
        <p:sp>
          <p:nvSpPr>
            <p:cNvPr id="141" name="AutoShape 193"/>
            <p:cNvSpPr>
              <a:spLocks noChangeArrowheads="1"/>
            </p:cNvSpPr>
            <p:nvPr/>
          </p:nvSpPr>
          <p:spPr bwMode="auto">
            <a:xfrm>
              <a:off x="4404953" y="4165236"/>
              <a:ext cx="1701557"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pic>
          <p:nvPicPr>
            <p:cNvPr id="1113" name="Picture 100"/>
            <p:cNvPicPr>
              <a:picLocks noChangeAspect="1" noChangeArrowheads="1"/>
            </p:cNvPicPr>
            <p:nvPr/>
          </p:nvPicPr>
          <p:blipFill>
            <a:blip r:embed="rId3"/>
            <a:srcRect/>
            <a:stretch>
              <a:fillRect/>
            </a:stretch>
          </p:blipFill>
          <p:spPr bwMode="auto">
            <a:xfrm>
              <a:off x="5425924" y="4709754"/>
              <a:ext cx="218374" cy="246735"/>
            </a:xfrm>
            <a:prstGeom prst="rect">
              <a:avLst/>
            </a:prstGeom>
            <a:noFill/>
            <a:ln w="9525">
              <a:noFill/>
              <a:miter lim="800000"/>
              <a:headEnd/>
              <a:tailEnd/>
            </a:ln>
          </p:spPr>
        </p:pic>
        <p:sp>
          <p:nvSpPr>
            <p:cNvPr id="1114" name="Rectangle 194"/>
            <p:cNvSpPr>
              <a:spLocks noChangeArrowheads="1"/>
            </p:cNvSpPr>
            <p:nvPr/>
          </p:nvSpPr>
          <p:spPr bwMode="auto">
            <a:xfrm>
              <a:off x="5234492" y="4207776"/>
              <a:ext cx="965668" cy="462273"/>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Christoph</a:t>
              </a:r>
              <a:br>
                <a:rPr lang="en-US" sz="1200" smtClean="0">
                  <a:solidFill>
                    <a:srgbClr val="000000"/>
                  </a:solidFill>
                  <a:ea typeface="ＭＳ Ｐゴシック" pitchFamily="34" charset="-128"/>
                </a:rPr>
              </a:br>
              <a:r>
                <a:rPr lang="en-US" sz="1200" smtClean="0">
                  <a:solidFill>
                    <a:srgbClr val="000000"/>
                  </a:solidFill>
                  <a:ea typeface="ＭＳ Ｐゴシック" pitchFamily="34" charset="-128"/>
                </a:rPr>
                <a:t>Steinbeck</a:t>
              </a:r>
            </a:p>
          </p:txBody>
        </p:sp>
      </p:grpSp>
      <p:grpSp>
        <p:nvGrpSpPr>
          <p:cNvPr id="8" name="Group 103"/>
          <p:cNvGrpSpPr>
            <a:grpSpLocks/>
          </p:cNvGrpSpPr>
          <p:nvPr/>
        </p:nvGrpSpPr>
        <p:grpSpPr bwMode="auto">
          <a:xfrm>
            <a:off x="4641850" y="5186363"/>
            <a:ext cx="1876425" cy="884237"/>
            <a:chOff x="4404953" y="5186207"/>
            <a:chExt cx="1876220" cy="884841"/>
          </a:xfrm>
        </p:grpSpPr>
        <p:sp>
          <p:nvSpPr>
            <p:cNvPr id="145" name="AutoShape 193"/>
            <p:cNvSpPr>
              <a:spLocks noChangeArrowheads="1"/>
            </p:cNvSpPr>
            <p:nvPr/>
          </p:nvSpPr>
          <p:spPr bwMode="auto">
            <a:xfrm>
              <a:off x="4404953" y="5186207"/>
              <a:ext cx="170161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pic>
          <p:nvPicPr>
            <p:cNvPr id="1110" name="Picture 100"/>
            <p:cNvPicPr>
              <a:picLocks noChangeAspect="1" noChangeArrowheads="1"/>
            </p:cNvPicPr>
            <p:nvPr/>
          </p:nvPicPr>
          <p:blipFill>
            <a:blip r:embed="rId3"/>
            <a:srcRect/>
            <a:stretch>
              <a:fillRect/>
            </a:stretch>
          </p:blipFill>
          <p:spPr bwMode="auto">
            <a:xfrm>
              <a:off x="5425924" y="5730724"/>
              <a:ext cx="218374" cy="246735"/>
            </a:xfrm>
            <a:prstGeom prst="rect">
              <a:avLst/>
            </a:prstGeom>
            <a:noFill/>
            <a:ln w="9525">
              <a:noFill/>
              <a:miter lim="800000"/>
              <a:headEnd/>
              <a:tailEnd/>
            </a:ln>
          </p:spPr>
        </p:pic>
        <p:sp>
          <p:nvSpPr>
            <p:cNvPr id="1111" name="Rectangle 194"/>
            <p:cNvSpPr>
              <a:spLocks noChangeArrowheads="1"/>
            </p:cNvSpPr>
            <p:nvPr/>
          </p:nvSpPr>
          <p:spPr bwMode="auto">
            <a:xfrm>
              <a:off x="5234492" y="5228747"/>
              <a:ext cx="1046681"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John</a:t>
              </a:r>
              <a:br>
                <a:rPr lang="en-US" sz="1200" smtClean="0">
                  <a:solidFill>
                    <a:srgbClr val="000000"/>
                  </a:solidFill>
                  <a:ea typeface="ＭＳ Ｐゴシック" pitchFamily="34" charset="-128"/>
                </a:rPr>
              </a:br>
              <a:r>
                <a:rPr lang="en-US" sz="1200" smtClean="0">
                  <a:solidFill>
                    <a:srgbClr val="000000"/>
                  </a:solidFill>
                  <a:ea typeface="ＭＳ Ｐゴシック" pitchFamily="34" charset="-128"/>
                </a:rPr>
                <a:t>Overington</a:t>
              </a:r>
            </a:p>
          </p:txBody>
        </p:sp>
      </p:grpSp>
      <p:grpSp>
        <p:nvGrpSpPr>
          <p:cNvPr id="9" name="Group 106"/>
          <p:cNvGrpSpPr>
            <a:grpSpLocks/>
          </p:cNvGrpSpPr>
          <p:nvPr/>
        </p:nvGrpSpPr>
        <p:grpSpPr bwMode="auto">
          <a:xfrm>
            <a:off x="6546850" y="2925763"/>
            <a:ext cx="1701800" cy="884237"/>
            <a:chOff x="6242701" y="3144265"/>
            <a:chExt cx="1701618" cy="884841"/>
          </a:xfrm>
        </p:grpSpPr>
        <p:sp>
          <p:nvSpPr>
            <p:cNvPr id="150" name="AutoShape 124"/>
            <p:cNvSpPr>
              <a:spLocks noChangeArrowheads="1"/>
            </p:cNvSpPr>
            <p:nvPr/>
          </p:nvSpPr>
          <p:spPr bwMode="auto">
            <a:xfrm>
              <a:off x="6242701" y="3144265"/>
              <a:ext cx="1701618"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graphicFrame>
          <p:nvGraphicFramePr>
            <p:cNvPr id="1029" name="Object 5"/>
            <p:cNvGraphicFramePr>
              <a:graphicFrameLocks noChangeAspect="1"/>
            </p:cNvGraphicFramePr>
            <p:nvPr/>
          </p:nvGraphicFramePr>
          <p:xfrm>
            <a:off x="7263671" y="3688783"/>
            <a:ext cx="226882" cy="314799"/>
          </p:xfrm>
          <a:graphic>
            <a:graphicData uri="http://schemas.openxmlformats.org/presentationml/2006/ole">
              <p:oleObj spid="_x0000_s3077" name="Image" r:id="rId9" imgW="2400000" imgH="3326984" progId="">
                <p:embed/>
              </p:oleObj>
            </a:graphicData>
          </a:graphic>
        </p:graphicFrame>
        <p:pic>
          <p:nvPicPr>
            <p:cNvPr id="1107" name="Picture 94" descr="BERTONE.JPG"/>
            <p:cNvPicPr>
              <a:picLocks noChangeAspect="1"/>
            </p:cNvPicPr>
            <p:nvPr/>
          </p:nvPicPr>
          <p:blipFill>
            <a:blip r:embed="rId10"/>
            <a:srcRect/>
            <a:stretch>
              <a:fillRect/>
            </a:stretch>
          </p:blipFill>
          <p:spPr bwMode="auto">
            <a:xfrm>
              <a:off x="6360292" y="3215501"/>
              <a:ext cx="743510" cy="744098"/>
            </a:xfrm>
            <a:prstGeom prst="rect">
              <a:avLst/>
            </a:prstGeom>
            <a:noFill/>
            <a:ln w="9525">
              <a:noFill/>
              <a:miter lim="800000"/>
              <a:headEnd/>
              <a:tailEnd/>
            </a:ln>
          </p:spPr>
        </p:pic>
        <p:sp>
          <p:nvSpPr>
            <p:cNvPr id="1108" name="Rectangle 152"/>
            <p:cNvSpPr>
              <a:spLocks noChangeArrowheads="1"/>
            </p:cNvSpPr>
            <p:nvPr/>
          </p:nvSpPr>
          <p:spPr bwMode="auto">
            <a:xfrm>
              <a:off x="7059477" y="3274723"/>
              <a:ext cx="726024"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Paul</a:t>
              </a:r>
            </a:p>
            <a:p>
              <a:pPr defTabSz="914400" eaLnBrk="0" fontAlgn="base" hangingPunct="0">
                <a:spcBef>
                  <a:spcPct val="0"/>
                </a:spcBef>
                <a:spcAft>
                  <a:spcPct val="0"/>
                </a:spcAft>
              </a:pPr>
              <a:r>
                <a:rPr lang="en-US" sz="1200" smtClean="0">
                  <a:solidFill>
                    <a:srgbClr val="000000"/>
                  </a:solidFill>
                  <a:ea typeface="ＭＳ Ｐゴシック" pitchFamily="34" charset="-128"/>
                </a:rPr>
                <a:t>Bertone</a:t>
              </a:r>
            </a:p>
          </p:txBody>
        </p:sp>
      </p:grpSp>
      <p:grpSp>
        <p:nvGrpSpPr>
          <p:cNvPr id="10" name="Group 96"/>
          <p:cNvGrpSpPr>
            <a:grpSpLocks/>
          </p:cNvGrpSpPr>
          <p:nvPr/>
        </p:nvGrpSpPr>
        <p:grpSpPr bwMode="auto">
          <a:xfrm>
            <a:off x="2735263" y="1971675"/>
            <a:ext cx="1701800" cy="885825"/>
            <a:chOff x="2431077" y="2191359"/>
            <a:chExt cx="1701618" cy="884841"/>
          </a:xfrm>
        </p:grpSpPr>
        <p:sp>
          <p:nvSpPr>
            <p:cNvPr id="155" name="AutoShape 140"/>
            <p:cNvSpPr>
              <a:spLocks noChangeArrowheads="1"/>
            </p:cNvSpPr>
            <p:nvPr/>
          </p:nvSpPr>
          <p:spPr bwMode="auto">
            <a:xfrm>
              <a:off x="2431077" y="2191359"/>
              <a:ext cx="1701618"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05" name="Rectangle 142"/>
            <p:cNvSpPr>
              <a:spLocks noChangeArrowheads="1"/>
            </p:cNvSpPr>
            <p:nvPr/>
          </p:nvSpPr>
          <p:spPr bwMode="auto">
            <a:xfrm>
              <a:off x="3260616" y="2233900"/>
              <a:ext cx="764922"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Anton </a:t>
              </a:r>
              <a:br>
                <a:rPr lang="en-US" sz="1200" smtClean="0">
                  <a:solidFill>
                    <a:srgbClr val="000000"/>
                  </a:solidFill>
                  <a:ea typeface="ＭＳ Ｐゴシック" pitchFamily="34" charset="-128"/>
                </a:rPr>
              </a:br>
              <a:r>
                <a:rPr lang="en-US" sz="1200" smtClean="0">
                  <a:solidFill>
                    <a:srgbClr val="000000"/>
                  </a:solidFill>
                  <a:ea typeface="ＭＳ Ｐゴシック" pitchFamily="34" charset="-128"/>
                </a:rPr>
                <a:t>Enright</a:t>
              </a:r>
            </a:p>
          </p:txBody>
        </p:sp>
        <p:graphicFrame>
          <p:nvGraphicFramePr>
            <p:cNvPr id="1028" name="Object 4"/>
            <p:cNvGraphicFramePr>
              <a:graphicFrameLocks noChangeAspect="1"/>
            </p:cNvGraphicFramePr>
            <p:nvPr/>
          </p:nvGraphicFramePr>
          <p:xfrm>
            <a:off x="3383983" y="2667812"/>
            <a:ext cx="226882" cy="314799"/>
          </p:xfrm>
          <a:graphic>
            <a:graphicData uri="http://schemas.openxmlformats.org/presentationml/2006/ole">
              <p:oleObj spid="_x0000_s3076" name="Image" r:id="rId11" imgW="2400000" imgH="3326984" progId="">
                <p:embed/>
              </p:oleObj>
            </a:graphicData>
          </a:graphic>
        </p:graphicFrame>
      </p:grpSp>
      <p:grpSp>
        <p:nvGrpSpPr>
          <p:cNvPr id="11" name="Group 100"/>
          <p:cNvGrpSpPr>
            <a:grpSpLocks/>
          </p:cNvGrpSpPr>
          <p:nvPr/>
        </p:nvGrpSpPr>
        <p:grpSpPr bwMode="auto">
          <a:xfrm>
            <a:off x="4641850" y="2925763"/>
            <a:ext cx="1733550" cy="884237"/>
            <a:chOff x="4404953" y="3144265"/>
            <a:chExt cx="1732922" cy="884841"/>
          </a:xfrm>
        </p:grpSpPr>
        <p:sp>
          <p:nvSpPr>
            <p:cNvPr id="160" name="AutoShape 175"/>
            <p:cNvSpPr>
              <a:spLocks noChangeArrowheads="1"/>
            </p:cNvSpPr>
            <p:nvPr/>
          </p:nvSpPr>
          <p:spPr bwMode="auto">
            <a:xfrm>
              <a:off x="4404953" y="3144265"/>
              <a:ext cx="170118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101" name="Rectangle 176"/>
            <p:cNvSpPr>
              <a:spLocks noChangeArrowheads="1"/>
            </p:cNvSpPr>
            <p:nvPr/>
          </p:nvSpPr>
          <p:spPr bwMode="auto">
            <a:xfrm>
              <a:off x="5234492" y="3274723"/>
              <a:ext cx="903383"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Gerard</a:t>
              </a:r>
            </a:p>
            <a:p>
              <a:pPr defTabSz="914400" eaLnBrk="0" fontAlgn="base" hangingPunct="0">
                <a:spcBef>
                  <a:spcPct val="0"/>
                </a:spcBef>
                <a:spcAft>
                  <a:spcPct val="0"/>
                </a:spcAft>
              </a:pPr>
              <a:r>
                <a:rPr lang="en-US" sz="1200" smtClean="0">
                  <a:solidFill>
                    <a:srgbClr val="000000"/>
                  </a:solidFill>
                  <a:ea typeface="ＭＳ Ｐゴシック" pitchFamily="34" charset="-128"/>
                </a:rPr>
                <a:t>Kleywegt</a:t>
              </a:r>
            </a:p>
          </p:txBody>
        </p:sp>
        <p:pic>
          <p:nvPicPr>
            <p:cNvPr id="1102" name="Picture 101" descr="Kim_smallGerard_big.tif"/>
            <p:cNvPicPr>
              <a:picLocks noChangeAspect="1"/>
            </p:cNvPicPr>
            <p:nvPr/>
          </p:nvPicPr>
          <p:blipFill>
            <a:blip r:embed="rId12"/>
            <a:srcRect b="10452"/>
            <a:stretch>
              <a:fillRect/>
            </a:stretch>
          </p:blipFill>
          <p:spPr bwMode="auto">
            <a:xfrm>
              <a:off x="4541083" y="3215503"/>
              <a:ext cx="643779" cy="686319"/>
            </a:xfrm>
            <a:prstGeom prst="rect">
              <a:avLst/>
            </a:prstGeom>
            <a:noFill/>
            <a:ln w="9525">
              <a:noFill/>
              <a:miter lim="800000"/>
              <a:headEnd/>
              <a:tailEnd/>
            </a:ln>
          </p:spPr>
        </p:pic>
        <p:pic>
          <p:nvPicPr>
            <p:cNvPr id="1103" name="Picture 100"/>
            <p:cNvPicPr>
              <a:picLocks noChangeAspect="1" noChangeArrowheads="1"/>
            </p:cNvPicPr>
            <p:nvPr/>
          </p:nvPicPr>
          <p:blipFill>
            <a:blip r:embed="rId3"/>
            <a:srcRect/>
            <a:stretch>
              <a:fillRect/>
            </a:stretch>
          </p:blipFill>
          <p:spPr bwMode="auto">
            <a:xfrm>
              <a:off x="5357859" y="3756848"/>
              <a:ext cx="218374" cy="246735"/>
            </a:xfrm>
            <a:prstGeom prst="rect">
              <a:avLst/>
            </a:prstGeom>
            <a:noFill/>
            <a:ln w="9525">
              <a:noFill/>
              <a:miter lim="800000"/>
              <a:headEnd/>
              <a:tailEnd/>
            </a:ln>
          </p:spPr>
        </p:pic>
      </p:grpSp>
      <p:grpSp>
        <p:nvGrpSpPr>
          <p:cNvPr id="12" name="Group 98"/>
          <p:cNvGrpSpPr>
            <a:grpSpLocks/>
          </p:cNvGrpSpPr>
          <p:nvPr/>
        </p:nvGrpSpPr>
        <p:grpSpPr bwMode="auto">
          <a:xfrm>
            <a:off x="4641850" y="1019175"/>
            <a:ext cx="1724025" cy="884238"/>
            <a:chOff x="4336889" y="1238453"/>
            <a:chExt cx="1723441" cy="884841"/>
          </a:xfrm>
        </p:grpSpPr>
        <p:sp>
          <p:nvSpPr>
            <p:cNvPr id="165" name="AutoShape 145"/>
            <p:cNvSpPr>
              <a:spLocks noChangeArrowheads="1"/>
            </p:cNvSpPr>
            <p:nvPr/>
          </p:nvSpPr>
          <p:spPr bwMode="auto">
            <a:xfrm>
              <a:off x="4336889" y="1238453"/>
              <a:ext cx="170122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98" name="Rectangle 147"/>
            <p:cNvSpPr>
              <a:spLocks noChangeArrowheads="1"/>
            </p:cNvSpPr>
            <p:nvPr/>
          </p:nvSpPr>
          <p:spPr bwMode="auto">
            <a:xfrm>
              <a:off x="5166428" y="1310771"/>
              <a:ext cx="893902"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Janet</a:t>
              </a:r>
            </a:p>
            <a:p>
              <a:pPr defTabSz="914400" eaLnBrk="0" fontAlgn="base" hangingPunct="0">
                <a:spcBef>
                  <a:spcPct val="0"/>
                </a:spcBef>
                <a:spcAft>
                  <a:spcPct val="0"/>
                </a:spcAft>
              </a:pPr>
              <a:r>
                <a:rPr lang="en-US" sz="1200" smtClean="0">
                  <a:solidFill>
                    <a:srgbClr val="000000"/>
                  </a:solidFill>
                  <a:ea typeface="ＭＳ Ｐゴシック" pitchFamily="34" charset="-128"/>
                </a:rPr>
                <a:t>Thornton</a:t>
              </a:r>
            </a:p>
          </p:txBody>
        </p:sp>
        <p:pic>
          <p:nvPicPr>
            <p:cNvPr id="1099" name="Picture 189"/>
            <p:cNvPicPr>
              <a:picLocks noChangeAspect="1" noChangeArrowheads="1"/>
            </p:cNvPicPr>
            <p:nvPr/>
          </p:nvPicPr>
          <p:blipFill>
            <a:blip r:embed="rId8"/>
            <a:srcRect/>
            <a:stretch>
              <a:fillRect/>
            </a:stretch>
          </p:blipFill>
          <p:spPr bwMode="auto">
            <a:xfrm>
              <a:off x="5357859" y="1866634"/>
              <a:ext cx="204194" cy="191432"/>
            </a:xfrm>
            <a:prstGeom prst="rect">
              <a:avLst/>
            </a:prstGeom>
            <a:noFill/>
            <a:ln w="9525">
              <a:noFill/>
              <a:miter lim="800000"/>
              <a:headEnd/>
              <a:tailEnd/>
            </a:ln>
          </p:spPr>
        </p:pic>
      </p:grpSp>
      <p:grpSp>
        <p:nvGrpSpPr>
          <p:cNvPr id="13" name="Group 95"/>
          <p:cNvGrpSpPr>
            <a:grpSpLocks/>
          </p:cNvGrpSpPr>
          <p:nvPr/>
        </p:nvGrpSpPr>
        <p:grpSpPr bwMode="auto">
          <a:xfrm>
            <a:off x="2735263" y="1019175"/>
            <a:ext cx="1701800" cy="884238"/>
            <a:chOff x="2431077" y="1238453"/>
            <a:chExt cx="1701618" cy="884841"/>
          </a:xfrm>
        </p:grpSpPr>
        <p:sp>
          <p:nvSpPr>
            <p:cNvPr id="170" name="AutoShape 49"/>
            <p:cNvSpPr>
              <a:spLocks noChangeArrowheads="1"/>
            </p:cNvSpPr>
            <p:nvPr/>
          </p:nvSpPr>
          <p:spPr bwMode="auto">
            <a:xfrm>
              <a:off x="2431077" y="1238453"/>
              <a:ext cx="1701618"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95" name="Rectangle 52"/>
            <p:cNvSpPr>
              <a:spLocks noChangeArrowheads="1"/>
            </p:cNvSpPr>
            <p:nvPr/>
          </p:nvSpPr>
          <p:spPr bwMode="auto">
            <a:xfrm>
              <a:off x="3260616" y="1310771"/>
              <a:ext cx="812493" cy="461665"/>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Alvis </a:t>
              </a:r>
            </a:p>
            <a:p>
              <a:pPr defTabSz="914400" eaLnBrk="0" fontAlgn="base" hangingPunct="0">
                <a:spcBef>
                  <a:spcPct val="0"/>
                </a:spcBef>
                <a:spcAft>
                  <a:spcPct val="0"/>
                </a:spcAft>
              </a:pPr>
              <a:r>
                <a:rPr lang="en-US" sz="1200" smtClean="0">
                  <a:solidFill>
                    <a:srgbClr val="000000"/>
                  </a:solidFill>
                  <a:ea typeface="ＭＳ Ｐゴシック" pitchFamily="34" charset="-128"/>
                </a:rPr>
                <a:t>Brazma</a:t>
              </a:r>
            </a:p>
          </p:txBody>
        </p:sp>
        <p:pic>
          <p:nvPicPr>
            <p:cNvPr id="1096" name="Picture 134" descr="maths_symbol.png"/>
            <p:cNvPicPr>
              <a:picLocks noChangeAspect="1"/>
            </p:cNvPicPr>
            <p:nvPr/>
          </p:nvPicPr>
          <p:blipFill>
            <a:blip r:embed="rId13"/>
            <a:srcRect/>
            <a:stretch>
              <a:fillRect/>
            </a:stretch>
          </p:blipFill>
          <p:spPr bwMode="auto">
            <a:xfrm>
              <a:off x="3315918" y="1782971"/>
              <a:ext cx="192850" cy="235390"/>
            </a:xfrm>
            <a:prstGeom prst="rect">
              <a:avLst/>
            </a:prstGeom>
            <a:noFill/>
            <a:ln w="9525">
              <a:noFill/>
              <a:miter lim="800000"/>
              <a:headEnd/>
              <a:tailEnd/>
            </a:ln>
          </p:spPr>
        </p:pic>
      </p:grpSp>
      <p:grpSp>
        <p:nvGrpSpPr>
          <p:cNvPr id="14" name="Group 100"/>
          <p:cNvGrpSpPr>
            <a:grpSpLocks/>
          </p:cNvGrpSpPr>
          <p:nvPr/>
        </p:nvGrpSpPr>
        <p:grpSpPr bwMode="auto">
          <a:xfrm>
            <a:off x="817563" y="2925763"/>
            <a:ext cx="1731962" cy="884237"/>
            <a:chOff x="817563" y="2925763"/>
            <a:chExt cx="1731962" cy="884237"/>
          </a:xfrm>
        </p:grpSpPr>
        <p:sp>
          <p:nvSpPr>
            <p:cNvPr id="174" name="AutoShape 124"/>
            <p:cNvSpPr>
              <a:spLocks noChangeArrowheads="1"/>
            </p:cNvSpPr>
            <p:nvPr/>
          </p:nvSpPr>
          <p:spPr bwMode="auto">
            <a:xfrm>
              <a:off x="817563" y="2925763"/>
              <a:ext cx="1700212" cy="884237"/>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92" name="Rectangle 126"/>
            <p:cNvSpPr>
              <a:spLocks noChangeArrowheads="1"/>
            </p:cNvSpPr>
            <p:nvPr/>
          </p:nvSpPr>
          <p:spPr bwMode="auto">
            <a:xfrm>
              <a:off x="1646642" y="3056132"/>
              <a:ext cx="902883" cy="461350"/>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Nick</a:t>
              </a:r>
            </a:p>
            <a:p>
              <a:pPr defTabSz="914400" eaLnBrk="0" fontAlgn="base" hangingPunct="0">
                <a:spcBef>
                  <a:spcPct val="0"/>
                </a:spcBef>
                <a:spcAft>
                  <a:spcPct val="0"/>
                </a:spcAft>
              </a:pPr>
              <a:r>
                <a:rPr lang="en-US" sz="1200" smtClean="0">
                  <a:solidFill>
                    <a:srgbClr val="000000"/>
                  </a:solidFill>
                  <a:ea typeface="ＭＳ Ｐゴシック" pitchFamily="34" charset="-128"/>
                </a:rPr>
                <a:t>Goldman</a:t>
              </a:r>
            </a:p>
          </p:txBody>
        </p:sp>
        <p:pic>
          <p:nvPicPr>
            <p:cNvPr id="1093" name="Picture 135" descr="maths_symbol.png"/>
            <p:cNvPicPr>
              <a:picLocks noChangeAspect="1"/>
            </p:cNvPicPr>
            <p:nvPr/>
          </p:nvPicPr>
          <p:blipFill>
            <a:blip r:embed="rId13"/>
            <a:srcRect/>
            <a:stretch>
              <a:fillRect/>
            </a:stretch>
          </p:blipFill>
          <p:spPr bwMode="auto">
            <a:xfrm>
              <a:off x="1714669" y="3549264"/>
              <a:ext cx="192743" cy="235229"/>
            </a:xfrm>
            <a:prstGeom prst="rect">
              <a:avLst/>
            </a:prstGeom>
            <a:noFill/>
            <a:ln w="9525">
              <a:noFill/>
              <a:miter lim="800000"/>
              <a:headEnd/>
              <a:tailEnd/>
            </a:ln>
          </p:spPr>
        </p:pic>
      </p:grpSp>
      <p:sp>
        <p:nvSpPr>
          <p:cNvPr id="178" name="AutoShape 186"/>
          <p:cNvSpPr>
            <a:spLocks noChangeArrowheads="1"/>
          </p:cNvSpPr>
          <p:nvPr/>
        </p:nvSpPr>
        <p:spPr bwMode="auto">
          <a:xfrm>
            <a:off x="755650" y="4159250"/>
            <a:ext cx="1701800" cy="1357313"/>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60" name="Text Box 89"/>
          <p:cNvSpPr txBox="1">
            <a:spLocks noChangeArrowheads="1"/>
          </p:cNvSpPr>
          <p:nvPr/>
        </p:nvSpPr>
        <p:spPr bwMode="auto">
          <a:xfrm>
            <a:off x="1066800" y="3983038"/>
            <a:ext cx="1619250" cy="1462087"/>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endParaRPr lang="en-US" sz="1200" smtClean="0">
              <a:solidFill>
                <a:srgbClr val="5F5F5F"/>
              </a:solidFill>
              <a:ea typeface="ＭＳ Ｐゴシック" pitchFamily="34" charset="-128"/>
            </a:endParaRPr>
          </a:p>
          <a:p>
            <a:pPr defTabSz="914400" eaLnBrk="0" fontAlgn="base" hangingPunct="0">
              <a:lnSpc>
                <a:spcPct val="150000"/>
              </a:lnSpc>
              <a:spcBef>
                <a:spcPct val="0"/>
              </a:spcBef>
              <a:spcAft>
                <a:spcPct val="0"/>
              </a:spcAft>
            </a:pPr>
            <a:r>
              <a:rPr lang="en-US" sz="1200" smtClean="0">
                <a:solidFill>
                  <a:srgbClr val="5F5F5F"/>
                </a:solidFill>
                <a:ea typeface="ＭＳ Ｐゴシック" pitchFamily="34" charset="-128"/>
              </a:rPr>
              <a:t>biology/medicine</a:t>
            </a:r>
          </a:p>
          <a:p>
            <a:pPr defTabSz="914400" eaLnBrk="0" fontAlgn="base" hangingPunct="0">
              <a:spcBef>
                <a:spcPct val="0"/>
              </a:spcBef>
              <a:spcAft>
                <a:spcPct val="0"/>
              </a:spcAft>
            </a:pPr>
            <a:r>
              <a:rPr lang="en-US" sz="1200" smtClean="0">
                <a:solidFill>
                  <a:srgbClr val="5F5F5F"/>
                </a:solidFill>
                <a:ea typeface="ＭＳ Ｐゴシック" pitchFamily="34" charset="-128"/>
              </a:rPr>
              <a:t>chemistry/chem engineering</a:t>
            </a:r>
          </a:p>
          <a:p>
            <a:pPr defTabSz="914400" eaLnBrk="0" fontAlgn="base" hangingPunct="0">
              <a:lnSpc>
                <a:spcPct val="150000"/>
              </a:lnSpc>
              <a:spcBef>
                <a:spcPct val="0"/>
              </a:spcBef>
              <a:spcAft>
                <a:spcPct val="0"/>
              </a:spcAft>
            </a:pPr>
            <a:r>
              <a:rPr lang="en-US" sz="1200" smtClean="0">
                <a:solidFill>
                  <a:srgbClr val="5F5F5F"/>
                </a:solidFill>
                <a:ea typeface="ＭＳ Ｐゴシック" pitchFamily="34" charset="-128"/>
              </a:rPr>
              <a:t>maths</a:t>
            </a:r>
          </a:p>
          <a:p>
            <a:pPr defTabSz="914400" eaLnBrk="0" fontAlgn="base" hangingPunct="0">
              <a:lnSpc>
                <a:spcPct val="150000"/>
              </a:lnSpc>
              <a:spcBef>
                <a:spcPct val="0"/>
              </a:spcBef>
              <a:spcAft>
                <a:spcPct val="0"/>
              </a:spcAft>
            </a:pPr>
            <a:r>
              <a:rPr lang="en-US" sz="1200" smtClean="0">
                <a:solidFill>
                  <a:srgbClr val="5F5F5F"/>
                </a:solidFill>
                <a:ea typeface="ＭＳ Ｐゴシック" pitchFamily="34" charset="-128"/>
              </a:rPr>
              <a:t>physics</a:t>
            </a:r>
          </a:p>
        </p:txBody>
      </p:sp>
      <p:graphicFrame>
        <p:nvGraphicFramePr>
          <p:cNvPr id="1026" name="Object 2"/>
          <p:cNvGraphicFramePr>
            <a:graphicFrameLocks noChangeAspect="1"/>
          </p:cNvGraphicFramePr>
          <p:nvPr/>
        </p:nvGraphicFramePr>
        <p:xfrm>
          <a:off x="901700" y="4233863"/>
          <a:ext cx="190500" cy="265112"/>
        </p:xfrm>
        <a:graphic>
          <a:graphicData uri="http://schemas.openxmlformats.org/presentationml/2006/ole">
            <p:oleObj spid="_x0000_s3074" name="Image" r:id="rId14" imgW="2400000" imgH="3326984" progId="">
              <p:embed/>
            </p:oleObj>
          </a:graphicData>
        </a:graphic>
      </p:graphicFrame>
      <p:pic>
        <p:nvPicPr>
          <p:cNvPr id="1061" name="Picture 100"/>
          <p:cNvPicPr>
            <a:picLocks noChangeAspect="1" noChangeArrowheads="1"/>
          </p:cNvPicPr>
          <p:nvPr/>
        </p:nvPicPr>
        <p:blipFill>
          <a:blip r:embed="rId3"/>
          <a:srcRect/>
          <a:stretch>
            <a:fillRect/>
          </a:stretch>
        </p:blipFill>
        <p:spPr bwMode="auto">
          <a:xfrm>
            <a:off x="901700" y="4506913"/>
            <a:ext cx="217488" cy="246062"/>
          </a:xfrm>
          <a:prstGeom prst="rect">
            <a:avLst/>
          </a:prstGeom>
          <a:noFill/>
          <a:ln w="9525">
            <a:noFill/>
            <a:miter lim="800000"/>
            <a:headEnd/>
            <a:tailEnd/>
          </a:ln>
        </p:spPr>
      </p:pic>
      <p:pic>
        <p:nvPicPr>
          <p:cNvPr id="1062" name="Picture 136" descr="maths_symbol.png"/>
          <p:cNvPicPr>
            <a:picLocks noChangeAspect="1"/>
          </p:cNvPicPr>
          <p:nvPr/>
        </p:nvPicPr>
        <p:blipFill>
          <a:blip r:embed="rId13"/>
          <a:srcRect/>
          <a:stretch>
            <a:fillRect/>
          </a:stretch>
        </p:blipFill>
        <p:spPr bwMode="auto">
          <a:xfrm>
            <a:off x="901700" y="4878388"/>
            <a:ext cx="192088" cy="234950"/>
          </a:xfrm>
          <a:prstGeom prst="rect">
            <a:avLst/>
          </a:prstGeom>
          <a:noFill/>
          <a:ln w="9525">
            <a:noFill/>
            <a:miter lim="800000"/>
            <a:headEnd/>
            <a:tailEnd/>
          </a:ln>
        </p:spPr>
      </p:pic>
      <p:pic>
        <p:nvPicPr>
          <p:cNvPr id="1063" name="Picture 92"/>
          <p:cNvPicPr>
            <a:picLocks noChangeAspect="1" noChangeArrowheads="1"/>
          </p:cNvPicPr>
          <p:nvPr/>
        </p:nvPicPr>
        <p:blipFill>
          <a:blip r:embed="rId8"/>
          <a:srcRect/>
          <a:stretch>
            <a:fillRect/>
          </a:stretch>
        </p:blipFill>
        <p:spPr bwMode="auto">
          <a:xfrm>
            <a:off x="901700" y="5218113"/>
            <a:ext cx="203200" cy="192087"/>
          </a:xfrm>
          <a:prstGeom prst="rect">
            <a:avLst/>
          </a:prstGeom>
          <a:noFill/>
          <a:ln w="9525">
            <a:noFill/>
            <a:miter lim="800000"/>
            <a:headEnd/>
            <a:tailEnd/>
          </a:ln>
        </p:spPr>
      </p:pic>
      <p:sp>
        <p:nvSpPr>
          <p:cNvPr id="1064" name="Rounded Rectangle 10"/>
          <p:cNvSpPr>
            <a:spLocks noChangeArrowheads="1"/>
          </p:cNvSpPr>
          <p:nvPr/>
        </p:nvSpPr>
        <p:spPr bwMode="auto">
          <a:xfrm rot="10800000">
            <a:off x="2590800" y="3917950"/>
            <a:ext cx="1836738" cy="2254250"/>
          </a:xfrm>
          <a:prstGeom prst="roundRect">
            <a:avLst>
              <a:gd name="adj" fmla="val 4162"/>
            </a:avLst>
          </a:prstGeom>
          <a:gradFill rotWithShape="1">
            <a:gsLst>
              <a:gs pos="0">
                <a:schemeClr val="bg1"/>
              </a:gs>
              <a:gs pos="100000">
                <a:srgbClr val="D2D2D2"/>
              </a:gs>
            </a:gsLst>
            <a:lin ang="5400000" scaled="1"/>
          </a:gradFill>
          <a:ln w="9525">
            <a:noFill/>
            <a:round/>
            <a:headEnd/>
            <a:tailEnd/>
          </a:ln>
        </p:spPr>
        <p:txBody>
          <a:bodyPr rot="10800000"/>
          <a:lstStyle/>
          <a:p>
            <a:pPr algn="ctr" defTabSz="914400" eaLnBrk="0" fontAlgn="base" hangingPunct="0">
              <a:spcBef>
                <a:spcPct val="0"/>
              </a:spcBef>
              <a:spcAft>
                <a:spcPct val="0"/>
              </a:spcAft>
            </a:pPr>
            <a:endParaRPr lang="en-GB" sz="1400" smtClean="0">
              <a:solidFill>
                <a:srgbClr val="000000"/>
              </a:solidFill>
              <a:ea typeface="ＭＳ Ｐゴシック" pitchFamily="34" charset="-128"/>
            </a:endParaRPr>
          </a:p>
        </p:txBody>
      </p:sp>
      <p:sp>
        <p:nvSpPr>
          <p:cNvPr id="1065" name="Text Box 14"/>
          <p:cNvSpPr txBox="1">
            <a:spLocks noChangeArrowheads="1"/>
          </p:cNvSpPr>
          <p:nvPr/>
        </p:nvSpPr>
        <p:spPr bwMode="auto">
          <a:xfrm>
            <a:off x="2528888" y="3886200"/>
            <a:ext cx="1966912" cy="276225"/>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pPr>
            <a:r>
              <a:rPr lang="en-US" sz="1200" smtClean="0">
                <a:solidFill>
                  <a:srgbClr val="5F5F5F"/>
                </a:solidFill>
                <a:ea typeface="ＭＳ Ｐゴシック" pitchFamily="34" charset="-128"/>
              </a:rPr>
              <a:t>Text mining</a:t>
            </a:r>
          </a:p>
        </p:txBody>
      </p:sp>
      <p:grpSp>
        <p:nvGrpSpPr>
          <p:cNvPr id="15" name="Group 116"/>
          <p:cNvGrpSpPr>
            <a:grpSpLocks/>
          </p:cNvGrpSpPr>
          <p:nvPr/>
        </p:nvGrpSpPr>
        <p:grpSpPr bwMode="auto">
          <a:xfrm>
            <a:off x="2657475" y="4210050"/>
            <a:ext cx="1752600" cy="1090613"/>
            <a:chOff x="457200" y="4267200"/>
            <a:chExt cx="1752600" cy="884841"/>
          </a:xfrm>
        </p:grpSpPr>
        <p:sp>
          <p:nvSpPr>
            <p:cNvPr id="187" name="AutoShape 124"/>
            <p:cNvSpPr>
              <a:spLocks noChangeArrowheads="1"/>
            </p:cNvSpPr>
            <p:nvPr/>
          </p:nvSpPr>
          <p:spPr bwMode="auto">
            <a:xfrm>
              <a:off x="457200" y="4267200"/>
              <a:ext cx="1701800"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90" name="Rectangle 126"/>
            <p:cNvSpPr>
              <a:spLocks noChangeArrowheads="1"/>
            </p:cNvSpPr>
            <p:nvPr/>
          </p:nvSpPr>
          <p:spPr bwMode="auto">
            <a:xfrm>
              <a:off x="1299500" y="4267200"/>
              <a:ext cx="910300" cy="553998"/>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000" smtClean="0">
                  <a:solidFill>
                    <a:srgbClr val="000000"/>
                  </a:solidFill>
                  <a:ea typeface="ＭＳ Ｐゴシック" pitchFamily="34" charset="-128"/>
                </a:rPr>
                <a:t>Dietrich</a:t>
              </a:r>
              <a:br>
                <a:rPr lang="en-US" sz="1000" smtClean="0">
                  <a:solidFill>
                    <a:srgbClr val="000000"/>
                  </a:solidFill>
                  <a:ea typeface="ＭＳ Ｐゴシック" pitchFamily="34" charset="-128"/>
                </a:rPr>
              </a:br>
              <a:r>
                <a:rPr lang="en-US" sz="1000" smtClean="0">
                  <a:solidFill>
                    <a:srgbClr val="000000"/>
                  </a:solidFill>
                  <a:ea typeface="ＭＳ Ｐゴシック" pitchFamily="34" charset="-128"/>
                </a:rPr>
                <a:t>Rebholz-Schuhmann</a:t>
              </a:r>
            </a:p>
          </p:txBody>
        </p:sp>
        <p:graphicFrame>
          <p:nvGraphicFramePr>
            <p:cNvPr id="1027" name="Object 3"/>
            <p:cNvGraphicFramePr>
              <a:graphicFrameLocks noChangeAspect="1"/>
            </p:cNvGraphicFramePr>
            <p:nvPr/>
          </p:nvGraphicFramePr>
          <p:xfrm>
            <a:off x="1490932" y="4800600"/>
            <a:ext cx="226882" cy="314799"/>
          </p:xfrm>
          <a:graphic>
            <a:graphicData uri="http://schemas.openxmlformats.org/presentationml/2006/ole">
              <p:oleObj spid="_x0000_s3075" name="Image" r:id="rId15" imgW="2400000" imgH="3326984" progId="">
                <p:embed/>
              </p:oleObj>
            </a:graphicData>
          </a:graphic>
        </p:graphicFrame>
      </p:grpSp>
      <p:grpSp>
        <p:nvGrpSpPr>
          <p:cNvPr id="16" name="Group 101"/>
          <p:cNvGrpSpPr>
            <a:grpSpLocks/>
          </p:cNvGrpSpPr>
          <p:nvPr/>
        </p:nvGrpSpPr>
        <p:grpSpPr bwMode="auto">
          <a:xfrm>
            <a:off x="2743200" y="2925763"/>
            <a:ext cx="1731963" cy="884237"/>
            <a:chOff x="817563" y="2925763"/>
            <a:chExt cx="1731962" cy="884237"/>
          </a:xfrm>
        </p:grpSpPr>
        <p:sp>
          <p:nvSpPr>
            <p:cNvPr id="192" name="AutoShape 124"/>
            <p:cNvSpPr>
              <a:spLocks noChangeArrowheads="1"/>
            </p:cNvSpPr>
            <p:nvPr/>
          </p:nvSpPr>
          <p:spPr bwMode="auto">
            <a:xfrm>
              <a:off x="817563" y="2925763"/>
              <a:ext cx="1700212" cy="884237"/>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sp>
          <p:nvSpPr>
            <p:cNvPr id="1087" name="Rectangle 126"/>
            <p:cNvSpPr>
              <a:spLocks noChangeArrowheads="1"/>
            </p:cNvSpPr>
            <p:nvPr/>
          </p:nvSpPr>
          <p:spPr bwMode="auto">
            <a:xfrm>
              <a:off x="1646642" y="3056132"/>
              <a:ext cx="902883" cy="461350"/>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John</a:t>
              </a:r>
            </a:p>
            <a:p>
              <a:pPr defTabSz="914400" eaLnBrk="0" fontAlgn="base" hangingPunct="0">
                <a:spcBef>
                  <a:spcPct val="0"/>
                </a:spcBef>
                <a:spcAft>
                  <a:spcPct val="0"/>
                </a:spcAft>
              </a:pPr>
              <a:r>
                <a:rPr lang="en-US" sz="1200" smtClean="0">
                  <a:solidFill>
                    <a:srgbClr val="000000"/>
                  </a:solidFill>
                  <a:ea typeface="ＭＳ Ｐゴシック" pitchFamily="34" charset="-128"/>
                </a:rPr>
                <a:t>Marioni</a:t>
              </a:r>
            </a:p>
          </p:txBody>
        </p:sp>
        <p:pic>
          <p:nvPicPr>
            <p:cNvPr id="1088" name="Picture 135" descr="maths_symbol.png"/>
            <p:cNvPicPr>
              <a:picLocks noChangeAspect="1"/>
            </p:cNvPicPr>
            <p:nvPr/>
          </p:nvPicPr>
          <p:blipFill>
            <a:blip r:embed="rId13"/>
            <a:srcRect/>
            <a:stretch>
              <a:fillRect/>
            </a:stretch>
          </p:blipFill>
          <p:spPr bwMode="auto">
            <a:xfrm>
              <a:off x="1714669" y="3549264"/>
              <a:ext cx="192743" cy="235229"/>
            </a:xfrm>
            <a:prstGeom prst="rect">
              <a:avLst/>
            </a:prstGeom>
            <a:noFill/>
            <a:ln w="9525">
              <a:noFill/>
              <a:miter lim="800000"/>
              <a:headEnd/>
              <a:tailEnd/>
            </a:ln>
          </p:spPr>
        </p:pic>
      </p:grpSp>
      <p:grpSp>
        <p:nvGrpSpPr>
          <p:cNvPr id="17" name="Group 103"/>
          <p:cNvGrpSpPr>
            <a:grpSpLocks/>
          </p:cNvGrpSpPr>
          <p:nvPr/>
        </p:nvGrpSpPr>
        <p:grpSpPr bwMode="auto">
          <a:xfrm>
            <a:off x="6553200" y="3886200"/>
            <a:ext cx="1876425" cy="884238"/>
            <a:chOff x="4404953" y="5186207"/>
            <a:chExt cx="1876220" cy="884841"/>
          </a:xfrm>
        </p:grpSpPr>
        <p:sp>
          <p:nvSpPr>
            <p:cNvPr id="198" name="AutoShape 193"/>
            <p:cNvSpPr>
              <a:spLocks noChangeArrowheads="1"/>
            </p:cNvSpPr>
            <p:nvPr/>
          </p:nvSpPr>
          <p:spPr bwMode="auto">
            <a:xfrm>
              <a:off x="4404953" y="5186207"/>
              <a:ext cx="1701614" cy="884841"/>
            </a:xfrm>
            <a:prstGeom prst="roundRect">
              <a:avLst>
                <a:gd name="adj" fmla="val 16667"/>
              </a:avLst>
            </a:prstGeom>
            <a:solidFill>
              <a:schemeClr val="bg1"/>
            </a:solidFill>
            <a:ln w="9525">
              <a:solidFill>
                <a:srgbClr val="D2D2D2"/>
              </a:solidFill>
              <a:round/>
              <a:headEnd/>
              <a:tailEnd/>
            </a:ln>
            <a:effectLst>
              <a:outerShdw blurRad="63500" dist="38099" dir="2700000" algn="ctr" rotWithShape="0">
                <a:schemeClr val="bg2">
                  <a:alpha val="50000"/>
                </a:schemeClr>
              </a:outerShdw>
            </a:effectLst>
          </p:spPr>
          <p:txBody>
            <a:bodyPr wrap="none" anchor="ctr"/>
            <a:lstStyle/>
            <a:p>
              <a:pPr algn="ctr" defTabSz="914400" eaLnBrk="0" hangingPunct="0">
                <a:defRPr/>
              </a:pPr>
              <a:endParaRPr lang="en-US" sz="1400">
                <a:solidFill>
                  <a:srgbClr val="000000"/>
                </a:solidFill>
                <a:ea typeface="ＭＳ Ｐゴシック" pitchFamily="-112" charset="-128"/>
                <a:cs typeface="ＭＳ Ｐゴシック" pitchFamily="-112" charset="-128"/>
              </a:endParaRPr>
            </a:p>
          </p:txBody>
        </p:sp>
        <p:pic>
          <p:nvPicPr>
            <p:cNvPr id="1084" name="Picture 100"/>
            <p:cNvPicPr>
              <a:picLocks noChangeAspect="1" noChangeArrowheads="1"/>
            </p:cNvPicPr>
            <p:nvPr/>
          </p:nvPicPr>
          <p:blipFill>
            <a:blip r:embed="rId3"/>
            <a:srcRect/>
            <a:stretch>
              <a:fillRect/>
            </a:stretch>
          </p:blipFill>
          <p:spPr bwMode="auto">
            <a:xfrm>
              <a:off x="5425924" y="5730724"/>
              <a:ext cx="218374" cy="246735"/>
            </a:xfrm>
            <a:prstGeom prst="rect">
              <a:avLst/>
            </a:prstGeom>
            <a:noFill/>
            <a:ln w="9525">
              <a:noFill/>
              <a:miter lim="800000"/>
              <a:headEnd/>
              <a:tailEnd/>
            </a:ln>
          </p:spPr>
        </p:pic>
        <p:sp>
          <p:nvSpPr>
            <p:cNvPr id="1085" name="Rectangle 194"/>
            <p:cNvSpPr>
              <a:spLocks noChangeArrowheads="1"/>
            </p:cNvSpPr>
            <p:nvPr/>
          </p:nvSpPr>
          <p:spPr bwMode="auto">
            <a:xfrm>
              <a:off x="5234492" y="5228747"/>
              <a:ext cx="1046681" cy="461980"/>
            </a:xfrm>
            <a:prstGeom prst="rect">
              <a:avLst/>
            </a:prstGeom>
            <a:noFill/>
            <a:ln w="9525">
              <a:noFill/>
              <a:miter lim="800000"/>
              <a:headEnd/>
              <a:tailEnd/>
            </a:ln>
          </p:spPr>
          <p:txBody>
            <a:bodyPr>
              <a:spAutoFit/>
            </a:bodyPr>
            <a:lstStyle/>
            <a:p>
              <a:pPr defTabSz="914400" eaLnBrk="0" fontAlgn="base" hangingPunct="0">
                <a:spcBef>
                  <a:spcPct val="0"/>
                </a:spcBef>
                <a:spcAft>
                  <a:spcPct val="0"/>
                </a:spcAft>
              </a:pPr>
              <a:r>
                <a:rPr lang="en-US" sz="1200" smtClean="0">
                  <a:solidFill>
                    <a:srgbClr val="000000"/>
                  </a:solidFill>
                  <a:ea typeface="ＭＳ Ｐゴシック" pitchFamily="34" charset="-128"/>
                </a:rPr>
                <a:t>Julio Saez-Rodriguez</a:t>
              </a:r>
            </a:p>
          </p:txBody>
        </p:sp>
      </p:grpSp>
      <p:pic>
        <p:nvPicPr>
          <p:cNvPr id="1069" name="Picture 1"/>
          <p:cNvPicPr>
            <a:picLocks noChangeAspect="1"/>
          </p:cNvPicPr>
          <p:nvPr/>
        </p:nvPicPr>
        <p:blipFill>
          <a:blip r:embed="rId16"/>
          <a:srcRect/>
          <a:stretch>
            <a:fillRect/>
          </a:stretch>
        </p:blipFill>
        <p:spPr bwMode="auto">
          <a:xfrm>
            <a:off x="6692900" y="1069975"/>
            <a:ext cx="663575" cy="782638"/>
          </a:xfrm>
          <a:prstGeom prst="rect">
            <a:avLst/>
          </a:prstGeom>
          <a:noFill/>
          <a:ln w="9525">
            <a:noFill/>
            <a:miter lim="800000"/>
            <a:headEnd/>
            <a:tailEnd/>
          </a:ln>
        </p:spPr>
      </p:pic>
      <p:pic>
        <p:nvPicPr>
          <p:cNvPr id="1070" name="Picture 2"/>
          <p:cNvPicPr>
            <a:picLocks noChangeAspect="1"/>
          </p:cNvPicPr>
          <p:nvPr/>
        </p:nvPicPr>
        <p:blipFill>
          <a:blip r:embed="rId17"/>
          <a:srcRect/>
          <a:stretch>
            <a:fillRect/>
          </a:stretch>
        </p:blipFill>
        <p:spPr bwMode="auto">
          <a:xfrm>
            <a:off x="920750" y="1989138"/>
            <a:ext cx="698500" cy="833437"/>
          </a:xfrm>
          <a:prstGeom prst="rect">
            <a:avLst/>
          </a:prstGeom>
          <a:noFill/>
          <a:ln w="9525">
            <a:noFill/>
            <a:miter lim="800000"/>
            <a:headEnd/>
            <a:tailEnd/>
          </a:ln>
        </p:spPr>
      </p:pic>
      <p:pic>
        <p:nvPicPr>
          <p:cNvPr id="1071" name="Picture 3"/>
          <p:cNvPicPr>
            <a:picLocks noChangeAspect="1"/>
          </p:cNvPicPr>
          <p:nvPr/>
        </p:nvPicPr>
        <p:blipFill>
          <a:blip r:embed="rId18"/>
          <a:srcRect t="6729"/>
          <a:stretch>
            <a:fillRect/>
          </a:stretch>
        </p:blipFill>
        <p:spPr bwMode="auto">
          <a:xfrm>
            <a:off x="900113" y="2924175"/>
            <a:ext cx="657225" cy="849313"/>
          </a:xfrm>
          <a:prstGeom prst="rect">
            <a:avLst/>
          </a:prstGeom>
          <a:noFill/>
          <a:ln w="9525">
            <a:noFill/>
            <a:miter lim="800000"/>
            <a:headEnd/>
            <a:tailEnd/>
          </a:ln>
        </p:spPr>
      </p:pic>
      <p:pic>
        <p:nvPicPr>
          <p:cNvPr id="1072" name="Picture 4"/>
          <p:cNvPicPr>
            <a:picLocks noChangeAspect="1"/>
          </p:cNvPicPr>
          <p:nvPr/>
        </p:nvPicPr>
        <p:blipFill>
          <a:blip r:embed="rId19"/>
          <a:srcRect/>
          <a:stretch>
            <a:fillRect/>
          </a:stretch>
        </p:blipFill>
        <p:spPr bwMode="auto">
          <a:xfrm>
            <a:off x="2843213" y="1092200"/>
            <a:ext cx="741362" cy="744538"/>
          </a:xfrm>
          <a:prstGeom prst="rect">
            <a:avLst/>
          </a:prstGeom>
          <a:noFill/>
          <a:ln w="9525">
            <a:noFill/>
            <a:miter lim="800000"/>
            <a:headEnd/>
            <a:tailEnd/>
          </a:ln>
        </p:spPr>
      </p:pic>
      <p:pic>
        <p:nvPicPr>
          <p:cNvPr id="1073" name="Picture 6"/>
          <p:cNvPicPr>
            <a:picLocks noChangeAspect="1"/>
          </p:cNvPicPr>
          <p:nvPr/>
        </p:nvPicPr>
        <p:blipFill>
          <a:blip r:embed="rId20"/>
          <a:srcRect/>
          <a:stretch>
            <a:fillRect/>
          </a:stretch>
        </p:blipFill>
        <p:spPr bwMode="auto">
          <a:xfrm>
            <a:off x="2843213" y="2951163"/>
            <a:ext cx="714375" cy="852487"/>
          </a:xfrm>
          <a:prstGeom prst="rect">
            <a:avLst/>
          </a:prstGeom>
          <a:noFill/>
          <a:ln w="9525">
            <a:noFill/>
            <a:miter lim="800000"/>
            <a:headEnd/>
            <a:tailEnd/>
          </a:ln>
        </p:spPr>
      </p:pic>
      <p:pic>
        <p:nvPicPr>
          <p:cNvPr id="1074" name="Picture 7"/>
          <p:cNvPicPr>
            <a:picLocks noChangeAspect="1"/>
          </p:cNvPicPr>
          <p:nvPr/>
        </p:nvPicPr>
        <p:blipFill>
          <a:blip r:embed="rId21"/>
          <a:srcRect b="5672"/>
          <a:stretch>
            <a:fillRect/>
          </a:stretch>
        </p:blipFill>
        <p:spPr bwMode="auto">
          <a:xfrm>
            <a:off x="2774950" y="4308475"/>
            <a:ext cx="712788" cy="920750"/>
          </a:xfrm>
          <a:prstGeom prst="rect">
            <a:avLst/>
          </a:prstGeom>
          <a:noFill/>
          <a:ln w="9525">
            <a:noFill/>
            <a:miter lim="800000"/>
            <a:headEnd/>
            <a:tailEnd/>
          </a:ln>
        </p:spPr>
      </p:pic>
      <p:pic>
        <p:nvPicPr>
          <p:cNvPr id="1075" name="Picture 9"/>
          <p:cNvPicPr>
            <a:picLocks noChangeAspect="1"/>
          </p:cNvPicPr>
          <p:nvPr/>
        </p:nvPicPr>
        <p:blipFill>
          <a:blip r:embed="rId22"/>
          <a:srcRect b="12794"/>
          <a:stretch>
            <a:fillRect/>
          </a:stretch>
        </p:blipFill>
        <p:spPr bwMode="auto">
          <a:xfrm>
            <a:off x="4708525" y="5229225"/>
            <a:ext cx="712788" cy="841375"/>
          </a:xfrm>
          <a:prstGeom prst="rect">
            <a:avLst/>
          </a:prstGeom>
          <a:noFill/>
          <a:ln w="9525">
            <a:noFill/>
            <a:miter lim="800000"/>
            <a:headEnd/>
            <a:tailEnd/>
          </a:ln>
        </p:spPr>
      </p:pic>
      <p:pic>
        <p:nvPicPr>
          <p:cNvPr id="1076" name="Picture 10"/>
          <p:cNvPicPr>
            <a:picLocks noChangeAspect="1"/>
          </p:cNvPicPr>
          <p:nvPr/>
        </p:nvPicPr>
        <p:blipFill>
          <a:blip r:embed="rId23"/>
          <a:srcRect/>
          <a:stretch>
            <a:fillRect/>
          </a:stretch>
        </p:blipFill>
        <p:spPr bwMode="auto">
          <a:xfrm>
            <a:off x="6667500" y="1998663"/>
            <a:ext cx="712788" cy="858837"/>
          </a:xfrm>
          <a:prstGeom prst="rect">
            <a:avLst/>
          </a:prstGeom>
          <a:noFill/>
          <a:ln w="9525">
            <a:noFill/>
            <a:miter lim="800000"/>
            <a:headEnd/>
            <a:tailEnd/>
          </a:ln>
        </p:spPr>
      </p:pic>
      <p:pic>
        <p:nvPicPr>
          <p:cNvPr id="1077" name="Picture 11"/>
          <p:cNvPicPr>
            <a:picLocks noChangeAspect="1"/>
          </p:cNvPicPr>
          <p:nvPr/>
        </p:nvPicPr>
        <p:blipFill>
          <a:blip r:embed="rId24"/>
          <a:srcRect/>
          <a:stretch>
            <a:fillRect/>
          </a:stretch>
        </p:blipFill>
        <p:spPr bwMode="auto">
          <a:xfrm>
            <a:off x="4716463" y="4221163"/>
            <a:ext cx="784225" cy="730250"/>
          </a:xfrm>
          <a:prstGeom prst="rect">
            <a:avLst/>
          </a:prstGeom>
          <a:noFill/>
          <a:ln w="9525">
            <a:noFill/>
            <a:miter lim="800000"/>
            <a:headEnd/>
            <a:tailEnd/>
          </a:ln>
        </p:spPr>
      </p:pic>
      <p:pic>
        <p:nvPicPr>
          <p:cNvPr id="1078" name="Picture 13"/>
          <p:cNvPicPr>
            <a:picLocks noChangeAspect="1"/>
          </p:cNvPicPr>
          <p:nvPr/>
        </p:nvPicPr>
        <p:blipFill>
          <a:blip r:embed="rId25"/>
          <a:srcRect t="5910"/>
          <a:stretch>
            <a:fillRect/>
          </a:stretch>
        </p:blipFill>
        <p:spPr bwMode="auto">
          <a:xfrm>
            <a:off x="6667500" y="3933825"/>
            <a:ext cx="712788" cy="830263"/>
          </a:xfrm>
          <a:prstGeom prst="rect">
            <a:avLst/>
          </a:prstGeom>
          <a:noFill/>
          <a:ln w="9525">
            <a:noFill/>
            <a:miter lim="800000"/>
            <a:headEnd/>
            <a:tailEnd/>
          </a:ln>
        </p:spPr>
      </p:pic>
      <p:pic>
        <p:nvPicPr>
          <p:cNvPr id="1079" name="Picture 14"/>
          <p:cNvPicPr>
            <a:picLocks noChangeAspect="1"/>
          </p:cNvPicPr>
          <p:nvPr/>
        </p:nvPicPr>
        <p:blipFill>
          <a:blip r:embed="rId26"/>
          <a:srcRect b="18526"/>
          <a:stretch>
            <a:fillRect/>
          </a:stretch>
        </p:blipFill>
        <p:spPr bwMode="auto">
          <a:xfrm>
            <a:off x="4765675" y="1066800"/>
            <a:ext cx="685800" cy="817563"/>
          </a:xfrm>
          <a:prstGeom prst="rect">
            <a:avLst/>
          </a:prstGeom>
          <a:noFill/>
          <a:ln w="9525">
            <a:noFill/>
            <a:miter lim="800000"/>
            <a:headEnd/>
            <a:tailEnd/>
          </a:ln>
        </p:spPr>
      </p:pic>
      <p:pic>
        <p:nvPicPr>
          <p:cNvPr id="1080" name="Picture 1"/>
          <p:cNvPicPr>
            <a:picLocks noChangeAspect="1"/>
          </p:cNvPicPr>
          <p:nvPr/>
        </p:nvPicPr>
        <p:blipFill>
          <a:blip r:embed="rId27"/>
          <a:srcRect/>
          <a:stretch>
            <a:fillRect/>
          </a:stretch>
        </p:blipFill>
        <p:spPr bwMode="auto">
          <a:xfrm>
            <a:off x="4778375" y="2032000"/>
            <a:ext cx="766763" cy="769938"/>
          </a:xfrm>
          <a:prstGeom prst="rect">
            <a:avLst/>
          </a:prstGeom>
          <a:noFill/>
          <a:ln w="9525">
            <a:noFill/>
            <a:miter lim="800000"/>
            <a:headEnd/>
            <a:tailEnd/>
          </a:ln>
        </p:spPr>
      </p:pic>
      <p:pic>
        <p:nvPicPr>
          <p:cNvPr id="1081" name="Picture 3"/>
          <p:cNvPicPr>
            <a:picLocks noChangeAspect="1"/>
          </p:cNvPicPr>
          <p:nvPr/>
        </p:nvPicPr>
        <p:blipFill>
          <a:blip r:embed="rId28"/>
          <a:srcRect/>
          <a:stretch>
            <a:fillRect/>
          </a:stretch>
        </p:blipFill>
        <p:spPr bwMode="auto">
          <a:xfrm>
            <a:off x="923925" y="1057275"/>
            <a:ext cx="731838" cy="819150"/>
          </a:xfrm>
          <a:prstGeom prst="rect">
            <a:avLst/>
          </a:prstGeom>
          <a:noFill/>
          <a:ln w="9525">
            <a:noFill/>
            <a:miter lim="800000"/>
            <a:headEnd/>
            <a:tailEnd/>
          </a:ln>
        </p:spPr>
      </p:pic>
      <p:pic>
        <p:nvPicPr>
          <p:cNvPr id="1082" name="Picture 5"/>
          <p:cNvPicPr>
            <a:picLocks noChangeAspect="1"/>
          </p:cNvPicPr>
          <p:nvPr/>
        </p:nvPicPr>
        <p:blipFill>
          <a:blip r:embed="rId29"/>
          <a:srcRect/>
          <a:stretch>
            <a:fillRect/>
          </a:stretch>
        </p:blipFill>
        <p:spPr bwMode="auto">
          <a:xfrm>
            <a:off x="2849563" y="2039938"/>
            <a:ext cx="642937" cy="8064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p:txBody>
          <a:bodyPr/>
          <a:lstStyle/>
          <a:p>
            <a:pPr eaLnBrk="1" hangingPunct="1"/>
            <a:r>
              <a:rPr lang="en-US" sz="4800" smtClean="0">
                <a:ea typeface="ＭＳ Ｐゴシック" pitchFamily="34" charset="-128"/>
              </a:rPr>
              <a:t>Training</a:t>
            </a:r>
            <a:endParaRPr lang="en-US" smtClean="0">
              <a:ea typeface="ＭＳ Ｐゴシック" pitchFamily="34" charset="-128"/>
            </a:endParaRPr>
          </a:p>
        </p:txBody>
      </p:sp>
      <p:sp>
        <p:nvSpPr>
          <p:cNvPr id="59395" name="Rectangle 3"/>
          <p:cNvSpPr>
            <a:spLocks noGrp="1" noChangeArrowheads="1"/>
          </p:cNvSpPr>
          <p:nvPr>
            <p:ph type="subTitle" idx="1"/>
          </p:nvPr>
        </p:nvSpPr>
        <p:spPr>
          <a:xfrm>
            <a:off x="609600" y="3048000"/>
            <a:ext cx="5105400" cy="1752600"/>
          </a:xfrm>
        </p:spPr>
        <p:txBody>
          <a:bodyPr/>
          <a:lstStyle/>
          <a:p>
            <a:pPr eaLnBrk="1" hangingPunct="1"/>
            <a:r>
              <a:rPr lang="en-US" sz="3200" smtClean="0">
                <a:ea typeface="ＭＳ Ｐゴシック" pitchFamily="34" charset="-128"/>
              </a:rPr>
              <a:t>www.ebi.ac.uk/training</a:t>
            </a:r>
            <a:endParaRPr lang="en-US"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Date Placeholder 4"/>
          <p:cNvSpPr>
            <a:spLocks noGrp="1"/>
          </p:cNvSpPr>
          <p:nvPr>
            <p:ph type="dt" sz="quarter" idx="10"/>
          </p:nvPr>
        </p:nvSpPr>
        <p:spPr>
          <a:noFill/>
        </p:spPr>
        <p:txBody>
          <a:bodyPr/>
          <a:lstStyle/>
          <a:p>
            <a:fld id="{011AD9D7-76D1-4C6E-9E64-D8051C1856B8}" type="datetime1">
              <a:rPr lang="de-DE" smtClean="0">
                <a:latin typeface="Arial" charset="0"/>
              </a:rPr>
              <a:pPr/>
              <a:t>12.09.2011</a:t>
            </a:fld>
            <a:endParaRPr lang="de-DE" smtClean="0">
              <a:latin typeface="Arial" charset="0"/>
            </a:endParaRPr>
          </a:p>
        </p:txBody>
      </p:sp>
      <p:sp>
        <p:nvSpPr>
          <p:cNvPr id="58371" name="Slide Number Placeholder 5"/>
          <p:cNvSpPr>
            <a:spLocks noGrp="1"/>
          </p:cNvSpPr>
          <p:nvPr>
            <p:ph type="sldNum" sz="quarter" idx="11"/>
          </p:nvPr>
        </p:nvSpPr>
        <p:spPr>
          <a:noFill/>
        </p:spPr>
        <p:txBody>
          <a:bodyPr/>
          <a:lstStyle/>
          <a:p>
            <a:fld id="{A430B502-9625-4504-BCC1-864142BC48B4}" type="slidenum">
              <a:rPr lang="de-DE" smtClean="0">
                <a:latin typeface="Arial" charset="0"/>
              </a:rPr>
              <a:pPr/>
              <a:t>22</a:t>
            </a:fld>
            <a:endParaRPr lang="de-DE" smtClean="0">
              <a:latin typeface="Arial" charset="0"/>
            </a:endParaRPr>
          </a:p>
        </p:txBody>
      </p:sp>
      <p:sp>
        <p:nvSpPr>
          <p:cNvPr id="58372" name="Rectangle 2"/>
          <p:cNvSpPr>
            <a:spLocks noGrp="1" noChangeArrowheads="1"/>
          </p:cNvSpPr>
          <p:nvPr>
            <p:ph type="title"/>
          </p:nvPr>
        </p:nvSpPr>
        <p:spPr/>
        <p:txBody>
          <a:bodyPr/>
          <a:lstStyle/>
          <a:p>
            <a:pPr eaLnBrk="1" hangingPunct="1"/>
            <a:r>
              <a:rPr lang="en-US" smtClean="0">
                <a:ea typeface="ＭＳ Ｐゴシック" pitchFamily="34" charset="-128"/>
              </a:rPr>
              <a:t>Predocs and postdocs at EMBL-EBI</a:t>
            </a:r>
          </a:p>
        </p:txBody>
      </p:sp>
      <p:sp>
        <p:nvSpPr>
          <p:cNvPr id="58373" name="Rectangle 3"/>
          <p:cNvSpPr>
            <a:spLocks noGrp="1" noChangeArrowheads="1"/>
          </p:cNvSpPr>
          <p:nvPr>
            <p:ph type="body" sz="half" idx="2"/>
          </p:nvPr>
        </p:nvSpPr>
        <p:spPr>
          <a:xfrm>
            <a:off x="468313" y="3789363"/>
            <a:ext cx="8351837" cy="2447925"/>
          </a:xfrm>
        </p:spPr>
        <p:txBody>
          <a:bodyPr/>
          <a:lstStyle/>
          <a:p>
            <a:pPr eaLnBrk="1" hangingPunct="1">
              <a:spcBef>
                <a:spcPts val="600"/>
              </a:spcBef>
              <a:spcAft>
                <a:spcPts val="1000"/>
              </a:spcAft>
            </a:pPr>
            <a:r>
              <a:rPr lang="en-US" smtClean="0">
                <a:ea typeface="ＭＳ Ｐゴシック" pitchFamily="34" charset="-128"/>
              </a:rPr>
              <a:t>EMBL International PhD Programme</a:t>
            </a:r>
          </a:p>
          <a:p>
            <a:pPr eaLnBrk="1" hangingPunct="1">
              <a:lnSpc>
                <a:spcPct val="110000"/>
              </a:lnSpc>
              <a:spcBef>
                <a:spcPts val="600"/>
              </a:spcBef>
              <a:spcAft>
                <a:spcPts val="1000"/>
              </a:spcAft>
            </a:pPr>
            <a:r>
              <a:rPr lang="en-US" smtClean="0">
                <a:ea typeface="ＭＳ Ｐゴシック" pitchFamily="34" charset="-128"/>
              </a:rPr>
              <a:t>Postdoctoral fellowships</a:t>
            </a:r>
          </a:p>
          <a:p>
            <a:pPr lvl="1" eaLnBrk="1" hangingPunct="1">
              <a:lnSpc>
                <a:spcPct val="110000"/>
              </a:lnSpc>
              <a:spcBef>
                <a:spcPct val="0"/>
              </a:spcBef>
              <a:spcAft>
                <a:spcPts val="1000"/>
              </a:spcAft>
            </a:pPr>
            <a:r>
              <a:rPr lang="en-US" sz="2200" smtClean="0">
                <a:ea typeface="ＭＳ Ｐゴシック" pitchFamily="34" charset="-128"/>
              </a:rPr>
              <a:t>EIPOD the EMBL  interdisciplinary postdoc programme </a:t>
            </a:r>
          </a:p>
          <a:p>
            <a:pPr lvl="1" eaLnBrk="1" hangingPunct="1">
              <a:lnSpc>
                <a:spcPct val="110000"/>
              </a:lnSpc>
              <a:spcBef>
                <a:spcPts val="600"/>
              </a:spcBef>
              <a:spcAft>
                <a:spcPts val="1000"/>
              </a:spcAft>
            </a:pPr>
            <a:r>
              <a:rPr lang="en-US" sz="2200" smtClean="0">
                <a:ea typeface="ＭＳ Ｐゴシック" pitchFamily="34" charset="-128"/>
              </a:rPr>
              <a:t>ESPOD: EBI-Sanger postdoc programme combines experimental and computational approaches</a:t>
            </a:r>
            <a:endParaRPr lang="en-US" sz="2200" u="sng" smtClean="0">
              <a:solidFill>
                <a:schemeClr val="hlink"/>
              </a:solidFill>
              <a:ea typeface="ＭＳ Ｐゴシック" pitchFamily="34" charset="-128"/>
            </a:endParaRPr>
          </a:p>
        </p:txBody>
      </p:sp>
      <p:pic>
        <p:nvPicPr>
          <p:cNvPr id="58374" name="Picture 2"/>
          <p:cNvPicPr>
            <a:picLocks noChangeAspect="1"/>
          </p:cNvPicPr>
          <p:nvPr/>
        </p:nvPicPr>
        <p:blipFill>
          <a:blip r:embed="rId3"/>
          <a:srcRect b="15523"/>
          <a:stretch>
            <a:fillRect/>
          </a:stretch>
        </p:blipFill>
        <p:spPr bwMode="auto">
          <a:xfrm>
            <a:off x="1547813" y="981075"/>
            <a:ext cx="5148262" cy="2797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Date Placeholder 3"/>
          <p:cNvSpPr>
            <a:spLocks noGrp="1"/>
          </p:cNvSpPr>
          <p:nvPr>
            <p:ph type="dt" sz="quarter" idx="10"/>
          </p:nvPr>
        </p:nvSpPr>
        <p:spPr>
          <a:xfrm>
            <a:off x="152400" y="6375400"/>
            <a:ext cx="304800" cy="228600"/>
          </a:xfrm>
          <a:noFill/>
        </p:spPr>
        <p:txBody>
          <a:bodyPr/>
          <a:lstStyle/>
          <a:p>
            <a:fld id="{B402338C-F1D1-4E84-8DF9-29A3F2B82850}" type="datetime1">
              <a:rPr lang="de-DE" smtClean="0">
                <a:latin typeface="Arial" charset="0"/>
              </a:rPr>
              <a:pPr/>
              <a:t>12.09.2011</a:t>
            </a:fld>
            <a:endParaRPr lang="de-DE" smtClean="0">
              <a:latin typeface="Arial" charset="0"/>
            </a:endParaRPr>
          </a:p>
        </p:txBody>
      </p:sp>
      <p:sp>
        <p:nvSpPr>
          <p:cNvPr id="60419" name="Slide Number Placeholder 4"/>
          <p:cNvSpPr>
            <a:spLocks noGrp="1"/>
          </p:cNvSpPr>
          <p:nvPr>
            <p:ph type="sldNum" sz="quarter" idx="11"/>
          </p:nvPr>
        </p:nvSpPr>
        <p:spPr>
          <a:xfrm>
            <a:off x="533400" y="6375400"/>
            <a:ext cx="1676400" cy="228600"/>
          </a:xfrm>
          <a:noFill/>
        </p:spPr>
        <p:txBody>
          <a:bodyPr/>
          <a:lstStyle/>
          <a:p>
            <a:fld id="{DA31DA45-B06F-45CB-8D2B-C693ECE082DE}" type="slidenum">
              <a:rPr lang="de-DE" smtClean="0">
                <a:latin typeface="Arial" charset="0"/>
              </a:rPr>
              <a:pPr/>
              <a:t>23</a:t>
            </a:fld>
            <a:endParaRPr lang="de-DE" smtClean="0">
              <a:latin typeface="Arial" charset="0"/>
            </a:endParaRPr>
          </a:p>
        </p:txBody>
      </p:sp>
      <p:pic>
        <p:nvPicPr>
          <p:cNvPr id="60420" name="Picture 8" descr="User_training_slide.png"/>
          <p:cNvPicPr>
            <a:picLocks noChangeAspect="1"/>
          </p:cNvPicPr>
          <p:nvPr/>
        </p:nvPicPr>
        <p:blipFill>
          <a:blip r:embed="rId2"/>
          <a:srcRect l="221" r="221"/>
          <a:stretch>
            <a:fillRect/>
          </a:stretch>
        </p:blipFill>
        <p:spPr bwMode="auto">
          <a:xfrm>
            <a:off x="0" y="0"/>
            <a:ext cx="9180513" cy="685800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ea typeface="ＭＳ Ｐゴシック" pitchFamily="34" charset="-128"/>
              </a:rPr>
              <a:t>Supporting European industry</a:t>
            </a:r>
          </a:p>
        </p:txBody>
      </p:sp>
      <p:sp>
        <p:nvSpPr>
          <p:cNvPr id="24579" name="Date Placeholder 2"/>
          <p:cNvSpPr>
            <a:spLocks noGrp="1"/>
          </p:cNvSpPr>
          <p:nvPr>
            <p:ph type="dt" sz="quarter" idx="10"/>
          </p:nvPr>
        </p:nvSpPr>
        <p:spPr>
          <a:noFill/>
        </p:spPr>
        <p:txBody>
          <a:bodyPr/>
          <a:lstStyle/>
          <a:p>
            <a:fld id="{75A8AE88-4A94-48CC-BC0F-34952B238300}" type="datetime1">
              <a:rPr lang="de-DE"/>
              <a:pPr/>
              <a:t>12.09.2011</a:t>
            </a:fld>
            <a:endParaRPr lang="de-DE"/>
          </a:p>
        </p:txBody>
      </p:sp>
      <p:sp>
        <p:nvSpPr>
          <p:cNvPr id="24580" name="Slide Number Placeholder 3"/>
          <p:cNvSpPr>
            <a:spLocks noGrp="1"/>
          </p:cNvSpPr>
          <p:nvPr>
            <p:ph type="sldNum" sz="quarter" idx="11"/>
          </p:nvPr>
        </p:nvSpPr>
        <p:spPr>
          <a:noFill/>
        </p:spPr>
        <p:txBody>
          <a:bodyPr/>
          <a:lstStyle/>
          <a:p>
            <a:fld id="{F8B34688-9C1B-4641-9F87-3221981A84DD}" type="slidenum">
              <a:rPr lang="de-DE"/>
              <a:pPr/>
              <a:t>24</a:t>
            </a:fld>
            <a:endParaRPr lang="de-DE"/>
          </a:p>
        </p:txBody>
      </p:sp>
      <p:grpSp>
        <p:nvGrpSpPr>
          <p:cNvPr id="2" name="Group 2"/>
          <p:cNvGrpSpPr>
            <a:grpSpLocks/>
          </p:cNvGrpSpPr>
          <p:nvPr/>
        </p:nvGrpSpPr>
        <p:grpSpPr bwMode="auto">
          <a:xfrm>
            <a:off x="395288" y="981075"/>
            <a:ext cx="8345487" cy="4997450"/>
            <a:chOff x="395288" y="981075"/>
            <a:chExt cx="8345487" cy="4997450"/>
          </a:xfrm>
        </p:grpSpPr>
        <p:pic>
          <p:nvPicPr>
            <p:cNvPr id="24582" name="Picture 8" descr="supporting_industry.png"/>
            <p:cNvPicPr>
              <a:picLocks noChangeAspect="1"/>
            </p:cNvPicPr>
            <p:nvPr/>
          </p:nvPicPr>
          <p:blipFill>
            <a:blip r:embed="rId2"/>
            <a:srcRect/>
            <a:stretch>
              <a:fillRect/>
            </a:stretch>
          </p:blipFill>
          <p:spPr bwMode="auto">
            <a:xfrm>
              <a:off x="1835150" y="981075"/>
              <a:ext cx="5562600" cy="4973638"/>
            </a:xfrm>
            <a:prstGeom prst="rect">
              <a:avLst/>
            </a:prstGeom>
            <a:noFill/>
            <a:ln w="9525">
              <a:noFill/>
              <a:miter lim="800000"/>
              <a:headEnd/>
              <a:tailEnd/>
            </a:ln>
          </p:spPr>
        </p:pic>
        <p:grpSp>
          <p:nvGrpSpPr>
            <p:cNvPr id="3" name="Group 1"/>
            <p:cNvGrpSpPr>
              <a:grpSpLocks/>
            </p:cNvGrpSpPr>
            <p:nvPr/>
          </p:nvGrpSpPr>
          <p:grpSpPr bwMode="auto">
            <a:xfrm>
              <a:off x="395288" y="1052513"/>
              <a:ext cx="8345487" cy="4926012"/>
              <a:chOff x="395288" y="1052513"/>
              <a:chExt cx="8345487" cy="4926012"/>
            </a:xfrm>
          </p:grpSpPr>
          <p:sp>
            <p:nvSpPr>
              <p:cNvPr id="24584" name="TextBox 9"/>
              <p:cNvSpPr txBox="1">
                <a:spLocks noChangeArrowheads="1"/>
              </p:cNvSpPr>
              <p:nvPr/>
            </p:nvSpPr>
            <p:spPr bwMode="auto">
              <a:xfrm>
                <a:off x="6011863" y="1052513"/>
                <a:ext cx="1312862" cy="461962"/>
              </a:xfrm>
              <a:prstGeom prst="rect">
                <a:avLst/>
              </a:prstGeom>
              <a:noFill/>
              <a:ln w="9525">
                <a:noFill/>
                <a:miter lim="800000"/>
                <a:headEnd/>
                <a:tailEnd/>
              </a:ln>
            </p:spPr>
            <p:txBody>
              <a:bodyPr wrap="none">
                <a:spAutoFit/>
              </a:bodyPr>
              <a:lstStyle/>
              <a:p>
                <a:r>
                  <a:rPr lang="en-US"/>
                  <a:t>Forestry</a:t>
                </a:r>
              </a:p>
            </p:txBody>
          </p:sp>
          <p:sp>
            <p:nvSpPr>
              <p:cNvPr id="24585" name="TextBox 10"/>
              <p:cNvSpPr txBox="1">
                <a:spLocks noChangeArrowheads="1"/>
              </p:cNvSpPr>
              <p:nvPr/>
            </p:nvSpPr>
            <p:spPr bwMode="auto">
              <a:xfrm>
                <a:off x="6875463" y="1773238"/>
                <a:ext cx="1211262" cy="461962"/>
              </a:xfrm>
              <a:prstGeom prst="rect">
                <a:avLst/>
              </a:prstGeom>
              <a:noFill/>
              <a:ln w="9525">
                <a:noFill/>
                <a:miter lim="800000"/>
                <a:headEnd/>
                <a:tailEnd/>
              </a:ln>
            </p:spPr>
            <p:txBody>
              <a:bodyPr wrap="none">
                <a:spAutoFit/>
              </a:bodyPr>
              <a:lstStyle/>
              <a:p>
                <a:r>
                  <a:rPr lang="en-US"/>
                  <a:t>Biotech</a:t>
                </a:r>
              </a:p>
            </p:txBody>
          </p:sp>
          <p:sp>
            <p:nvSpPr>
              <p:cNvPr id="24586" name="TextBox 11"/>
              <p:cNvSpPr txBox="1">
                <a:spLocks noChangeArrowheads="1"/>
              </p:cNvSpPr>
              <p:nvPr/>
            </p:nvSpPr>
            <p:spPr bwMode="auto">
              <a:xfrm>
                <a:off x="7308850" y="3068638"/>
                <a:ext cx="1431925" cy="461962"/>
              </a:xfrm>
              <a:prstGeom prst="rect">
                <a:avLst/>
              </a:prstGeom>
              <a:noFill/>
              <a:ln w="9525">
                <a:noFill/>
                <a:miter lim="800000"/>
                <a:headEnd/>
                <a:tailEnd/>
              </a:ln>
            </p:spPr>
            <p:txBody>
              <a:bodyPr wrap="none">
                <a:spAutoFit/>
              </a:bodyPr>
              <a:lstStyle/>
              <a:p>
                <a:r>
                  <a:rPr lang="en-US"/>
                  <a:t>Fisheries</a:t>
                </a:r>
              </a:p>
            </p:txBody>
          </p:sp>
          <p:sp>
            <p:nvSpPr>
              <p:cNvPr id="24587" name="TextBox 12"/>
              <p:cNvSpPr txBox="1">
                <a:spLocks noChangeArrowheads="1"/>
              </p:cNvSpPr>
              <p:nvPr/>
            </p:nvSpPr>
            <p:spPr bwMode="auto">
              <a:xfrm>
                <a:off x="6948488" y="4508500"/>
                <a:ext cx="1758950" cy="461963"/>
              </a:xfrm>
              <a:prstGeom prst="rect">
                <a:avLst/>
              </a:prstGeom>
              <a:noFill/>
              <a:ln w="9525">
                <a:noFill/>
                <a:miter lim="800000"/>
                <a:headEnd/>
                <a:tailEnd/>
              </a:ln>
            </p:spPr>
            <p:txBody>
              <a:bodyPr wrap="none">
                <a:spAutoFit/>
              </a:bodyPr>
              <a:lstStyle/>
              <a:p>
                <a:r>
                  <a:rPr lang="en-US"/>
                  <a:t>Big pharma</a:t>
                </a:r>
              </a:p>
            </p:txBody>
          </p:sp>
          <p:sp>
            <p:nvSpPr>
              <p:cNvPr id="24588" name="TextBox 13"/>
              <p:cNvSpPr txBox="1">
                <a:spLocks noChangeArrowheads="1"/>
              </p:cNvSpPr>
              <p:nvPr/>
            </p:nvSpPr>
            <p:spPr bwMode="auto">
              <a:xfrm>
                <a:off x="6011863" y="5445125"/>
                <a:ext cx="1673225" cy="461963"/>
              </a:xfrm>
              <a:prstGeom prst="rect">
                <a:avLst/>
              </a:prstGeom>
              <a:noFill/>
              <a:ln w="9525">
                <a:noFill/>
                <a:miter lim="800000"/>
                <a:headEnd/>
                <a:tailEnd/>
              </a:ln>
            </p:spPr>
            <p:txBody>
              <a:bodyPr wrap="none">
                <a:spAutoFit/>
              </a:bodyPr>
              <a:lstStyle/>
              <a:p>
                <a:r>
                  <a:rPr lang="en-US"/>
                  <a:t>Computing</a:t>
                </a:r>
              </a:p>
            </p:txBody>
          </p:sp>
          <p:sp>
            <p:nvSpPr>
              <p:cNvPr id="24589" name="TextBox 14"/>
              <p:cNvSpPr txBox="1">
                <a:spLocks noChangeArrowheads="1"/>
              </p:cNvSpPr>
              <p:nvPr/>
            </p:nvSpPr>
            <p:spPr bwMode="auto">
              <a:xfrm>
                <a:off x="1908175" y="5516563"/>
                <a:ext cx="1279525" cy="461962"/>
              </a:xfrm>
              <a:prstGeom prst="rect">
                <a:avLst/>
              </a:prstGeom>
              <a:noFill/>
              <a:ln w="9525">
                <a:noFill/>
                <a:miter lim="800000"/>
                <a:headEnd/>
                <a:tailEnd/>
              </a:ln>
            </p:spPr>
            <p:txBody>
              <a:bodyPr wrap="none">
                <a:spAutoFit/>
              </a:bodyPr>
              <a:lstStyle/>
              <a:p>
                <a:r>
                  <a:rPr lang="en-US"/>
                  <a:t>Biofuels</a:t>
                </a:r>
              </a:p>
            </p:txBody>
          </p:sp>
          <p:sp>
            <p:nvSpPr>
              <p:cNvPr id="24590" name="TextBox 15"/>
              <p:cNvSpPr txBox="1">
                <a:spLocks noChangeArrowheads="1"/>
              </p:cNvSpPr>
              <p:nvPr/>
            </p:nvSpPr>
            <p:spPr bwMode="auto">
              <a:xfrm>
                <a:off x="1042988" y="4508500"/>
                <a:ext cx="1246187" cy="831850"/>
              </a:xfrm>
              <a:prstGeom prst="rect">
                <a:avLst/>
              </a:prstGeom>
              <a:noFill/>
              <a:ln w="9525">
                <a:noFill/>
                <a:miter lim="800000"/>
                <a:headEnd/>
                <a:tailEnd/>
              </a:ln>
            </p:spPr>
            <p:txBody>
              <a:bodyPr wrap="none">
                <a:spAutoFit/>
              </a:bodyPr>
              <a:lstStyle/>
              <a:p>
                <a:r>
                  <a:rPr lang="en-US"/>
                  <a:t>Medical </a:t>
                </a:r>
                <a:br>
                  <a:rPr lang="en-US"/>
                </a:br>
                <a:r>
                  <a:rPr lang="en-US"/>
                  <a:t>devices</a:t>
                </a:r>
              </a:p>
            </p:txBody>
          </p:sp>
          <p:sp>
            <p:nvSpPr>
              <p:cNvPr id="24591" name="TextBox 16"/>
              <p:cNvSpPr txBox="1">
                <a:spLocks noChangeArrowheads="1"/>
              </p:cNvSpPr>
              <p:nvPr/>
            </p:nvSpPr>
            <p:spPr bwMode="auto">
              <a:xfrm>
                <a:off x="539750" y="3284538"/>
                <a:ext cx="1446213" cy="461962"/>
              </a:xfrm>
              <a:prstGeom prst="rect">
                <a:avLst/>
              </a:prstGeom>
              <a:noFill/>
              <a:ln w="9525">
                <a:noFill/>
                <a:miter lim="800000"/>
                <a:headEnd/>
                <a:tailEnd/>
              </a:ln>
            </p:spPr>
            <p:txBody>
              <a:bodyPr wrap="none">
                <a:spAutoFit/>
              </a:bodyPr>
              <a:lstStyle/>
              <a:p>
                <a:r>
                  <a:rPr lang="en-US"/>
                  <a:t>Agri-food</a:t>
                </a:r>
              </a:p>
            </p:txBody>
          </p:sp>
          <p:sp>
            <p:nvSpPr>
              <p:cNvPr id="24592" name="TextBox 17"/>
              <p:cNvSpPr txBox="1">
                <a:spLocks noChangeArrowheads="1"/>
              </p:cNvSpPr>
              <p:nvPr/>
            </p:nvSpPr>
            <p:spPr bwMode="auto">
              <a:xfrm>
                <a:off x="395288" y="1916113"/>
                <a:ext cx="2152650" cy="831850"/>
              </a:xfrm>
              <a:prstGeom prst="rect">
                <a:avLst/>
              </a:prstGeom>
              <a:noFill/>
              <a:ln w="9525">
                <a:noFill/>
                <a:miter lim="800000"/>
                <a:headEnd/>
                <a:tailEnd/>
              </a:ln>
            </p:spPr>
            <p:txBody>
              <a:bodyPr wrap="none">
                <a:spAutoFit/>
              </a:bodyPr>
              <a:lstStyle/>
              <a:p>
                <a:pPr algn="r"/>
                <a:r>
                  <a:rPr lang="en-US"/>
                  <a:t>Environmental</a:t>
                </a:r>
              </a:p>
              <a:p>
                <a:pPr algn="r"/>
                <a:r>
                  <a:rPr lang="en-US"/>
                  <a:t>protection</a:t>
                </a:r>
              </a:p>
            </p:txBody>
          </p:sp>
          <p:sp>
            <p:nvSpPr>
              <p:cNvPr id="24593" name="TextBox 18"/>
              <p:cNvSpPr txBox="1">
                <a:spLocks noChangeArrowheads="1"/>
              </p:cNvSpPr>
              <p:nvPr/>
            </p:nvSpPr>
            <p:spPr bwMode="auto">
              <a:xfrm>
                <a:off x="1763713" y="1125538"/>
                <a:ext cx="1620837" cy="460375"/>
              </a:xfrm>
              <a:prstGeom prst="rect">
                <a:avLst/>
              </a:prstGeom>
              <a:noFill/>
              <a:ln w="9525">
                <a:noFill/>
                <a:miter lim="800000"/>
                <a:headEnd/>
                <a:tailEnd/>
              </a:ln>
            </p:spPr>
            <p:txBody>
              <a:bodyPr wrap="none">
                <a:spAutoFit/>
              </a:bodyPr>
              <a:lstStyle/>
              <a:p>
                <a:r>
                  <a:rPr lang="en-US"/>
                  <a:t>Cosmetics</a:t>
                </a:r>
              </a:p>
            </p:txBody>
          </p:sp>
        </p:grpSp>
      </p:grpSp>
    </p:spTree>
  </p:cSld>
  <p:clrMapOvr>
    <a:masterClrMapping/>
  </p:clrMapOvr>
  <p:transition advClick="0">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4"/>
          <p:cNvSpPr>
            <a:spLocks noGrp="1"/>
          </p:cNvSpPr>
          <p:nvPr>
            <p:ph type="sldNum" sz="quarter" idx="10"/>
          </p:nvPr>
        </p:nvSpPr>
        <p:spPr>
          <a:noFill/>
        </p:spPr>
        <p:txBody>
          <a:bodyPr/>
          <a:lstStyle/>
          <a:p>
            <a:pPr defTabSz="912813"/>
            <a:fld id="{0928C272-DC6E-4363-A054-368944ABE718}" type="slidenum">
              <a:rPr lang="de-DE" smtClean="0"/>
              <a:pPr defTabSz="912813"/>
              <a:t>25</a:t>
            </a:fld>
            <a:endParaRPr lang="de-DE" smtClean="0"/>
          </a:p>
        </p:txBody>
      </p:sp>
      <p:sp>
        <p:nvSpPr>
          <p:cNvPr id="64515" name="Rectangle 2"/>
          <p:cNvSpPr>
            <a:spLocks noGrp="1" noChangeArrowheads="1"/>
          </p:cNvSpPr>
          <p:nvPr>
            <p:ph type="title"/>
          </p:nvPr>
        </p:nvSpPr>
        <p:spPr/>
        <p:txBody>
          <a:bodyPr/>
          <a:lstStyle/>
          <a:p>
            <a:pPr eaLnBrk="1" hangingPunct="1"/>
            <a:r>
              <a:rPr lang="en-US" smtClean="0"/>
              <a:t>The EBI Industry Programme</a:t>
            </a:r>
          </a:p>
        </p:txBody>
      </p:sp>
      <p:sp>
        <p:nvSpPr>
          <p:cNvPr id="64516" name="Rectangle 3"/>
          <p:cNvSpPr>
            <a:spLocks noGrp="1" noChangeArrowheads="1"/>
          </p:cNvSpPr>
          <p:nvPr>
            <p:ph type="body" idx="1"/>
          </p:nvPr>
        </p:nvSpPr>
        <p:spPr>
          <a:xfrm>
            <a:off x="468313" y="1036638"/>
            <a:ext cx="5737225" cy="4799012"/>
          </a:xfrm>
        </p:spPr>
        <p:txBody>
          <a:bodyPr/>
          <a:lstStyle/>
          <a:p>
            <a:pPr marL="341313" indent="-341313" eaLnBrk="1" hangingPunct="1">
              <a:spcBef>
                <a:spcPts val="1438"/>
              </a:spcBef>
            </a:pPr>
            <a:r>
              <a:rPr lang="en-GB" sz="1800" smtClean="0"/>
              <a:t>Large companies join the EBI Industry Programme which provides</a:t>
            </a:r>
          </a:p>
          <a:p>
            <a:pPr marL="909638" lvl="2" indent="-531813" eaLnBrk="1" hangingPunct="1">
              <a:spcBef>
                <a:spcPts val="1438"/>
              </a:spcBef>
              <a:buClr>
                <a:srgbClr val="5DA737"/>
              </a:buClr>
            </a:pPr>
            <a:r>
              <a:rPr lang="en-GB" sz="1800" smtClean="0">
                <a:solidFill>
                  <a:srgbClr val="000000"/>
                </a:solidFill>
                <a:cs typeface="Times New Roman" pitchFamily="18" charset="0"/>
              </a:rPr>
              <a:t>Expert training</a:t>
            </a:r>
          </a:p>
          <a:p>
            <a:pPr marL="909638" lvl="2" indent="-531813" eaLnBrk="1" hangingPunct="1">
              <a:spcBef>
                <a:spcPts val="1438"/>
              </a:spcBef>
              <a:buClr>
                <a:srgbClr val="5DA737"/>
              </a:buClr>
            </a:pPr>
            <a:r>
              <a:rPr lang="en-GB" sz="1800" smtClean="0">
                <a:solidFill>
                  <a:srgbClr val="000000"/>
                </a:solidFill>
                <a:cs typeface="Times New Roman" pitchFamily="18" charset="0"/>
              </a:rPr>
              <a:t>Standards development</a:t>
            </a:r>
          </a:p>
          <a:p>
            <a:pPr marL="909638" lvl="2" indent="-531813" eaLnBrk="1" hangingPunct="1">
              <a:spcBef>
                <a:spcPts val="1438"/>
              </a:spcBef>
              <a:buClr>
                <a:srgbClr val="5DA737"/>
              </a:buClr>
            </a:pPr>
            <a:r>
              <a:rPr lang="en-GB" sz="1800" smtClean="0">
                <a:solidFill>
                  <a:srgbClr val="000000"/>
                </a:solidFill>
                <a:cs typeface="Times New Roman" pitchFamily="18" charset="0"/>
              </a:rPr>
              <a:t>Technical development</a:t>
            </a:r>
          </a:p>
          <a:p>
            <a:pPr marL="909638" lvl="2" indent="-531813" eaLnBrk="1" hangingPunct="1">
              <a:spcBef>
                <a:spcPts val="1438"/>
              </a:spcBef>
              <a:buClr>
                <a:srgbClr val="5DA737"/>
              </a:buClr>
            </a:pPr>
            <a:r>
              <a:rPr lang="en-GB" sz="1800" smtClean="0">
                <a:solidFill>
                  <a:srgbClr val="000000"/>
                </a:solidFill>
                <a:cs typeface="Times New Roman" pitchFamily="18" charset="0"/>
              </a:rPr>
              <a:t>Precompetitive research collaboration</a:t>
            </a:r>
          </a:p>
          <a:p>
            <a:pPr marL="909638" lvl="2" indent="-531813" eaLnBrk="1" hangingPunct="1">
              <a:spcBef>
                <a:spcPts val="1438"/>
              </a:spcBef>
              <a:buClr>
                <a:srgbClr val="5DA737"/>
              </a:buClr>
            </a:pPr>
            <a:r>
              <a:rPr lang="en-GB" sz="1800" smtClean="0">
                <a:solidFill>
                  <a:srgbClr val="000000"/>
                </a:solidFill>
                <a:cs typeface="Times New Roman" pitchFamily="18" charset="0"/>
              </a:rPr>
              <a:t>Networking opportunities</a:t>
            </a:r>
          </a:p>
          <a:p>
            <a:pPr marL="341313" indent="-341313" eaLnBrk="1" hangingPunct="1">
              <a:spcBef>
                <a:spcPts val="1438"/>
              </a:spcBef>
            </a:pPr>
            <a:r>
              <a:rPr lang="en-GB" sz="1800" smtClean="0"/>
              <a:t>This fosters collaborations between industry and EBI</a:t>
            </a:r>
          </a:p>
          <a:p>
            <a:pPr marL="341313" indent="-341313" eaLnBrk="1" hangingPunct="1">
              <a:spcBef>
                <a:spcPts val="1438"/>
              </a:spcBef>
            </a:pPr>
            <a:r>
              <a:rPr lang="en-GB" sz="1800" smtClean="0"/>
              <a:t>It enables industry to adapt quickly to – and maximise the benefit from – innovations in bioinformatics.</a:t>
            </a:r>
          </a:p>
          <a:p>
            <a:pPr marL="341313" indent="-341313" eaLnBrk="1" hangingPunct="1">
              <a:spcBef>
                <a:spcPts val="1438"/>
              </a:spcBef>
            </a:pPr>
            <a:r>
              <a:rPr lang="en-GB" sz="1800" smtClean="0"/>
              <a:t>It enables EBI to develop services which fulfil the needs of industry</a:t>
            </a:r>
          </a:p>
          <a:p>
            <a:pPr marL="909638" lvl="2" indent="-531813" eaLnBrk="1" hangingPunct="1">
              <a:spcBef>
                <a:spcPts val="1438"/>
              </a:spcBef>
              <a:buClr>
                <a:srgbClr val="5DA737"/>
              </a:buClr>
            </a:pPr>
            <a:endParaRPr lang="en-GB" sz="3300" smtClean="0">
              <a:solidFill>
                <a:srgbClr val="000000"/>
              </a:solidFill>
              <a:cs typeface="Times New Roman" pitchFamily="18" charset="0"/>
            </a:endParaRPr>
          </a:p>
        </p:txBody>
      </p:sp>
      <p:sp>
        <p:nvSpPr>
          <p:cNvPr id="8" name="TextBox 7"/>
          <p:cNvSpPr txBox="1">
            <a:spLocks noChangeArrowheads="1"/>
          </p:cNvSpPr>
          <p:nvPr/>
        </p:nvSpPr>
        <p:spPr bwMode="auto">
          <a:xfrm>
            <a:off x="5991225" y="3348038"/>
            <a:ext cx="2954338" cy="2047875"/>
          </a:xfrm>
          <a:prstGeom prst="rect">
            <a:avLst/>
          </a:prstGeom>
          <a:noFill/>
          <a:ln w="12700">
            <a:noFill/>
            <a:headEnd/>
            <a:tailEnd/>
          </a:ln>
        </p:spPr>
        <p:style>
          <a:lnRef idx="2">
            <a:schemeClr val="dk1"/>
          </a:lnRef>
          <a:fillRef idx="1">
            <a:schemeClr val="lt1"/>
          </a:fillRef>
          <a:effectRef idx="0">
            <a:schemeClr val="dk1"/>
          </a:effectRef>
          <a:fontRef idx="minor">
            <a:schemeClr val="dk1"/>
          </a:fontRef>
        </p:style>
        <p:txBody>
          <a:bodyPr lIns="19472" tIns="9735" rIns="19472" bIns="9735">
            <a:spAutoFit/>
          </a:bodyPr>
          <a:lstStyle/>
          <a:p>
            <a:pPr algn="r" defTabSz="914400" fontAlgn="base">
              <a:spcBef>
                <a:spcPct val="0"/>
              </a:spcBef>
              <a:spcAft>
                <a:spcPts val="128"/>
              </a:spcAft>
              <a:defRPr/>
            </a:pPr>
            <a:r>
              <a:rPr lang="en-GB" sz="1400" b="1" dirty="0">
                <a:solidFill>
                  <a:srgbClr val="008184"/>
                </a:solidFill>
              </a:rPr>
              <a:t>“The Industry Programme’s regular meetings foster inter-company interactions as we collaborate on special projects and liaise on other industry initiatives”</a:t>
            </a:r>
          </a:p>
          <a:p>
            <a:pPr algn="r" defTabSz="914400" fontAlgn="base">
              <a:spcBef>
                <a:spcPts val="554"/>
              </a:spcBef>
              <a:spcAft>
                <a:spcPts val="128"/>
              </a:spcAft>
              <a:defRPr/>
            </a:pPr>
            <a:r>
              <a:rPr lang="en-GB" sz="1400" i="1" dirty="0">
                <a:solidFill>
                  <a:srgbClr val="000000"/>
                </a:solidFill>
              </a:rPr>
              <a:t>-- Bertram Weiss, Principal Scientist, Target Discovery, Bayer Schering Pharma</a:t>
            </a:r>
          </a:p>
        </p:txBody>
      </p:sp>
      <p:pic>
        <p:nvPicPr>
          <p:cNvPr id="64518" name="Picture 1"/>
          <p:cNvPicPr>
            <a:picLocks noChangeAspect="1"/>
          </p:cNvPicPr>
          <p:nvPr/>
        </p:nvPicPr>
        <p:blipFill>
          <a:blip r:embed="rId3"/>
          <a:srcRect/>
          <a:stretch>
            <a:fillRect/>
          </a:stretch>
        </p:blipFill>
        <p:spPr bwMode="auto">
          <a:xfrm>
            <a:off x="6249988" y="1571625"/>
            <a:ext cx="1346200" cy="1619250"/>
          </a:xfrm>
          <a:prstGeom prst="rect">
            <a:avLst/>
          </a:prstGeom>
          <a:noFill/>
          <a:ln w="9525">
            <a:noFill/>
            <a:miter lim="800000"/>
            <a:headEnd/>
            <a:tailEnd/>
          </a:ln>
        </p:spPr>
      </p:pic>
      <p:pic>
        <p:nvPicPr>
          <p:cNvPr id="64519" name="Picture 2"/>
          <p:cNvPicPr>
            <a:picLocks noChangeAspect="1"/>
          </p:cNvPicPr>
          <p:nvPr/>
        </p:nvPicPr>
        <p:blipFill>
          <a:blip r:embed="rId4"/>
          <a:srcRect/>
          <a:stretch>
            <a:fillRect/>
          </a:stretch>
        </p:blipFill>
        <p:spPr bwMode="auto">
          <a:xfrm>
            <a:off x="7667625" y="1579563"/>
            <a:ext cx="1276350" cy="1620837"/>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ctrTitle"/>
          </p:nvPr>
        </p:nvSpPr>
        <p:spPr>
          <a:xfrm>
            <a:off x="576263" y="2492375"/>
            <a:ext cx="7772400" cy="685800"/>
          </a:xfrm>
        </p:spPr>
        <p:txBody>
          <a:bodyPr/>
          <a:lstStyle/>
          <a:p>
            <a:pPr eaLnBrk="1" hangingPunct="1"/>
            <a:r>
              <a:rPr lang="en-US" smtClean="0">
                <a:ea typeface="ＭＳ Ｐゴシック" pitchFamily="34" charset="-128"/>
              </a:rPr>
              <a:t>ELIXIR</a:t>
            </a:r>
          </a:p>
        </p:txBody>
      </p:sp>
      <p:sp>
        <p:nvSpPr>
          <p:cNvPr id="61443" name="Rectangle 3"/>
          <p:cNvSpPr>
            <a:spLocks noGrp="1" noChangeArrowheads="1"/>
          </p:cNvSpPr>
          <p:nvPr>
            <p:ph type="subTitle" idx="1"/>
          </p:nvPr>
        </p:nvSpPr>
        <p:spPr>
          <a:xfrm>
            <a:off x="576263" y="2997200"/>
            <a:ext cx="7696200" cy="533400"/>
          </a:xfrm>
        </p:spPr>
        <p:txBody>
          <a:bodyPr/>
          <a:lstStyle/>
          <a:p>
            <a:pPr eaLnBrk="1" hangingPunct="1"/>
            <a:r>
              <a:rPr lang="en-US" sz="2800" smtClean="0">
                <a:ea typeface="ＭＳ Ｐゴシック" pitchFamily="34" charset="-128"/>
              </a:rPr>
              <a:t>Consolidating Bioinformatics in Europe</a:t>
            </a:r>
          </a:p>
        </p:txBody>
      </p:sp>
    </p:spTree>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2"/>
          <p:cNvSpPr>
            <a:spLocks noGrp="1"/>
          </p:cNvSpPr>
          <p:nvPr>
            <p:ph type="sldNum" sz="quarter" idx="11"/>
          </p:nvPr>
        </p:nvSpPr>
        <p:spPr>
          <a:xfrm>
            <a:off x="533400" y="6375400"/>
            <a:ext cx="1676400" cy="228600"/>
          </a:xfrm>
          <a:noFill/>
        </p:spPr>
        <p:txBody>
          <a:bodyPr/>
          <a:lstStyle/>
          <a:p>
            <a:pPr defTabSz="906463"/>
            <a:fld id="{A0FB4865-A0C4-41BB-87CB-FAF605B70338}" type="slidenum">
              <a:rPr lang="de-DE" smtClean="0">
                <a:latin typeface="Arial" charset="0"/>
              </a:rPr>
              <a:pPr defTabSz="906463"/>
              <a:t>27</a:t>
            </a:fld>
            <a:endParaRPr lang="de-DE" smtClean="0">
              <a:latin typeface="Arial" charset="0"/>
            </a:endParaRPr>
          </a:p>
        </p:txBody>
      </p:sp>
      <p:sp>
        <p:nvSpPr>
          <p:cNvPr id="2052" name="Rectangle 11"/>
          <p:cNvSpPr>
            <a:spLocks noChangeArrowheads="1"/>
          </p:cNvSpPr>
          <p:nvPr/>
        </p:nvSpPr>
        <p:spPr bwMode="auto">
          <a:xfrm>
            <a:off x="461963" y="404813"/>
            <a:ext cx="8153400" cy="762000"/>
          </a:xfrm>
          <a:prstGeom prst="rect">
            <a:avLst/>
          </a:prstGeom>
          <a:noFill/>
          <a:ln w="9525">
            <a:noFill/>
            <a:miter lim="800000"/>
            <a:headEnd/>
            <a:tailEnd/>
          </a:ln>
        </p:spPr>
        <p:txBody>
          <a:bodyPr lIns="0" tIns="0" rIns="0" bIns="0"/>
          <a:lstStyle/>
          <a:p>
            <a:pPr defTabSz="906463" eaLnBrk="0" fontAlgn="base" hangingPunct="0">
              <a:spcBef>
                <a:spcPct val="0"/>
              </a:spcBef>
              <a:spcAft>
                <a:spcPct val="0"/>
              </a:spcAft>
            </a:pPr>
            <a:r>
              <a:rPr lang="en-US" sz="3200" smtClean="0">
                <a:solidFill>
                  <a:srgbClr val="72AD46"/>
                </a:solidFill>
                <a:ea typeface="ＭＳ Ｐゴシック" pitchFamily="34" charset="-128"/>
              </a:rPr>
              <a:t>Biology is changing </a:t>
            </a:r>
          </a:p>
        </p:txBody>
      </p:sp>
      <p:sp>
        <p:nvSpPr>
          <p:cNvPr id="7" name="Text Box 13"/>
          <p:cNvSpPr txBox="1">
            <a:spLocks noChangeArrowheads="1"/>
          </p:cNvSpPr>
          <p:nvPr/>
        </p:nvSpPr>
        <p:spPr bwMode="auto">
          <a:xfrm>
            <a:off x="395288" y="1268413"/>
            <a:ext cx="7451725" cy="4508500"/>
          </a:xfrm>
          <a:prstGeom prst="rect">
            <a:avLst/>
          </a:prstGeom>
          <a:noFill/>
          <a:ln>
            <a:noFill/>
          </a:ln>
          <a:extLst/>
        </p:spPr>
        <p:txBody>
          <a:bodyPr lIns="197923" tIns="98957" rIns="197923" bIns="98957">
            <a:spAutoFit/>
          </a:bodyPr>
          <a:lstStyle>
            <a:lvl1pPr marL="739775" indent="-788988" defTabSz="1979613" eaLnBrk="0" hangingPunct="0">
              <a:defRPr sz="5200">
                <a:solidFill>
                  <a:schemeClr val="tx1"/>
                </a:solidFill>
                <a:latin typeface="Arial" pitchFamily="34" charset="0"/>
              </a:defRPr>
            </a:lvl1pPr>
            <a:lvl2pPr marL="742950" indent="-285750" defTabSz="1979613" eaLnBrk="0" hangingPunct="0">
              <a:defRPr sz="5200">
                <a:solidFill>
                  <a:schemeClr val="tx1"/>
                </a:solidFill>
                <a:latin typeface="Arial" pitchFamily="34" charset="0"/>
              </a:defRPr>
            </a:lvl2pPr>
            <a:lvl3pPr marL="1143000" indent="-228600" defTabSz="1979613" eaLnBrk="0" hangingPunct="0">
              <a:defRPr sz="5200">
                <a:solidFill>
                  <a:schemeClr val="tx1"/>
                </a:solidFill>
                <a:latin typeface="Arial" pitchFamily="34" charset="0"/>
              </a:defRPr>
            </a:lvl3pPr>
            <a:lvl4pPr marL="1600200" indent="-228600" defTabSz="1979613" eaLnBrk="0" hangingPunct="0">
              <a:defRPr sz="5200">
                <a:solidFill>
                  <a:schemeClr val="tx1"/>
                </a:solidFill>
                <a:latin typeface="Arial" pitchFamily="34" charset="0"/>
              </a:defRPr>
            </a:lvl4pPr>
            <a:lvl5pPr marL="2057400" indent="-228600" defTabSz="1979613" eaLnBrk="0" hangingPunct="0">
              <a:defRPr sz="5200">
                <a:solidFill>
                  <a:schemeClr val="tx1"/>
                </a:solidFill>
                <a:latin typeface="Arial" pitchFamily="34" charset="0"/>
              </a:defRPr>
            </a:lvl5pPr>
            <a:lvl6pPr marL="2514600" indent="-228600" defTabSz="1979613" eaLnBrk="0" fontAlgn="base" hangingPunct="0">
              <a:spcBef>
                <a:spcPct val="0"/>
              </a:spcBef>
              <a:spcAft>
                <a:spcPct val="0"/>
              </a:spcAft>
              <a:defRPr sz="5200">
                <a:solidFill>
                  <a:schemeClr val="tx1"/>
                </a:solidFill>
                <a:latin typeface="Arial" pitchFamily="34" charset="0"/>
              </a:defRPr>
            </a:lvl6pPr>
            <a:lvl7pPr marL="2971800" indent="-228600" defTabSz="1979613" eaLnBrk="0" fontAlgn="base" hangingPunct="0">
              <a:spcBef>
                <a:spcPct val="0"/>
              </a:spcBef>
              <a:spcAft>
                <a:spcPct val="0"/>
              </a:spcAft>
              <a:defRPr sz="5200">
                <a:solidFill>
                  <a:schemeClr val="tx1"/>
                </a:solidFill>
                <a:latin typeface="Arial" pitchFamily="34" charset="0"/>
              </a:defRPr>
            </a:lvl7pPr>
            <a:lvl8pPr marL="3429000" indent="-228600" defTabSz="1979613" eaLnBrk="0" fontAlgn="base" hangingPunct="0">
              <a:spcBef>
                <a:spcPct val="0"/>
              </a:spcBef>
              <a:spcAft>
                <a:spcPct val="0"/>
              </a:spcAft>
              <a:defRPr sz="5200">
                <a:solidFill>
                  <a:schemeClr val="tx1"/>
                </a:solidFill>
                <a:latin typeface="Arial" pitchFamily="34" charset="0"/>
              </a:defRPr>
            </a:lvl8pPr>
            <a:lvl9pPr marL="3886200" indent="-228600" defTabSz="1979613" eaLnBrk="0" fontAlgn="base" hangingPunct="0">
              <a:spcBef>
                <a:spcPct val="0"/>
              </a:spcBef>
              <a:spcAft>
                <a:spcPct val="0"/>
              </a:spcAft>
              <a:defRPr sz="5200">
                <a:solidFill>
                  <a:schemeClr val="tx1"/>
                </a:solidFill>
                <a:latin typeface="Arial" pitchFamily="34" charset="0"/>
              </a:defRPr>
            </a:lvl9pPr>
          </a:lstStyle>
          <a:p>
            <a:pPr marL="264861"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Data explosion </a:t>
            </a:r>
          </a:p>
          <a:p>
            <a:pPr marL="264861"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New types of data</a:t>
            </a:r>
          </a:p>
          <a:p>
            <a:pPr marL="264861"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High-throughput biology</a:t>
            </a:r>
          </a:p>
          <a:p>
            <a:pPr marL="264861"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Emphasis on systems, </a:t>
            </a:r>
            <a:br>
              <a:rPr lang="en-GB" sz="2000" dirty="0" smtClean="0">
                <a:solidFill>
                  <a:srgbClr val="000000"/>
                </a:solidFill>
                <a:ea typeface="ＭＳ Ｐゴシック" pitchFamily="34" charset="-128"/>
              </a:rPr>
            </a:br>
            <a:r>
              <a:rPr lang="en-GB" sz="2000" dirty="0" smtClean="0">
                <a:solidFill>
                  <a:srgbClr val="000000"/>
                </a:solidFill>
                <a:ea typeface="ＭＳ Ｐゴシック" pitchFamily="34" charset="-128"/>
              </a:rPr>
              <a:t>not reductionism</a:t>
            </a:r>
          </a:p>
          <a:p>
            <a:pPr marL="264861"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Growth of applied biology</a:t>
            </a:r>
          </a:p>
          <a:p>
            <a:pPr marL="804095"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molecular medicine</a:t>
            </a:r>
          </a:p>
          <a:p>
            <a:pPr marL="804095"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agriculture</a:t>
            </a:r>
          </a:p>
          <a:p>
            <a:pPr marL="804095"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food</a:t>
            </a:r>
          </a:p>
          <a:p>
            <a:pPr marL="804095" indent="-264861" fontAlgn="base">
              <a:spcBef>
                <a:spcPts val="1200"/>
              </a:spcBef>
              <a:spcAft>
                <a:spcPct val="0"/>
              </a:spcAft>
              <a:buClr>
                <a:srgbClr val="72AD46"/>
              </a:buClr>
              <a:buFontTx/>
              <a:buChar char="•"/>
              <a:defRPr/>
            </a:pPr>
            <a:r>
              <a:rPr lang="en-GB" sz="2000" dirty="0" smtClean="0">
                <a:solidFill>
                  <a:srgbClr val="000000"/>
                </a:solidFill>
                <a:ea typeface="ＭＳ Ｐゴシック" pitchFamily="34" charset="-128"/>
              </a:rPr>
              <a:t>environmental sciences…</a:t>
            </a:r>
          </a:p>
        </p:txBody>
      </p:sp>
      <p:graphicFrame>
        <p:nvGraphicFramePr>
          <p:cNvPr id="2050" name="Object 16"/>
          <p:cNvGraphicFramePr>
            <a:graphicFrameLocks noChangeAspect="1"/>
          </p:cNvGraphicFramePr>
          <p:nvPr/>
        </p:nvGraphicFramePr>
        <p:xfrm>
          <a:off x="4144963" y="1935163"/>
          <a:ext cx="4964112" cy="3365500"/>
        </p:xfrm>
        <a:graphic>
          <a:graphicData uri="http://schemas.openxmlformats.org/presentationml/2006/ole">
            <p:oleObj spid="_x0000_s4098" name="Worksheet" r:id="rId4" imgW="4705160" imgH="3324416" progId="Excel.Sheet.8">
              <p:embed/>
            </p:oleObj>
          </a:graphicData>
        </a:graphic>
      </p:graphicFrame>
      <p:sp>
        <p:nvSpPr>
          <p:cNvPr id="2054" name="TextBox 8"/>
          <p:cNvSpPr txBox="1">
            <a:spLocks noChangeArrowheads="1"/>
          </p:cNvSpPr>
          <p:nvPr/>
        </p:nvSpPr>
        <p:spPr bwMode="auto">
          <a:xfrm>
            <a:off x="4716463" y="881063"/>
            <a:ext cx="4427537" cy="1246187"/>
          </a:xfrm>
          <a:prstGeom prst="rect">
            <a:avLst/>
          </a:prstGeom>
          <a:noFill/>
          <a:ln w="9525">
            <a:noFill/>
            <a:miter lim="800000"/>
            <a:headEnd/>
            <a:tailEnd/>
          </a:ln>
        </p:spPr>
        <p:txBody>
          <a:bodyPr lIns="91356" tIns="45678" rIns="91356" bIns="45678">
            <a:spAutoFit/>
          </a:bodyPr>
          <a:lstStyle/>
          <a:p>
            <a:pPr algn="ctr" defTabSz="914400" fontAlgn="base">
              <a:spcBef>
                <a:spcPct val="0"/>
              </a:spcBef>
              <a:spcAft>
                <a:spcPct val="0"/>
              </a:spcAft>
            </a:pPr>
            <a:r>
              <a:rPr lang="en-GB" sz="2500" b="1" smtClean="0">
                <a:solidFill>
                  <a:srgbClr val="000000"/>
                </a:solidFill>
                <a:ea typeface="ＭＳ Ｐゴシック" pitchFamily="34" charset="-128"/>
              </a:rPr>
              <a:t>Growth of raw storage </a:t>
            </a:r>
            <a:br>
              <a:rPr lang="en-GB" sz="2500" b="1" smtClean="0">
                <a:solidFill>
                  <a:srgbClr val="000000"/>
                </a:solidFill>
                <a:ea typeface="ＭＳ Ｐゴシック" pitchFamily="34" charset="-128"/>
              </a:rPr>
            </a:br>
            <a:r>
              <a:rPr lang="en-GB" sz="2500" b="1" smtClean="0">
                <a:solidFill>
                  <a:srgbClr val="000000"/>
                </a:solidFill>
                <a:ea typeface="ＭＳ Ｐゴシック" pitchFamily="34" charset="-128"/>
              </a:rPr>
              <a:t>at EMBL-EBI</a:t>
            </a:r>
          </a:p>
          <a:p>
            <a:pPr algn="ctr" defTabSz="914400" fontAlgn="base">
              <a:spcBef>
                <a:spcPct val="0"/>
              </a:spcBef>
              <a:spcAft>
                <a:spcPct val="0"/>
              </a:spcAft>
            </a:pPr>
            <a:r>
              <a:rPr lang="en-GB" sz="2500" smtClean="0">
                <a:solidFill>
                  <a:srgbClr val="000000"/>
                </a:solidFill>
                <a:ea typeface="ＭＳ Ｐゴシック" pitchFamily="34" charset="-128"/>
              </a:rPr>
              <a:t>(in terabytes)</a:t>
            </a:r>
          </a:p>
        </p:txBody>
      </p:sp>
    </p:spTree>
  </p:cSld>
  <p:clrMapOvr>
    <a:masterClrMapping/>
  </p:clrMapOvr>
  <p:transition>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3"/>
          <p:cNvPicPr>
            <a:picLocks noChangeAspect="1"/>
          </p:cNvPicPr>
          <p:nvPr/>
        </p:nvPicPr>
        <p:blipFill>
          <a:blip r:embed="rId2"/>
          <a:srcRect/>
          <a:stretch>
            <a:fillRect/>
          </a:stretch>
        </p:blipFill>
        <p:spPr bwMode="auto">
          <a:xfrm>
            <a:off x="3059113" y="836613"/>
            <a:ext cx="5624512" cy="5756275"/>
          </a:xfrm>
          <a:prstGeom prst="rect">
            <a:avLst/>
          </a:prstGeom>
          <a:noFill/>
          <a:ln w="9525">
            <a:noFill/>
            <a:miter lim="800000"/>
            <a:headEnd/>
            <a:tailEnd/>
          </a:ln>
        </p:spPr>
      </p:pic>
      <p:sp>
        <p:nvSpPr>
          <p:cNvPr id="62467" name="Title 133"/>
          <p:cNvSpPr txBox="1">
            <a:spLocks/>
          </p:cNvSpPr>
          <p:nvPr/>
        </p:nvSpPr>
        <p:spPr bwMode="auto">
          <a:xfrm>
            <a:off x="539750" y="188913"/>
            <a:ext cx="8153400" cy="762000"/>
          </a:xfrm>
          <a:prstGeom prst="rect">
            <a:avLst/>
          </a:prstGeom>
          <a:noFill/>
          <a:ln w="9525">
            <a:noFill/>
            <a:miter lim="800000"/>
            <a:headEnd/>
            <a:tailEnd/>
          </a:ln>
        </p:spPr>
        <p:txBody>
          <a:bodyPr lIns="0" tIns="0" rIns="0" bIns="0"/>
          <a:lstStyle/>
          <a:p>
            <a:pPr defTabSz="914400" eaLnBrk="0" fontAlgn="base" hangingPunct="0">
              <a:spcBef>
                <a:spcPct val="0"/>
              </a:spcBef>
              <a:spcAft>
                <a:spcPct val="0"/>
              </a:spcAft>
            </a:pPr>
            <a:r>
              <a:rPr lang="en-US" sz="3200" b="1" smtClean="0">
                <a:solidFill>
                  <a:srgbClr val="9BBB59"/>
                </a:solidFill>
                <a:ea typeface="ＭＳ Ｐゴシック" pitchFamily="34" charset="-128"/>
              </a:rPr>
              <a:t>Growth of Core Resources, 2000-2010*</a:t>
            </a:r>
          </a:p>
        </p:txBody>
      </p:sp>
      <p:sp>
        <p:nvSpPr>
          <p:cNvPr id="7" name="TextBox 6"/>
          <p:cNvSpPr txBox="1"/>
          <p:nvPr/>
        </p:nvSpPr>
        <p:spPr>
          <a:xfrm>
            <a:off x="468313" y="1196975"/>
            <a:ext cx="2519362" cy="5600700"/>
          </a:xfrm>
          <a:prstGeom prst="rect">
            <a:avLst/>
          </a:prstGeom>
          <a:noFill/>
        </p:spPr>
        <p:txBody>
          <a:bodyPr>
            <a:spAutoFit/>
          </a:bodyPr>
          <a:lstStyle/>
          <a:p>
            <a:pPr marL="342900" indent="-342900" defTabSz="914400">
              <a:spcAft>
                <a:spcPts val="1000"/>
              </a:spcAft>
              <a:buFont typeface="+mj-lt"/>
              <a:buAutoNum type="alphaLcPeriod"/>
              <a:defRPr/>
            </a:pPr>
            <a:r>
              <a:rPr lang="en-GB" sz="1600" dirty="0" err="1">
                <a:solidFill>
                  <a:prstClr val="black"/>
                </a:solidFill>
                <a:ea typeface="ＭＳ Ｐゴシック" pitchFamily="34" charset="-128"/>
              </a:rPr>
              <a:t>Nucleodide</a:t>
            </a:r>
            <a:r>
              <a:rPr lang="en-GB" sz="1600" dirty="0">
                <a:solidFill>
                  <a:prstClr val="black"/>
                </a:solidFill>
                <a:ea typeface="ＭＳ Ｐゴシック" pitchFamily="34" charset="-128"/>
              </a:rPr>
              <a:t> sequences in the European Nucleotide Archive</a:t>
            </a:r>
          </a:p>
          <a:p>
            <a:pPr marL="342900" indent="-342900" defTabSz="914400">
              <a:spcAft>
                <a:spcPts val="1000"/>
              </a:spcAft>
              <a:buFont typeface="+mj-lt"/>
              <a:buAutoNum type="alphaLcPeriod"/>
              <a:defRPr/>
            </a:pPr>
            <a:r>
              <a:rPr lang="en-GB" sz="1600" dirty="0">
                <a:solidFill>
                  <a:prstClr val="black"/>
                </a:solidFill>
                <a:ea typeface="ＭＳ Ｐゴシック" pitchFamily="34" charset="-128"/>
              </a:rPr>
              <a:t>Genomes in </a:t>
            </a:r>
            <a:r>
              <a:rPr lang="en-GB" sz="1600" dirty="0" err="1">
                <a:solidFill>
                  <a:prstClr val="black"/>
                </a:solidFill>
                <a:ea typeface="ＭＳ Ｐゴシック" pitchFamily="34" charset="-128"/>
              </a:rPr>
              <a:t>Ensembl</a:t>
            </a:r>
            <a:r>
              <a:rPr lang="en-GB" sz="1600" dirty="0">
                <a:solidFill>
                  <a:prstClr val="black"/>
                </a:solidFill>
                <a:ea typeface="ＭＳ Ｐゴシック" pitchFamily="34" charset="-128"/>
              </a:rPr>
              <a:t> &amp; </a:t>
            </a:r>
            <a:r>
              <a:rPr lang="en-GB" sz="1600" dirty="0" err="1">
                <a:solidFill>
                  <a:prstClr val="black"/>
                </a:solidFill>
                <a:ea typeface="ＭＳ Ｐゴシック" pitchFamily="34" charset="-128"/>
              </a:rPr>
              <a:t>Ensembl</a:t>
            </a:r>
            <a:r>
              <a:rPr lang="en-GB" sz="1600" dirty="0">
                <a:solidFill>
                  <a:prstClr val="black"/>
                </a:solidFill>
                <a:ea typeface="ＭＳ Ｐゴシック" pitchFamily="34" charset="-128"/>
              </a:rPr>
              <a:t> Genomes</a:t>
            </a:r>
          </a:p>
          <a:p>
            <a:pPr marL="342900" indent="-342900" defTabSz="914400">
              <a:spcAft>
                <a:spcPts val="1000"/>
              </a:spcAft>
              <a:buFont typeface="+mj-lt"/>
              <a:buAutoNum type="alphaLcPeriod"/>
              <a:defRPr/>
            </a:pPr>
            <a:r>
              <a:rPr lang="en-GB" sz="1600" dirty="0">
                <a:solidFill>
                  <a:prstClr val="black"/>
                </a:solidFill>
                <a:ea typeface="ＭＳ Ｐゴシック" pitchFamily="34" charset="-128"/>
              </a:rPr>
              <a:t>Gene expression: hybridisations in the Array Express Archive</a:t>
            </a:r>
          </a:p>
          <a:p>
            <a:pPr marL="342900" indent="-342900" defTabSz="914400">
              <a:spcAft>
                <a:spcPts val="1000"/>
              </a:spcAft>
              <a:buFont typeface="+mj-lt"/>
              <a:buAutoNum type="alphaLcPeriod"/>
              <a:defRPr/>
            </a:pPr>
            <a:r>
              <a:rPr lang="en-GB" sz="1600" dirty="0">
                <a:solidFill>
                  <a:prstClr val="black"/>
                </a:solidFill>
                <a:ea typeface="ＭＳ Ｐゴシック" pitchFamily="34" charset="-128"/>
              </a:rPr>
              <a:t>Protein sequences in </a:t>
            </a:r>
            <a:r>
              <a:rPr lang="en-GB" sz="1600" dirty="0" err="1">
                <a:solidFill>
                  <a:prstClr val="black"/>
                </a:solidFill>
                <a:ea typeface="ＭＳ Ｐゴシック" pitchFamily="34" charset="-128"/>
              </a:rPr>
              <a:t>UniParc</a:t>
            </a:r>
            <a:endParaRPr lang="en-GB" sz="1600" dirty="0">
              <a:solidFill>
                <a:prstClr val="black"/>
              </a:solidFill>
              <a:ea typeface="ＭＳ Ｐゴシック" pitchFamily="34" charset="-128"/>
            </a:endParaRPr>
          </a:p>
          <a:p>
            <a:pPr marL="342900" indent="-342900" defTabSz="914400">
              <a:spcAft>
                <a:spcPts val="1000"/>
              </a:spcAft>
              <a:buFont typeface="+mj-lt"/>
              <a:buAutoNum type="alphaLcPeriod"/>
              <a:defRPr/>
            </a:pPr>
            <a:r>
              <a:rPr lang="en-GB" sz="1600" dirty="0">
                <a:solidFill>
                  <a:prstClr val="black"/>
                </a:solidFill>
                <a:ea typeface="ＭＳ Ｐゴシック" pitchFamily="34" charset="-128"/>
              </a:rPr>
              <a:t>Macromolecular structures in </a:t>
            </a:r>
            <a:r>
              <a:rPr lang="en-GB" sz="1600" dirty="0" err="1">
                <a:solidFill>
                  <a:prstClr val="black"/>
                </a:solidFill>
                <a:ea typeface="ＭＳ Ｐゴシック" pitchFamily="34" charset="-128"/>
              </a:rPr>
              <a:t>PDBe</a:t>
            </a:r>
            <a:endParaRPr lang="en-GB" sz="1600" dirty="0">
              <a:solidFill>
                <a:prstClr val="black"/>
              </a:solidFill>
              <a:ea typeface="ＭＳ Ｐゴシック" pitchFamily="34" charset="-128"/>
            </a:endParaRPr>
          </a:p>
          <a:p>
            <a:pPr marL="342900" indent="-342900" defTabSz="914400">
              <a:spcAft>
                <a:spcPts val="1000"/>
              </a:spcAft>
              <a:buFont typeface="+mj-lt"/>
              <a:buAutoNum type="alphaLcPeriod"/>
              <a:defRPr/>
            </a:pPr>
            <a:r>
              <a:rPr lang="en-GB" sz="1600" dirty="0">
                <a:solidFill>
                  <a:prstClr val="black"/>
                </a:solidFill>
                <a:ea typeface="ＭＳ Ｐゴシック" pitchFamily="34" charset="-128"/>
              </a:rPr>
              <a:t>Protein families, motifs and domains from entries in InterPro</a:t>
            </a:r>
          </a:p>
          <a:p>
            <a:pPr defTabSz="914400">
              <a:defRPr/>
            </a:pPr>
            <a:endParaRPr lang="en-GB" dirty="0">
              <a:solidFill>
                <a:prstClr val="black"/>
              </a:solidFill>
              <a:ea typeface="ＭＳ Ｐゴシック" pitchFamily="34" charset="-128"/>
            </a:endParaRPr>
          </a:p>
          <a:p>
            <a:pPr defTabSz="914400">
              <a:defRPr/>
            </a:pPr>
            <a:endParaRPr lang="en-GB" dirty="0">
              <a:solidFill>
                <a:prstClr val="black"/>
              </a:solidFill>
              <a:ea typeface="ＭＳ Ｐゴシック" pitchFamily="34" charset="-128"/>
            </a:endParaRPr>
          </a:p>
          <a:p>
            <a:pPr defTabSz="914400">
              <a:defRPr/>
            </a:pPr>
            <a:r>
              <a:rPr lang="en-GB" sz="1400" dirty="0">
                <a:solidFill>
                  <a:srgbClr val="9BBB59"/>
                </a:solidFill>
                <a:ea typeface="ＭＳ Ｐゴシック" pitchFamily="34" charset="-128"/>
              </a:rPr>
              <a:t>*</a:t>
            </a:r>
            <a:r>
              <a:rPr lang="en-GB" sz="1400" dirty="0">
                <a:solidFill>
                  <a:prstClr val="black"/>
                </a:solidFill>
                <a:ea typeface="ＭＳ Ｐゴシック" pitchFamily="34" charset="-128"/>
              </a:rPr>
              <a:t>or from launch</a:t>
            </a:r>
          </a:p>
          <a:p>
            <a:pPr defTabSz="914400">
              <a:defRPr/>
            </a:pPr>
            <a:endParaRPr lang="en-GB" dirty="0">
              <a:solidFill>
                <a:prstClr val="black"/>
              </a:solidFill>
              <a:ea typeface="ＭＳ Ｐゴシック" pitchFamily="34" charset="-128"/>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533400" y="319088"/>
            <a:ext cx="8153400" cy="446087"/>
          </a:xfrm>
        </p:spPr>
        <p:txBody>
          <a:bodyPr/>
          <a:lstStyle/>
          <a:p>
            <a:r>
              <a:rPr lang="en-US" smtClean="0">
                <a:latin typeface="Arial" charset="0"/>
                <a:ea typeface="ＭＳ Ｐゴシック" pitchFamily="34" charset="-128"/>
              </a:rPr>
              <a:t>Growth Modeling</a:t>
            </a:r>
          </a:p>
        </p:txBody>
      </p:sp>
      <p:pic>
        <p:nvPicPr>
          <p:cNvPr id="63491" name="Content Placeholder 10" descr="Dec_worst_case_growth_service_review.PNG"/>
          <p:cNvPicPr>
            <a:picLocks noGrp="1" noChangeAspect="1"/>
          </p:cNvPicPr>
          <p:nvPr>
            <p:ph idx="1"/>
          </p:nvPr>
        </p:nvPicPr>
        <p:blipFill>
          <a:blip r:embed="rId2"/>
          <a:srcRect/>
          <a:stretch>
            <a:fillRect/>
          </a:stretch>
        </p:blipFill>
        <p:spPr>
          <a:xfrm>
            <a:off x="3924300" y="1404938"/>
            <a:ext cx="4787900" cy="3203575"/>
          </a:xfrm>
        </p:spPr>
      </p:pic>
      <p:sp>
        <p:nvSpPr>
          <p:cNvPr id="5" name="TextBox 4"/>
          <p:cNvSpPr txBox="1"/>
          <p:nvPr/>
        </p:nvSpPr>
        <p:spPr>
          <a:xfrm>
            <a:off x="539750" y="1289050"/>
            <a:ext cx="3311525" cy="3940175"/>
          </a:xfrm>
          <a:prstGeom prst="rect">
            <a:avLst/>
          </a:prstGeom>
          <a:noFill/>
        </p:spPr>
        <p:txBody>
          <a:bodyPr>
            <a:spAutoFit/>
          </a:bodyPr>
          <a:lstStyle/>
          <a:p>
            <a:pPr marL="285750" indent="-285750" defTabSz="914400">
              <a:spcAft>
                <a:spcPts val="1800"/>
              </a:spcAft>
              <a:buFont typeface="Arial" pitchFamily="34" charset="0"/>
              <a:buChar char="•"/>
              <a:defRPr/>
            </a:pPr>
            <a:r>
              <a:rPr lang="en-GB" sz="2000" dirty="0">
                <a:solidFill>
                  <a:prstClr val="black"/>
                </a:solidFill>
                <a:latin typeface="Calibri"/>
                <a:ea typeface="ＭＳ Ｐゴシック" pitchFamily="34" charset="-128"/>
              </a:rPr>
              <a:t>Processor power and hard disk storage doubling steadily every 24 months</a:t>
            </a:r>
          </a:p>
          <a:p>
            <a:pPr marL="285750" indent="-285750" defTabSz="914400">
              <a:spcAft>
                <a:spcPts val="1800"/>
              </a:spcAft>
              <a:buFont typeface="Arial" pitchFamily="34" charset="0"/>
              <a:buChar char="•"/>
              <a:defRPr/>
            </a:pPr>
            <a:r>
              <a:rPr lang="en-GB" sz="2000" dirty="0">
                <a:solidFill>
                  <a:prstClr val="black"/>
                </a:solidFill>
                <a:latin typeface="Calibri"/>
                <a:ea typeface="ＭＳ Ｐゴシック" pitchFamily="34" charset="-128"/>
              </a:rPr>
              <a:t>Next-generation sequencing data doubling every 5 months, and gaining</a:t>
            </a:r>
          </a:p>
          <a:p>
            <a:pPr marL="285750" indent="-285750" defTabSz="914400">
              <a:spcAft>
                <a:spcPts val="1800"/>
              </a:spcAft>
              <a:buFont typeface="Arial" pitchFamily="34" charset="0"/>
              <a:buChar char="•"/>
              <a:defRPr/>
            </a:pPr>
            <a:r>
              <a:rPr lang="en-GB" sz="2000" dirty="0">
                <a:solidFill>
                  <a:prstClr val="black"/>
                </a:solidFill>
                <a:latin typeface="Calibri"/>
                <a:ea typeface="ＭＳ Ｐゴシック" pitchFamily="34" charset="-128"/>
              </a:rPr>
              <a:t>Reference-based compression may help in the short term, but long-term solutions needed</a:t>
            </a:r>
            <a:endParaRPr lang="en-GB" sz="2400" dirty="0">
              <a:solidFill>
                <a:prstClr val="black"/>
              </a:solidFill>
              <a:latin typeface="Calibri"/>
              <a:ea typeface="ＭＳ Ｐゴシック" pitchFamily="34" charset="-128"/>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Date Placeholder 1"/>
          <p:cNvSpPr>
            <a:spLocks noGrp="1"/>
          </p:cNvSpPr>
          <p:nvPr>
            <p:ph type="dt" sz="quarter" idx="10"/>
          </p:nvPr>
        </p:nvSpPr>
        <p:spPr>
          <a:noFill/>
        </p:spPr>
        <p:txBody>
          <a:bodyPr/>
          <a:lstStyle/>
          <a:p>
            <a:fld id="{7A3B4970-3768-49E7-B4E8-DB8A2DEEFF09}" type="datetime1">
              <a:rPr lang="de-DE" smtClean="0">
                <a:latin typeface="Arial" charset="0"/>
              </a:rPr>
              <a:pPr/>
              <a:t>12.09.2011</a:t>
            </a:fld>
            <a:endParaRPr lang="de-DE" smtClean="0">
              <a:latin typeface="Arial" charset="0"/>
            </a:endParaRPr>
          </a:p>
        </p:txBody>
      </p:sp>
      <p:sp>
        <p:nvSpPr>
          <p:cNvPr id="41987" name="Slide Number Placeholder 2"/>
          <p:cNvSpPr>
            <a:spLocks noGrp="1"/>
          </p:cNvSpPr>
          <p:nvPr>
            <p:ph type="sldNum" sz="quarter" idx="11"/>
          </p:nvPr>
        </p:nvSpPr>
        <p:spPr>
          <a:noFill/>
        </p:spPr>
        <p:txBody>
          <a:bodyPr/>
          <a:lstStyle/>
          <a:p>
            <a:fld id="{F9D2400F-2D61-423C-A55A-1E1A29668405}" type="slidenum">
              <a:rPr lang="de-DE" smtClean="0">
                <a:latin typeface="Arial" charset="0"/>
              </a:rPr>
              <a:pPr/>
              <a:t>3</a:t>
            </a:fld>
            <a:endParaRPr lang="de-DE" smtClean="0">
              <a:latin typeface="Arial" charset="0"/>
            </a:endParaRPr>
          </a:p>
        </p:txBody>
      </p:sp>
      <p:sp>
        <p:nvSpPr>
          <p:cNvPr id="41988" name="Rectangle 4"/>
          <p:cNvSpPr>
            <a:spLocks noChangeArrowheads="1"/>
          </p:cNvSpPr>
          <p:nvPr/>
        </p:nvSpPr>
        <p:spPr bwMode="auto">
          <a:xfrm>
            <a:off x="533400" y="304800"/>
            <a:ext cx="8153400" cy="762000"/>
          </a:xfrm>
          <a:prstGeom prst="rect">
            <a:avLst/>
          </a:prstGeom>
          <a:noFill/>
          <a:ln w="9525">
            <a:noFill/>
            <a:miter lim="800000"/>
            <a:headEnd/>
            <a:tailEnd/>
          </a:ln>
        </p:spPr>
        <p:txBody>
          <a:bodyPr lIns="0" tIns="0" rIns="0" bIns="0"/>
          <a:lstStyle/>
          <a:p>
            <a:pPr defTabSz="914400" fontAlgn="base">
              <a:spcBef>
                <a:spcPct val="0"/>
              </a:spcBef>
              <a:spcAft>
                <a:spcPct val="0"/>
              </a:spcAft>
            </a:pPr>
            <a:r>
              <a:rPr lang="en-US" sz="3200" smtClean="0">
                <a:solidFill>
                  <a:srgbClr val="72AD46"/>
                </a:solidFill>
                <a:ea typeface="ＭＳ Ｐゴシック" pitchFamily="34" charset="-128"/>
              </a:rPr>
              <a:t>Our mission</a:t>
            </a:r>
          </a:p>
        </p:txBody>
      </p:sp>
      <p:sp>
        <p:nvSpPr>
          <p:cNvPr id="216069" name="Rectangle 5"/>
          <p:cNvSpPr>
            <a:spLocks noChangeArrowheads="1"/>
          </p:cNvSpPr>
          <p:nvPr/>
        </p:nvSpPr>
        <p:spPr bwMode="auto">
          <a:xfrm>
            <a:off x="533400" y="1219200"/>
            <a:ext cx="8070850" cy="4351338"/>
          </a:xfrm>
          <a:prstGeom prst="rect">
            <a:avLst/>
          </a:prstGeom>
          <a:noFill/>
          <a:ln w="9525">
            <a:noFill/>
            <a:miter lim="800000"/>
            <a:headEnd/>
            <a:tailEnd/>
          </a:ln>
        </p:spPr>
        <p:txBody>
          <a:bodyPr lIns="0" tIns="0" rIns="0" bIns="0"/>
          <a:lstStyle/>
          <a:p>
            <a:pPr marL="342900" indent="-342900" defTabSz="914400" fontAlgn="base">
              <a:spcBef>
                <a:spcPct val="50000"/>
              </a:spcBef>
              <a:spcAft>
                <a:spcPct val="0"/>
              </a:spcAft>
              <a:buClr>
                <a:srgbClr val="72AD46"/>
              </a:buClr>
              <a:buFontTx/>
              <a:buChar char="•"/>
              <a:defRPr/>
            </a:pPr>
            <a:r>
              <a:rPr lang="en-US" sz="2400" dirty="0">
                <a:solidFill>
                  <a:srgbClr val="000000"/>
                </a:solidFill>
                <a:ea typeface="ＭＳ Ｐゴシック" pitchFamily="34" charset="-128"/>
              </a:rPr>
              <a:t>To provide </a:t>
            </a:r>
            <a:r>
              <a:rPr lang="en-US" sz="2400" b="1" dirty="0">
                <a:solidFill>
                  <a:srgbClr val="007E82"/>
                </a:solidFill>
                <a:ea typeface="ＭＳ Ｐゴシック" pitchFamily="34" charset="-128"/>
              </a:rPr>
              <a:t>freely available </a:t>
            </a:r>
            <a:r>
              <a:rPr lang="en-US" sz="2400" dirty="0">
                <a:solidFill>
                  <a:srgbClr val="000000"/>
                </a:solidFill>
                <a:ea typeface="ＭＳ Ｐゴシック" pitchFamily="34" charset="-128"/>
              </a:rPr>
              <a:t>data</a:t>
            </a:r>
            <a:r>
              <a:rPr lang="en-US" sz="2400" b="1" dirty="0">
                <a:solidFill>
                  <a:srgbClr val="000000"/>
                </a:solidFill>
                <a:ea typeface="ＭＳ Ｐゴシック" pitchFamily="34" charset="-128"/>
              </a:rPr>
              <a:t> </a:t>
            </a:r>
            <a:r>
              <a:rPr lang="en-US" sz="2400" dirty="0">
                <a:solidFill>
                  <a:srgbClr val="000000"/>
                </a:solidFill>
                <a:ea typeface="ＭＳ Ｐゴシック" pitchFamily="34" charset="-128"/>
              </a:rPr>
              <a:t>and bioinformatics services to all facets of the scientific community in ways that promote scientific progress</a:t>
            </a:r>
          </a:p>
          <a:p>
            <a:pPr marL="342900" indent="-342900" defTabSz="914400" fontAlgn="base">
              <a:spcBef>
                <a:spcPct val="50000"/>
              </a:spcBef>
              <a:spcAft>
                <a:spcPct val="0"/>
              </a:spcAft>
              <a:buClr>
                <a:srgbClr val="72AD46"/>
              </a:buClr>
              <a:buFontTx/>
              <a:buChar char="•"/>
              <a:defRPr/>
            </a:pPr>
            <a:r>
              <a:rPr lang="en-US" sz="2400" dirty="0">
                <a:solidFill>
                  <a:srgbClr val="000000"/>
                </a:solidFill>
                <a:ea typeface="ＭＳ Ｐゴシック" pitchFamily="34" charset="-128"/>
              </a:rPr>
              <a:t>To contribute to the advancement of biology through basic </a:t>
            </a:r>
            <a:r>
              <a:rPr lang="en-US" sz="2400" b="1" dirty="0">
                <a:solidFill>
                  <a:srgbClr val="007E82"/>
                </a:solidFill>
                <a:ea typeface="ＭＳ Ｐゴシック" pitchFamily="34" charset="-128"/>
              </a:rPr>
              <a:t>research</a:t>
            </a:r>
            <a:r>
              <a:rPr lang="en-US" sz="2400" dirty="0">
                <a:solidFill>
                  <a:srgbClr val="007E82"/>
                </a:solidFill>
                <a:ea typeface="ＭＳ Ｐゴシック" pitchFamily="34" charset="-128"/>
              </a:rPr>
              <a:t> </a:t>
            </a:r>
            <a:r>
              <a:rPr lang="en-US" sz="2400" dirty="0">
                <a:solidFill>
                  <a:srgbClr val="000000"/>
                </a:solidFill>
                <a:ea typeface="ＭＳ Ｐゴシック" pitchFamily="34" charset="-128"/>
              </a:rPr>
              <a:t>in bioinformatics</a:t>
            </a:r>
            <a:endParaRPr lang="en-US" sz="2400" b="1" dirty="0">
              <a:solidFill>
                <a:srgbClr val="000000"/>
              </a:solidFill>
              <a:ea typeface="ＭＳ Ｐゴシック" pitchFamily="34" charset="-128"/>
            </a:endParaRPr>
          </a:p>
          <a:p>
            <a:pPr marL="342900" indent="-342900" defTabSz="914400" fontAlgn="base">
              <a:spcBef>
                <a:spcPct val="50000"/>
              </a:spcBef>
              <a:spcAft>
                <a:spcPct val="0"/>
              </a:spcAft>
              <a:buClr>
                <a:srgbClr val="72AD46"/>
              </a:buClr>
              <a:buFontTx/>
              <a:buChar char="•"/>
              <a:defRPr/>
            </a:pPr>
            <a:r>
              <a:rPr lang="en-US" sz="2400" dirty="0">
                <a:solidFill>
                  <a:srgbClr val="000000"/>
                </a:solidFill>
                <a:ea typeface="ＭＳ Ｐゴシック" pitchFamily="34" charset="-128"/>
              </a:rPr>
              <a:t>To provide advanced bioinformatics </a:t>
            </a:r>
            <a:r>
              <a:rPr lang="en-US" sz="2400" b="1" dirty="0">
                <a:solidFill>
                  <a:srgbClr val="007E82"/>
                </a:solidFill>
                <a:ea typeface="ＭＳ Ｐゴシック" pitchFamily="34" charset="-128"/>
              </a:rPr>
              <a:t>training</a:t>
            </a:r>
            <a:r>
              <a:rPr lang="en-US" sz="2400" dirty="0">
                <a:solidFill>
                  <a:srgbClr val="007E82"/>
                </a:solidFill>
                <a:ea typeface="ＭＳ Ｐゴシック" pitchFamily="34" charset="-128"/>
              </a:rPr>
              <a:t> </a:t>
            </a:r>
            <a:r>
              <a:rPr lang="en-US" sz="2400" dirty="0">
                <a:solidFill>
                  <a:srgbClr val="000000"/>
                </a:solidFill>
                <a:ea typeface="ＭＳ Ｐゴシック" pitchFamily="34" charset="-128"/>
              </a:rPr>
              <a:t>to scientists at all levels, from PhD students to independent investigators</a:t>
            </a:r>
          </a:p>
          <a:p>
            <a:pPr marL="342900" indent="-342900" defTabSz="914400" fontAlgn="base">
              <a:spcBef>
                <a:spcPct val="50000"/>
              </a:spcBef>
              <a:spcAft>
                <a:spcPct val="0"/>
              </a:spcAft>
              <a:buClr>
                <a:srgbClr val="72AD46"/>
              </a:buClr>
              <a:buFontTx/>
              <a:buChar char="•"/>
              <a:defRPr/>
            </a:pPr>
            <a:r>
              <a:rPr lang="en-US" sz="2400" dirty="0">
                <a:solidFill>
                  <a:srgbClr val="000000"/>
                </a:solidFill>
                <a:ea typeface="ＭＳ Ｐゴシック" pitchFamily="34" charset="-128"/>
              </a:rPr>
              <a:t>To help disseminate</a:t>
            </a:r>
            <a:r>
              <a:rPr lang="en-US" sz="2400" b="1" dirty="0">
                <a:solidFill>
                  <a:srgbClr val="000000"/>
                </a:solidFill>
                <a:ea typeface="ＭＳ Ｐゴシック" pitchFamily="34" charset="-128"/>
              </a:rPr>
              <a:t> </a:t>
            </a:r>
            <a:r>
              <a:rPr lang="en-US" sz="2400" dirty="0">
                <a:solidFill>
                  <a:srgbClr val="000000"/>
                </a:solidFill>
                <a:ea typeface="ＭＳ Ｐゴシック" pitchFamily="34" charset="-128"/>
              </a:rPr>
              <a:t>cutting-edge technologies to </a:t>
            </a:r>
            <a:r>
              <a:rPr lang="en-US" sz="2400" b="1" dirty="0">
                <a:solidFill>
                  <a:srgbClr val="007E82"/>
                </a:solidFill>
                <a:ea typeface="ＭＳ Ｐゴシック" pitchFamily="34" charset="-128"/>
              </a:rPr>
              <a:t>industry</a:t>
            </a:r>
          </a:p>
          <a:p>
            <a:pPr marL="342900" indent="-342900" defTabSz="914400" fontAlgn="base">
              <a:spcBef>
                <a:spcPct val="50000"/>
              </a:spcBef>
              <a:spcAft>
                <a:spcPct val="0"/>
              </a:spcAft>
              <a:buClr>
                <a:srgbClr val="72AD46"/>
              </a:buClr>
              <a:defRPr/>
            </a:pPr>
            <a:r>
              <a:rPr lang="en-US" sz="2000" dirty="0">
                <a:solidFill>
                  <a:srgbClr val="FFFFFF"/>
                </a:solidFill>
                <a:ea typeface="ＭＳ Ｐゴシック" pitchFamily="34" charset="-128"/>
              </a:rPr>
              <a:t>Filler text</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ELIXIR</a:t>
            </a:r>
            <a:br>
              <a:rPr lang="en-US" dirty="0" smtClean="0"/>
            </a:br>
            <a:r>
              <a:rPr lang="en-US" sz="2700" dirty="0" smtClean="0"/>
              <a:t>Europe’s emerging infrastructure for biological information</a:t>
            </a:r>
            <a:endParaRPr lang="en-US" sz="2700" dirty="0"/>
          </a:p>
        </p:txBody>
      </p:sp>
      <p:sp>
        <p:nvSpPr>
          <p:cNvPr id="3" name="Subtitle 2"/>
          <p:cNvSpPr>
            <a:spLocks noGrp="1"/>
          </p:cNvSpPr>
          <p:nvPr>
            <p:ph type="subTitle" idx="1"/>
          </p:nvPr>
        </p:nvSpPr>
        <p:spPr/>
        <p:txBody>
          <a:bodyPr>
            <a:normAutofit fontScale="77500" lnSpcReduction="20000"/>
          </a:bodyPr>
          <a:lstStyle/>
          <a:p>
            <a:r>
              <a:rPr lang="en-US" sz="4100" dirty="0" smtClean="0"/>
              <a:t>Janet Thornton</a:t>
            </a:r>
          </a:p>
          <a:p>
            <a:r>
              <a:rPr lang="en-US" dirty="0" smtClean="0"/>
              <a:t>Director, EMBL-EBI and Coordinator, ELIXIR</a:t>
            </a:r>
          </a:p>
        </p:txBody>
      </p:sp>
    </p:spTree>
    <p:extLst>
      <p:ext uri="{BB962C8B-B14F-4D97-AF65-F5344CB8AC3E}">
        <p14:creationId xmlns:p14="http://schemas.microsoft.com/office/powerpoint/2010/main" xmlns="" val="9157327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r>
              <a:rPr lang="en-US" sz="4400" dirty="0">
                <a:cs typeface="Geneva" charset="0"/>
              </a:rPr>
              <a:t>What is ELIXIR?</a:t>
            </a:r>
          </a:p>
        </p:txBody>
      </p:sp>
      <p:sp>
        <p:nvSpPr>
          <p:cNvPr id="56322"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C869B2B-5BCB-CB4F-895E-7FE12382981A}" type="datetime1">
              <a:rPr lang="de-DE" sz="900">
                <a:solidFill>
                  <a:srgbClr val="FFFFFF"/>
                </a:solidFill>
              </a:rPr>
              <a:pPr/>
              <a:t>12.09.2011</a:t>
            </a:fld>
            <a:endParaRPr lang="de-DE" sz="900">
              <a:solidFill>
                <a:srgbClr val="FFFFFF"/>
              </a:solidFill>
            </a:endParaRPr>
          </a:p>
        </p:txBody>
      </p:sp>
      <p:sp>
        <p:nvSpPr>
          <p:cNvPr id="56323"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C35EA5C-7CED-574A-9763-2DDE71785EF1}" type="slidenum">
              <a:rPr lang="de-DE" sz="900">
                <a:solidFill>
                  <a:srgbClr val="FFFFFF"/>
                </a:solidFill>
              </a:rPr>
              <a:pPr/>
              <a:t>31</a:t>
            </a:fld>
            <a:endParaRPr lang="de-DE" sz="900">
              <a:solidFill>
                <a:srgbClr val="FFFFFF"/>
              </a:solidFill>
            </a:endParaRPr>
          </a:p>
        </p:txBody>
      </p:sp>
      <p:sp>
        <p:nvSpPr>
          <p:cNvPr id="56324" name="Content Placeholder 2"/>
          <p:cNvSpPr txBox="1">
            <a:spLocks/>
          </p:cNvSpPr>
          <p:nvPr/>
        </p:nvSpPr>
        <p:spPr bwMode="auto">
          <a:xfrm>
            <a:off x="539750" y="1052513"/>
            <a:ext cx="8135938" cy="467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spcBef>
                <a:spcPts val="1200"/>
              </a:spcBef>
              <a:buClr>
                <a:schemeClr val="accent1"/>
              </a:buClr>
              <a:buFont typeface="Arial" charset="0"/>
              <a:buChar char="•"/>
            </a:pPr>
            <a:r>
              <a:rPr lang="en-GB" i="1" dirty="0">
                <a:latin typeface="+mn-lt"/>
              </a:rPr>
              <a:t>An ESFRI research infrastructure of global significance</a:t>
            </a:r>
            <a:endParaRPr lang="en-US" dirty="0">
              <a:latin typeface="+mn-lt"/>
            </a:endParaRPr>
          </a:p>
          <a:p>
            <a:pPr>
              <a:spcBef>
                <a:spcPts val="1200"/>
              </a:spcBef>
              <a:buClr>
                <a:schemeClr val="accent1"/>
              </a:buClr>
              <a:buFont typeface="Arial" charset="0"/>
              <a:buChar char="•"/>
            </a:pPr>
            <a:r>
              <a:rPr lang="en-US" dirty="0" smtClean="0">
                <a:solidFill>
                  <a:srgbClr val="000000"/>
                </a:solidFill>
                <a:latin typeface="+mn-lt"/>
                <a:ea typeface="+mn-ea"/>
                <a:cs typeface="+mn-cs"/>
              </a:rPr>
              <a:t>A collaborative large-scale initiative that will provide </a:t>
            </a:r>
            <a:r>
              <a:rPr lang="en-US" dirty="0" smtClean="0">
                <a:latin typeface="+mn-lt"/>
              </a:rPr>
              <a:t>a distributed infrastructure for managing </a:t>
            </a:r>
            <a:r>
              <a:rPr lang="en-US" dirty="0">
                <a:latin typeface="+mn-lt"/>
              </a:rPr>
              <a:t>and </a:t>
            </a:r>
            <a:r>
              <a:rPr lang="en-US" b="1" dirty="0">
                <a:latin typeface="+mn-lt"/>
              </a:rPr>
              <a:t>safeguarding</a:t>
            </a:r>
            <a:r>
              <a:rPr lang="en-US" dirty="0">
                <a:latin typeface="+mn-lt"/>
              </a:rPr>
              <a:t> the vast amounts of data being generated every day by </a:t>
            </a:r>
            <a:r>
              <a:rPr lang="en-US" b="1" dirty="0">
                <a:latin typeface="+mn-lt"/>
              </a:rPr>
              <a:t>publicly funded research</a:t>
            </a:r>
            <a:r>
              <a:rPr lang="en-US" dirty="0">
                <a:latin typeface="+mn-lt"/>
              </a:rPr>
              <a:t>. </a:t>
            </a:r>
          </a:p>
          <a:p>
            <a:pPr>
              <a:spcBef>
                <a:spcPts val="1200"/>
              </a:spcBef>
              <a:buClr>
                <a:schemeClr val="accent1"/>
              </a:buClr>
              <a:buFont typeface="Arial" charset="0"/>
              <a:buChar char="•"/>
            </a:pPr>
            <a:r>
              <a:rPr lang="en-US" dirty="0" smtClean="0">
                <a:latin typeface="+mn-lt"/>
              </a:rPr>
              <a:t>It will empower Europe’s </a:t>
            </a:r>
            <a:r>
              <a:rPr lang="en-US" dirty="0">
                <a:latin typeface="+mn-lt"/>
              </a:rPr>
              <a:t>life-science researchers to make the most of </a:t>
            </a:r>
            <a:r>
              <a:rPr lang="en-US" dirty="0" smtClean="0">
                <a:latin typeface="+mn-lt"/>
              </a:rPr>
              <a:t> the information </a:t>
            </a:r>
            <a:r>
              <a:rPr lang="en-US" dirty="0">
                <a:latin typeface="+mn-lt"/>
              </a:rPr>
              <a:t>about living systems, which is the </a:t>
            </a:r>
            <a:r>
              <a:rPr lang="en-US" dirty="0" smtClean="0">
                <a:latin typeface="+mn-lt"/>
              </a:rPr>
              <a:t> foundation on </a:t>
            </a:r>
            <a:r>
              <a:rPr lang="en-US" dirty="0">
                <a:latin typeface="+mn-lt"/>
              </a:rPr>
              <a:t>which our </a:t>
            </a:r>
            <a:r>
              <a:rPr lang="en-US" dirty="0" smtClean="0">
                <a:latin typeface="+mn-lt"/>
              </a:rPr>
              <a:t>understanding</a:t>
            </a:r>
            <a:br>
              <a:rPr lang="en-US" dirty="0" smtClean="0">
                <a:latin typeface="+mn-lt"/>
              </a:rPr>
            </a:br>
            <a:r>
              <a:rPr lang="en-US" dirty="0" smtClean="0">
                <a:latin typeface="+mn-lt"/>
              </a:rPr>
              <a:t> </a:t>
            </a:r>
            <a:r>
              <a:rPr lang="en-US" dirty="0">
                <a:latin typeface="+mn-lt"/>
              </a:rPr>
              <a:t>of life is buil</a:t>
            </a:r>
            <a:r>
              <a:rPr lang="en-US" dirty="0"/>
              <a:t>t.</a:t>
            </a:r>
          </a:p>
        </p:txBody>
      </p:sp>
      <p:pic>
        <p:nvPicPr>
          <p:cNvPr id="56325" name="Picture 1" descr="elixir_1_RZ_.png"/>
          <p:cNvPicPr>
            <a:picLocks noChangeAspect="1"/>
          </p:cNvPicPr>
          <p:nvPr/>
        </p:nvPicPr>
        <p:blipFill>
          <a:blip r:embed="rId2">
            <a:extLst>
              <a:ext uri="{28A0092B-C50C-407E-A947-70E740481C1C}">
                <a14:useLocalDpi xmlns:a14="http://schemas.microsoft.com/office/drawing/2010/main" xmlns="" val="0"/>
              </a:ext>
            </a:extLst>
          </a:blip>
          <a:srcRect b="5852"/>
          <a:stretch>
            <a:fillRect/>
          </a:stretch>
        </p:blipFill>
        <p:spPr bwMode="auto">
          <a:xfrm>
            <a:off x="5872163" y="4005263"/>
            <a:ext cx="2803525" cy="214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6" name="Rectangle 11"/>
          <p:cNvSpPr>
            <a:spLocks noChangeArrowheads="1"/>
          </p:cNvSpPr>
          <p:nvPr/>
        </p:nvSpPr>
        <p:spPr bwMode="auto">
          <a:xfrm>
            <a:off x="893763" y="5300663"/>
            <a:ext cx="4183062" cy="50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defTabSz="912813">
              <a:spcBef>
                <a:spcPct val="20000"/>
              </a:spcBef>
              <a:buClr>
                <a:schemeClr val="accent1"/>
              </a:buClr>
            </a:pPr>
            <a:r>
              <a:rPr lang="en-GB" sz="2800" b="1"/>
              <a:t>www.elixir-europe.org</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descr="Elixir Europe map.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4334933" y="912279"/>
            <a:ext cx="4917017" cy="4796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346" name="Rectangle 2"/>
          <p:cNvSpPr>
            <a:spLocks noGrp="1" noChangeArrowheads="1"/>
          </p:cNvSpPr>
          <p:nvPr>
            <p:ph type="title"/>
          </p:nvPr>
        </p:nvSpPr>
        <p:spPr/>
        <p:txBody>
          <a:bodyPr/>
          <a:lstStyle/>
          <a:p>
            <a:pPr eaLnBrk="1" hangingPunct="1"/>
            <a:r>
              <a:rPr lang="en-GB" sz="4400" dirty="0">
                <a:cs typeface="Geneva" charset="0"/>
              </a:rPr>
              <a:t>Why ELIXIR?</a:t>
            </a:r>
          </a:p>
        </p:txBody>
      </p:sp>
      <p:sp>
        <p:nvSpPr>
          <p:cNvPr id="57347" name="Rectangle 3"/>
          <p:cNvSpPr>
            <a:spLocks noGrp="1" noChangeArrowheads="1"/>
          </p:cNvSpPr>
          <p:nvPr>
            <p:ph type="body" idx="1"/>
          </p:nvPr>
        </p:nvSpPr>
        <p:spPr>
          <a:xfrm>
            <a:off x="533400" y="1219200"/>
            <a:ext cx="6415088" cy="4873625"/>
          </a:xfrm>
        </p:spPr>
        <p:txBody>
          <a:bodyPr>
            <a:normAutofit/>
          </a:bodyPr>
          <a:lstStyle/>
          <a:p>
            <a:pPr eaLnBrk="1" hangingPunct="1">
              <a:spcBef>
                <a:spcPts val="1200"/>
              </a:spcBef>
            </a:pPr>
            <a:r>
              <a:rPr lang="en-GB" sz="2600" dirty="0">
                <a:cs typeface="Geneva" charset="0"/>
              </a:rPr>
              <a:t>Creating a robust infrastructure for biological information is a bigger task than EMBL-EBI – or any individual organisation or nation – can take on alone.</a:t>
            </a:r>
          </a:p>
          <a:p>
            <a:pPr eaLnBrk="1" hangingPunct="1">
              <a:spcBef>
                <a:spcPts val="1200"/>
              </a:spcBef>
            </a:pPr>
            <a:r>
              <a:rPr lang="en-GB" sz="2600" dirty="0">
                <a:cs typeface="Geneva" charset="0"/>
              </a:rPr>
              <a:t>Biology </a:t>
            </a:r>
            <a:r>
              <a:rPr lang="en-GB" sz="2600" dirty="0" smtClean="0">
                <a:cs typeface="Geneva" charset="0"/>
              </a:rPr>
              <a:t>now has </a:t>
            </a:r>
            <a:r>
              <a:rPr lang="en-GB" sz="2600" dirty="0">
                <a:cs typeface="Geneva" charset="0"/>
              </a:rPr>
              <a:t>by far the largest research </a:t>
            </a:r>
            <a:r>
              <a:rPr lang="en-GB" sz="2600" dirty="0" smtClean="0">
                <a:cs typeface="Geneva" charset="0"/>
              </a:rPr>
              <a:t>community to serve:</a:t>
            </a:r>
            <a:endParaRPr lang="en-GB" sz="2600" dirty="0">
              <a:cs typeface="Geneva" charset="0"/>
            </a:endParaRPr>
          </a:p>
          <a:p>
            <a:pPr marL="825500" lvl="1">
              <a:spcBef>
                <a:spcPts val="300"/>
              </a:spcBef>
              <a:buNone/>
            </a:pPr>
            <a:r>
              <a:rPr lang="en-GB" sz="2200" dirty="0">
                <a:ea typeface="ＭＳ Ｐゴシック" charset="0"/>
                <a:cs typeface="ＭＳ Ｐゴシック" charset="0"/>
              </a:rPr>
              <a:t>~3 million life science researchers in Europe</a:t>
            </a:r>
            <a:endParaRPr lang="en-GB" sz="2200" dirty="0">
              <a:ea typeface="Geneva" charset="0"/>
              <a:cs typeface="Geneva" charset="0"/>
            </a:endParaRPr>
          </a:p>
          <a:p>
            <a:pPr marL="825500" lvl="1">
              <a:lnSpc>
                <a:spcPct val="124000"/>
              </a:lnSpc>
              <a:spcBef>
                <a:spcPts val="300"/>
              </a:spcBef>
              <a:buNone/>
            </a:pPr>
            <a:r>
              <a:rPr lang="en-GB" sz="2200" dirty="0" smtClean="0">
                <a:ea typeface="Geneva" charset="0"/>
                <a:cs typeface="Geneva" charset="0"/>
              </a:rPr>
              <a:t>&gt;6 </a:t>
            </a:r>
            <a:r>
              <a:rPr lang="en-GB" sz="2200" dirty="0">
                <a:ea typeface="Geneva" charset="0"/>
                <a:cs typeface="Geneva" charset="0"/>
              </a:rPr>
              <a:t>million web hits a day at EMBL-EBI alone</a:t>
            </a:r>
          </a:p>
          <a:p>
            <a:pPr marL="825500" lvl="1">
              <a:lnSpc>
                <a:spcPct val="124000"/>
              </a:lnSpc>
              <a:spcBef>
                <a:spcPts val="300"/>
              </a:spcBef>
              <a:buNone/>
            </a:pPr>
            <a:r>
              <a:rPr lang="en-GB" sz="2200" dirty="0" smtClean="0">
                <a:ea typeface="Geneva" charset="0"/>
                <a:cs typeface="Geneva" charset="0"/>
              </a:rPr>
              <a:t>~1 </a:t>
            </a:r>
            <a:r>
              <a:rPr lang="en-GB" sz="2200" dirty="0">
                <a:ea typeface="Geneva" charset="0"/>
                <a:cs typeface="Geneva" charset="0"/>
              </a:rPr>
              <a:t>million unique users per year</a:t>
            </a:r>
          </a:p>
          <a:p>
            <a:pPr eaLnBrk="1" hangingPunct="1">
              <a:spcBef>
                <a:spcPts val="1200"/>
              </a:spcBef>
            </a:pPr>
            <a:r>
              <a:rPr lang="en-GB" sz="2400" dirty="0" smtClean="0">
                <a:cs typeface="Geneva" charset="0"/>
              </a:rPr>
              <a:t>It is necessary to spread the responsibility, the expertise and the benefits across Europe</a:t>
            </a:r>
            <a:endParaRPr lang="en-GB" sz="2400" dirty="0">
              <a:cs typeface="Geneva"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2"/>
          <p:cNvSpPr>
            <a:spLocks noGrp="1"/>
          </p:cNvSpPr>
          <p:nvPr>
            <p:ph type="ctrTitle"/>
          </p:nvPr>
        </p:nvSpPr>
        <p:spPr>
          <a:xfrm>
            <a:off x="533400" y="3835718"/>
            <a:ext cx="7772400" cy="685800"/>
          </a:xfrm>
        </p:spPr>
        <p:txBody>
          <a:bodyPr>
            <a:normAutofit fontScale="90000"/>
          </a:bodyPr>
          <a:lstStyle/>
          <a:p>
            <a:r>
              <a:rPr lang="en-US" dirty="0" smtClean="0">
                <a:ea typeface="ＭＳ Ｐゴシック" pitchFamily="34" charset="-128"/>
              </a:rPr>
              <a:t>Why is biological information important to Europe</a:t>
            </a:r>
            <a:r>
              <a:rPr lang="en-US" altLang="en-US" dirty="0" smtClean="0">
                <a:ea typeface="ＭＳ Ｐゴシック" pitchFamily="34" charset="-128"/>
              </a:rPr>
              <a:t>’</a:t>
            </a:r>
            <a:r>
              <a:rPr lang="en-US" dirty="0" smtClean="0">
                <a:ea typeface="ＭＳ Ｐゴシック" pitchFamily="34" charset="-128"/>
              </a:rPr>
              <a:t>s citizens?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p:txBody>
          <a:bodyPr/>
          <a:lstStyle/>
          <a:p>
            <a:r>
              <a:rPr lang="en-US" sz="4400" dirty="0">
                <a:cs typeface="Geneva" charset="0"/>
              </a:rPr>
              <a:t>The scientific reason for ELIXIR</a:t>
            </a:r>
          </a:p>
        </p:txBody>
      </p:sp>
      <p:sp>
        <p:nvSpPr>
          <p:cNvPr id="62466"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408034A-DAAB-0949-82B7-C47E58FBE80E}" type="datetime1">
              <a:rPr lang="de-DE" sz="900">
                <a:solidFill>
                  <a:srgbClr val="FFFFFF"/>
                </a:solidFill>
              </a:rPr>
              <a:pPr/>
              <a:t>12.09.2011</a:t>
            </a:fld>
            <a:endParaRPr lang="de-DE" sz="900">
              <a:solidFill>
                <a:srgbClr val="FFFFFF"/>
              </a:solidFill>
            </a:endParaRPr>
          </a:p>
        </p:txBody>
      </p:sp>
      <p:sp>
        <p:nvSpPr>
          <p:cNvPr id="62467"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C12626F-32C0-0541-8DBE-C69B20E39B62}" type="slidenum">
              <a:rPr lang="de-DE" sz="900">
                <a:solidFill>
                  <a:srgbClr val="FFFFFF"/>
                </a:solidFill>
              </a:rPr>
              <a:pPr/>
              <a:t>34</a:t>
            </a:fld>
            <a:endParaRPr lang="de-DE" sz="900">
              <a:solidFill>
                <a:srgbClr val="FFFFFF"/>
              </a:solidFill>
            </a:endParaRPr>
          </a:p>
        </p:txBody>
      </p:sp>
      <p:pic>
        <p:nvPicPr>
          <p:cNvPr id="62468" name="Picture 5"/>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5395913" y="1196975"/>
            <a:ext cx="3497262" cy="2390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Content Placeholder 2"/>
          <p:cNvSpPr>
            <a:spLocks noGrp="1"/>
          </p:cNvSpPr>
          <p:nvPr>
            <p:ph idx="1"/>
          </p:nvPr>
        </p:nvSpPr>
        <p:spPr>
          <a:xfrm>
            <a:off x="468313" y="1138238"/>
            <a:ext cx="4608513" cy="3168650"/>
          </a:xfrm>
        </p:spPr>
        <p:txBody>
          <a:bodyPr>
            <a:normAutofit fontScale="92500" lnSpcReduction="10000"/>
          </a:bodyPr>
          <a:lstStyle/>
          <a:p>
            <a:pPr>
              <a:spcBef>
                <a:spcPts val="1200"/>
              </a:spcBef>
              <a:defRPr/>
            </a:pPr>
            <a:r>
              <a:rPr lang="en-US" sz="2600" dirty="0" smtClean="0"/>
              <a:t>Data is an essential commodity for life-science research.</a:t>
            </a:r>
          </a:p>
          <a:p>
            <a:pPr>
              <a:spcBef>
                <a:spcPts val="1200"/>
              </a:spcBef>
              <a:defRPr/>
            </a:pPr>
            <a:r>
              <a:rPr lang="en-US" sz="2600" dirty="0" smtClean="0"/>
              <a:t>Ten years ago, finding the connection between a gene and a characteristic (e.g. drought tolerance, risk of heart disease) could take years; now it takes minutes.</a:t>
            </a:r>
          </a:p>
          <a:p>
            <a:pPr marL="0" indent="0">
              <a:buFontTx/>
              <a:buNone/>
              <a:defRPr/>
            </a:pPr>
            <a:endParaRPr lang="en-US" dirty="0" smtClean="0"/>
          </a:p>
        </p:txBody>
      </p:sp>
      <p:sp>
        <p:nvSpPr>
          <p:cNvPr id="2" name="TextBox 1"/>
          <p:cNvSpPr txBox="1"/>
          <p:nvPr/>
        </p:nvSpPr>
        <p:spPr>
          <a:xfrm>
            <a:off x="468313" y="4056598"/>
            <a:ext cx="8535987" cy="1261884"/>
          </a:xfrm>
          <a:prstGeom prst="rect">
            <a:avLst/>
          </a:prstGeom>
          <a:noFill/>
        </p:spPr>
        <p:txBody>
          <a:bodyPr>
            <a:spAutoFit/>
          </a:bodyPr>
          <a:lstStyle/>
          <a:p>
            <a:pPr marL="342900" indent="-342900">
              <a:spcBef>
                <a:spcPts val="1200"/>
              </a:spcBef>
              <a:buFont typeface="Arial" pitchFamily="34" charset="0"/>
              <a:buChar char="•"/>
              <a:defRPr/>
            </a:pPr>
            <a:r>
              <a:rPr lang="en-US" sz="2400" dirty="0">
                <a:ea typeface="ＭＳ Ｐゴシック" pitchFamily="34" charset="-128"/>
                <a:cs typeface="+mn-cs"/>
              </a:rPr>
              <a:t>Data analysis is now the bottleneck in life-science research</a:t>
            </a:r>
          </a:p>
          <a:p>
            <a:pPr marL="342900" indent="-342900">
              <a:spcBef>
                <a:spcPts val="1200"/>
              </a:spcBef>
              <a:buFont typeface="Arial" pitchFamily="34" charset="0"/>
              <a:buChar char="•"/>
              <a:defRPr/>
            </a:pPr>
            <a:r>
              <a:rPr lang="en-US" sz="2400" b="1" dirty="0">
                <a:ea typeface="ＭＳ Ｐゴシック" pitchFamily="34" charset="-128"/>
                <a:cs typeface="+mn-cs"/>
              </a:rPr>
              <a:t>ELIXIR</a:t>
            </a:r>
            <a:r>
              <a:rPr lang="en-US" sz="2400" dirty="0">
                <a:ea typeface="ＭＳ Ｐゴシック" pitchFamily="34" charset="-128"/>
                <a:cs typeface="+mn-cs"/>
              </a:rPr>
              <a:t> is our only realistic hope of easing that bottleneck</a:t>
            </a:r>
          </a:p>
          <a:p>
            <a:pPr>
              <a:defRPr/>
            </a:pPr>
            <a:endParaRPr lang="en-GB" dirty="0">
              <a:latin typeface="Arial" pitchFamily="34" charset="0"/>
              <a:ea typeface="ＭＳ Ｐゴシック" pitchFamily="34" charset="-128"/>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mtClean="0">
                <a:ea typeface="ＭＳ Ｐゴシック" pitchFamily="34" charset="-128"/>
              </a:rPr>
              <a:t>Matching the treatment to the cancer</a:t>
            </a:r>
          </a:p>
        </p:txBody>
      </p:sp>
      <p:pic>
        <p:nvPicPr>
          <p:cNvPr id="25602" name="Picture 1"/>
          <p:cNvPicPr>
            <a:picLocks noChangeAspect="1"/>
          </p:cNvPicPr>
          <p:nvPr/>
        </p:nvPicPr>
        <p:blipFill>
          <a:blip r:embed="rId3"/>
          <a:srcRect l="4095" r="3316"/>
          <a:stretch>
            <a:fillRect/>
          </a:stretch>
        </p:blipFill>
        <p:spPr bwMode="auto">
          <a:xfrm>
            <a:off x="4560888" y="1219200"/>
            <a:ext cx="4117975" cy="2963863"/>
          </a:xfrm>
          <a:prstGeom prst="rect">
            <a:avLst/>
          </a:prstGeom>
          <a:noFill/>
          <a:ln w="9525">
            <a:noFill/>
            <a:miter lim="800000"/>
            <a:headEnd/>
            <a:tailEnd/>
          </a:ln>
        </p:spPr>
      </p:pic>
      <p:sp>
        <p:nvSpPr>
          <p:cNvPr id="25603" name="Content Placeholder 2"/>
          <p:cNvSpPr>
            <a:spLocks noGrp="1"/>
          </p:cNvSpPr>
          <p:nvPr>
            <p:ph idx="1"/>
          </p:nvPr>
        </p:nvSpPr>
        <p:spPr>
          <a:xfrm>
            <a:off x="533400" y="1219200"/>
            <a:ext cx="3633486" cy="3722688"/>
          </a:xfrm>
        </p:spPr>
        <p:txBody>
          <a:bodyPr>
            <a:normAutofit fontScale="77500" lnSpcReduction="20000"/>
          </a:bodyPr>
          <a:lstStyle/>
          <a:p>
            <a:r>
              <a:rPr lang="en-GB" dirty="0" smtClean="0">
                <a:ea typeface="ＭＳ Ｐゴシック" pitchFamily="34" charset="-128"/>
              </a:rPr>
              <a:t>One in ten women in the EU-27 will develop breast cancer before the age of 80.</a:t>
            </a:r>
          </a:p>
          <a:p>
            <a:pPr>
              <a:spcBef>
                <a:spcPts val="1200"/>
              </a:spcBef>
            </a:pPr>
            <a:r>
              <a:rPr lang="en-GB" dirty="0" smtClean="0">
                <a:ea typeface="ＭＳ Ｐゴシック" pitchFamily="34" charset="-128"/>
              </a:rPr>
              <a:t>If we can identify patterns of genes that are active in different tumours, we can diagnose and treat cancers earlier and more effectively.</a:t>
            </a:r>
          </a:p>
          <a:p>
            <a:pPr>
              <a:buFontTx/>
              <a:buNone/>
            </a:pPr>
            <a:endParaRPr lang="en-US"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sz="3600" dirty="0" smtClean="0">
                <a:ea typeface="ＭＳ Ｐゴシック" pitchFamily="34" charset="-128"/>
              </a:rPr>
              <a:t>Tracking the source of infectious disease</a:t>
            </a:r>
          </a:p>
        </p:txBody>
      </p:sp>
      <p:sp>
        <p:nvSpPr>
          <p:cNvPr id="27650" name="Content Placeholder 2"/>
          <p:cNvSpPr>
            <a:spLocks noGrp="1"/>
          </p:cNvSpPr>
          <p:nvPr>
            <p:ph idx="1"/>
          </p:nvPr>
        </p:nvSpPr>
        <p:spPr>
          <a:xfrm>
            <a:off x="533400" y="1219200"/>
            <a:ext cx="4343400" cy="4351338"/>
          </a:xfrm>
        </p:spPr>
        <p:txBody>
          <a:bodyPr>
            <a:normAutofit fontScale="77500" lnSpcReduction="20000"/>
          </a:bodyPr>
          <a:lstStyle/>
          <a:p>
            <a:r>
              <a:rPr lang="en-US" dirty="0" err="1" smtClean="0">
                <a:ea typeface="ＭＳ Ｐゴシック" pitchFamily="34" charset="-128"/>
              </a:rPr>
              <a:t>Methicillin</a:t>
            </a:r>
            <a:r>
              <a:rPr lang="en-US" dirty="0" smtClean="0">
                <a:ea typeface="ＭＳ Ｐゴシック" pitchFamily="34" charset="-128"/>
              </a:rPr>
              <a:t>-resistant MRSA (</a:t>
            </a:r>
            <a:r>
              <a:rPr lang="en-US" i="1" dirty="0" smtClean="0">
                <a:ea typeface="ＭＳ Ｐゴシック" pitchFamily="34" charset="-128"/>
              </a:rPr>
              <a:t>Staphylococcus </a:t>
            </a:r>
            <a:r>
              <a:rPr lang="en-US" i="1" dirty="0" err="1" smtClean="0">
                <a:ea typeface="ＭＳ Ｐゴシック" pitchFamily="34" charset="-128"/>
              </a:rPr>
              <a:t>aureus</a:t>
            </a:r>
            <a:r>
              <a:rPr lang="en-US" dirty="0" smtClean="0">
                <a:ea typeface="ＭＳ Ｐゴシック" pitchFamily="34" charset="-128"/>
              </a:rPr>
              <a:t>)</a:t>
            </a:r>
            <a:r>
              <a:rPr lang="en-US" i="1" dirty="0" smtClean="0">
                <a:ea typeface="ＭＳ Ｐゴシック" pitchFamily="34" charset="-128"/>
              </a:rPr>
              <a:t> </a:t>
            </a:r>
            <a:r>
              <a:rPr lang="en-US" dirty="0" smtClean="0">
                <a:ea typeface="ＭＳ Ｐゴシック" pitchFamily="34" charset="-128"/>
              </a:rPr>
              <a:t>infection is a global problem.</a:t>
            </a:r>
          </a:p>
          <a:p>
            <a:pPr>
              <a:spcBef>
                <a:spcPts val="1200"/>
              </a:spcBef>
            </a:pPr>
            <a:r>
              <a:rPr lang="en-US" dirty="0" smtClean="0">
                <a:ea typeface="ＭＳ Ｐゴシック" pitchFamily="34" charset="-128"/>
              </a:rPr>
              <a:t>Transmission of individual bacterial clones can be tracked using small variations in DNA sequence.</a:t>
            </a:r>
          </a:p>
          <a:p>
            <a:pPr>
              <a:spcBef>
                <a:spcPts val="1200"/>
              </a:spcBef>
            </a:pPr>
            <a:r>
              <a:rPr lang="en-US" dirty="0" smtClean="0">
                <a:ea typeface="ＭＳ Ｐゴシック" pitchFamily="34" charset="-128"/>
              </a:rPr>
              <a:t>This technology can be used to identify and the source of new outbreaks and track them across continents and within wards.</a:t>
            </a:r>
          </a:p>
          <a:p>
            <a:endParaRPr lang="en-US" dirty="0" smtClean="0">
              <a:ea typeface="ＭＳ Ｐゴシック" pitchFamily="34" charset="-128"/>
            </a:endParaRPr>
          </a:p>
        </p:txBody>
      </p:sp>
      <p:pic>
        <p:nvPicPr>
          <p:cNvPr id="27651" name="Picture 5" descr="Gitmo_hospital_ward_big.jpg"/>
          <p:cNvPicPr>
            <a:picLocks noChangeAspect="1"/>
          </p:cNvPicPr>
          <p:nvPr/>
        </p:nvPicPr>
        <p:blipFill>
          <a:blip r:embed="rId2"/>
          <a:srcRect/>
          <a:stretch>
            <a:fillRect/>
          </a:stretch>
        </p:blipFill>
        <p:spPr bwMode="auto">
          <a:xfrm>
            <a:off x="5075238" y="1219200"/>
            <a:ext cx="3600450" cy="3581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sz="3600" dirty="0" smtClean="0">
                <a:ea typeface="ＭＳ Ｐゴシック" pitchFamily="34" charset="-128"/>
              </a:rPr>
              <a:t>Repurposing drugs for neglected diseases</a:t>
            </a:r>
          </a:p>
        </p:txBody>
      </p:sp>
      <p:sp>
        <p:nvSpPr>
          <p:cNvPr id="30722" name="Content Placeholder 2"/>
          <p:cNvSpPr>
            <a:spLocks noGrp="1"/>
          </p:cNvSpPr>
          <p:nvPr>
            <p:ph idx="1"/>
          </p:nvPr>
        </p:nvSpPr>
        <p:spPr>
          <a:xfrm>
            <a:off x="533400" y="1219200"/>
            <a:ext cx="4470400" cy="4802188"/>
          </a:xfrm>
        </p:spPr>
        <p:txBody>
          <a:bodyPr>
            <a:normAutofit fontScale="85000" lnSpcReduction="20000"/>
          </a:bodyPr>
          <a:lstStyle/>
          <a:p>
            <a:r>
              <a:rPr lang="en-US" smtClean="0">
                <a:ea typeface="ＭＳ Ｐゴシック" pitchFamily="34" charset="-128"/>
              </a:rPr>
              <a:t>Schistosomiasis is a parasitic infection that affects 210 million people in 76 countries.</a:t>
            </a:r>
          </a:p>
          <a:p>
            <a:r>
              <a:rPr lang="en-US" smtClean="0">
                <a:ea typeface="ＭＳ Ｐゴシック" pitchFamily="34" charset="-128"/>
              </a:rPr>
              <a:t>Resistance is developing to the one available drug.</a:t>
            </a:r>
          </a:p>
          <a:p>
            <a:pPr>
              <a:spcBef>
                <a:spcPts val="1200"/>
              </a:spcBef>
            </a:pPr>
            <a:r>
              <a:rPr lang="en-GB" smtClean="0">
                <a:ea typeface="ＭＳ Ｐゴシック" pitchFamily="34" charset="-128"/>
              </a:rPr>
              <a:t>We look at the Schistosome genome to identify the targets of existing drugs.</a:t>
            </a:r>
          </a:p>
          <a:p>
            <a:pPr>
              <a:spcBef>
                <a:spcPts val="1200"/>
              </a:spcBef>
            </a:pPr>
            <a:r>
              <a:rPr lang="en-US" smtClean="0">
                <a:ea typeface="ＭＳ Ｐゴシック" pitchFamily="34" charset="-128"/>
              </a:rPr>
              <a:t>Candidates can be tested for anti-schistosomal activity or used as leads for further optimisation.</a:t>
            </a:r>
          </a:p>
          <a:p>
            <a:pPr>
              <a:buFontTx/>
              <a:buNone/>
            </a:pPr>
            <a:endParaRPr lang="en-US" smtClean="0">
              <a:ea typeface="ＭＳ Ｐゴシック" pitchFamily="34" charset="-128"/>
            </a:endParaRPr>
          </a:p>
        </p:txBody>
      </p:sp>
      <p:pic>
        <p:nvPicPr>
          <p:cNvPr id="30723" name="Picture 5" descr="schisto_body_image_1_web"/>
          <p:cNvPicPr>
            <a:picLocks noChangeAspect="1" noChangeArrowheads="1"/>
          </p:cNvPicPr>
          <p:nvPr/>
        </p:nvPicPr>
        <p:blipFill>
          <a:blip r:embed="rId3"/>
          <a:srcRect/>
          <a:stretch>
            <a:fillRect/>
          </a:stretch>
        </p:blipFill>
        <p:spPr bwMode="auto">
          <a:xfrm>
            <a:off x="5334000" y="1219200"/>
            <a:ext cx="3413125" cy="4219575"/>
          </a:xfrm>
          <a:prstGeom prst="rect">
            <a:avLst/>
          </a:prstGeom>
          <a:noFill/>
          <a:ln w="9525">
            <a:noFill/>
            <a:miter lim="800000"/>
            <a:headEnd/>
            <a:tailEnd/>
          </a:ln>
        </p:spPr>
      </p:pic>
      <p:sp>
        <p:nvSpPr>
          <p:cNvPr id="30724" name="Text Box 7"/>
          <p:cNvSpPr txBox="1">
            <a:spLocks noChangeArrowheads="1"/>
          </p:cNvSpPr>
          <p:nvPr/>
        </p:nvSpPr>
        <p:spPr bwMode="auto">
          <a:xfrm>
            <a:off x="5334000" y="5410200"/>
            <a:ext cx="3352800" cy="246063"/>
          </a:xfrm>
          <a:prstGeom prst="rect">
            <a:avLst/>
          </a:prstGeom>
          <a:noFill/>
          <a:ln w="12700">
            <a:noFill/>
            <a:miter lim="800000"/>
            <a:headEnd/>
            <a:tailEnd/>
          </a:ln>
        </p:spPr>
        <p:txBody>
          <a:bodyPr>
            <a:spAutoFit/>
          </a:bodyPr>
          <a:lstStyle/>
          <a:p>
            <a:pPr algn="r">
              <a:spcBef>
                <a:spcPct val="50000"/>
              </a:spcBef>
            </a:pPr>
            <a:r>
              <a:rPr lang="en-GB" sz="1000"/>
              <a:t>Image courtesy of CDC Public Health Image Library</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smtClean="0">
                <a:ea typeface="ＭＳ Ｐゴシック" pitchFamily="34" charset="-128"/>
              </a:rPr>
              <a:t>Barcoding life</a:t>
            </a:r>
          </a:p>
        </p:txBody>
      </p:sp>
      <p:sp>
        <p:nvSpPr>
          <p:cNvPr id="28674" name="Content Placeholder 2"/>
          <p:cNvSpPr>
            <a:spLocks noGrp="1"/>
          </p:cNvSpPr>
          <p:nvPr>
            <p:ph idx="1"/>
          </p:nvPr>
        </p:nvSpPr>
        <p:spPr>
          <a:xfrm>
            <a:off x="533400" y="1146175"/>
            <a:ext cx="4759325" cy="4946650"/>
          </a:xfrm>
        </p:spPr>
        <p:txBody>
          <a:bodyPr>
            <a:normAutofit fontScale="77500" lnSpcReduction="20000"/>
          </a:bodyPr>
          <a:lstStyle/>
          <a:p>
            <a:r>
              <a:rPr lang="en-US" dirty="0" smtClean="0">
                <a:ea typeface="ＭＳ Ｐゴシック" pitchFamily="34" charset="-128"/>
              </a:rPr>
              <a:t>DNA barcodes are short sections of DNA that we use to identify an organism.</a:t>
            </a:r>
          </a:p>
          <a:p>
            <a:pPr>
              <a:spcBef>
                <a:spcPts val="1200"/>
              </a:spcBef>
            </a:pPr>
            <a:r>
              <a:rPr lang="en-US" dirty="0" smtClean="0">
                <a:ea typeface="ＭＳ Ｐゴシック" pitchFamily="34" charset="-128"/>
              </a:rPr>
              <a:t>The </a:t>
            </a:r>
            <a:r>
              <a:rPr lang="en-US" dirty="0" smtClean="0">
                <a:solidFill>
                  <a:schemeClr val="accent1"/>
                </a:solidFill>
                <a:ea typeface="ＭＳ Ｐゴシック" pitchFamily="34" charset="-128"/>
              </a:rPr>
              <a:t>Barcode of Life Initiative</a:t>
            </a:r>
            <a:r>
              <a:rPr lang="en-US" dirty="0" smtClean="0">
                <a:ea typeface="ＭＳ Ｐゴシック" pitchFamily="34" charset="-128"/>
              </a:rPr>
              <a:t> is developing DNA </a:t>
            </a:r>
            <a:r>
              <a:rPr lang="en-US" dirty="0" err="1" smtClean="0">
                <a:ea typeface="ＭＳ Ｐゴシック" pitchFamily="34" charset="-128"/>
              </a:rPr>
              <a:t>barcoding</a:t>
            </a:r>
            <a:r>
              <a:rPr lang="en-US" dirty="0" smtClean="0">
                <a:ea typeface="ＭＳ Ｐゴシック" pitchFamily="34" charset="-128"/>
              </a:rPr>
              <a:t> as a global standard for identifying species.</a:t>
            </a:r>
          </a:p>
          <a:p>
            <a:pPr>
              <a:spcBef>
                <a:spcPts val="1200"/>
              </a:spcBef>
            </a:pPr>
            <a:r>
              <a:rPr lang="en-US" dirty="0" smtClean="0">
                <a:ea typeface="ＭＳ Ｐゴシック" pitchFamily="34" charset="-128"/>
              </a:rPr>
              <a:t>Applications include:</a:t>
            </a:r>
          </a:p>
          <a:p>
            <a:pPr lvl="1">
              <a:spcBef>
                <a:spcPts val="1200"/>
              </a:spcBef>
            </a:pPr>
            <a:r>
              <a:rPr lang="en-US" dirty="0" smtClean="0">
                <a:ea typeface="ＭＳ Ｐゴシック" pitchFamily="34" charset="-128"/>
              </a:rPr>
              <a:t>P</a:t>
            </a:r>
            <a:r>
              <a:rPr lang="en-GB" dirty="0" err="1" smtClean="0">
                <a:ea typeface="ＭＳ Ｐゴシック" pitchFamily="34" charset="-128"/>
              </a:rPr>
              <a:t>rotection</a:t>
            </a:r>
            <a:r>
              <a:rPr lang="en-GB" dirty="0" smtClean="0">
                <a:ea typeface="ＭＳ Ｐゴシック" pitchFamily="34" charset="-128"/>
              </a:rPr>
              <a:t> of endangered species</a:t>
            </a:r>
          </a:p>
          <a:p>
            <a:pPr lvl="1">
              <a:spcBef>
                <a:spcPts val="1200"/>
              </a:spcBef>
            </a:pPr>
            <a:r>
              <a:rPr lang="en-GB" dirty="0" smtClean="0">
                <a:ea typeface="ＭＳ Ｐゴシック" pitchFamily="34" charset="-128"/>
              </a:rPr>
              <a:t>Sustaining natural resources through pest control</a:t>
            </a:r>
          </a:p>
          <a:p>
            <a:pPr lvl="1">
              <a:spcBef>
                <a:spcPts val="1200"/>
              </a:spcBef>
            </a:pPr>
            <a:r>
              <a:rPr lang="en-GB" dirty="0" smtClean="0">
                <a:ea typeface="ＭＳ Ｐゴシック" pitchFamily="34" charset="-128"/>
              </a:rPr>
              <a:t>Food labelling</a:t>
            </a:r>
          </a:p>
          <a:p>
            <a:pPr>
              <a:buFontTx/>
              <a:buNone/>
            </a:pPr>
            <a:endParaRPr lang="en-US" sz="2200" dirty="0" smtClean="0">
              <a:ea typeface="ＭＳ Ｐゴシック" pitchFamily="34" charset="-128"/>
            </a:endParaRPr>
          </a:p>
        </p:txBody>
      </p:sp>
      <p:pic>
        <p:nvPicPr>
          <p:cNvPr id="28675" name="Picture 9"/>
          <p:cNvPicPr>
            <a:picLocks noChangeAspect="1" noChangeArrowheads="1"/>
          </p:cNvPicPr>
          <p:nvPr/>
        </p:nvPicPr>
        <p:blipFill>
          <a:blip r:embed="rId3"/>
          <a:srcRect/>
          <a:stretch>
            <a:fillRect/>
          </a:stretch>
        </p:blipFill>
        <p:spPr bwMode="auto">
          <a:xfrm>
            <a:off x="5867400" y="1146175"/>
            <a:ext cx="2443163" cy="44434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ea typeface="ＭＳ Ｐゴシック" pitchFamily="34" charset="-128"/>
              </a:rPr>
              <a:t>Genome-wide analysis of crop plants</a:t>
            </a:r>
          </a:p>
        </p:txBody>
      </p:sp>
      <p:sp>
        <p:nvSpPr>
          <p:cNvPr id="23554" name="Content Placeholder 2"/>
          <p:cNvSpPr txBox="1">
            <a:spLocks/>
          </p:cNvSpPr>
          <p:nvPr/>
        </p:nvSpPr>
        <p:spPr bwMode="auto">
          <a:xfrm>
            <a:off x="533401" y="1144588"/>
            <a:ext cx="4119880" cy="4876800"/>
          </a:xfrm>
          <a:prstGeom prst="rect">
            <a:avLst/>
          </a:prstGeom>
          <a:noFill/>
          <a:ln w="9525">
            <a:noFill/>
            <a:miter lim="800000"/>
            <a:headEnd/>
            <a:tailEnd/>
          </a:ln>
        </p:spPr>
        <p:txBody>
          <a:bodyPr lIns="0" tIns="0" rIns="0" bIns="0"/>
          <a:lstStyle/>
          <a:p>
            <a:pPr marL="342900" indent="-342900">
              <a:spcBef>
                <a:spcPct val="20000"/>
              </a:spcBef>
              <a:buClr>
                <a:schemeClr val="accent1"/>
              </a:buClr>
              <a:buFontTx/>
              <a:buChar char="•"/>
            </a:pPr>
            <a:r>
              <a:rPr lang="en-US" sz="2400" dirty="0"/>
              <a:t>Population growth and climate change are major challenges to food security.</a:t>
            </a:r>
          </a:p>
          <a:p>
            <a:pPr marL="342900" indent="-342900">
              <a:spcBef>
                <a:spcPts val="1200"/>
              </a:spcBef>
              <a:buClr>
                <a:schemeClr val="accent1"/>
              </a:buClr>
              <a:buFontTx/>
              <a:buChar char="•"/>
            </a:pPr>
            <a:r>
              <a:rPr lang="en-US" sz="2400" dirty="0"/>
              <a:t>Traditional routes to crop improvement are too slow to keep up with this increase in demand.</a:t>
            </a:r>
          </a:p>
          <a:p>
            <a:pPr marL="342900" indent="-342900">
              <a:spcBef>
                <a:spcPts val="1200"/>
              </a:spcBef>
              <a:buClr>
                <a:schemeClr val="accent1"/>
              </a:buClr>
              <a:buFontTx/>
              <a:buChar char="•"/>
            </a:pPr>
            <a:r>
              <a:rPr lang="en-GB" sz="2400" dirty="0"/>
              <a:t>Understanding plant genomes helps us identify which species will be most tolerant to drought, salt and pests while still providing optimum nutrition.</a:t>
            </a:r>
            <a:endParaRPr lang="en-US" sz="2400" dirty="0"/>
          </a:p>
          <a:p>
            <a:pPr marL="342900" indent="-342900">
              <a:spcBef>
                <a:spcPct val="20000"/>
              </a:spcBef>
              <a:buClr>
                <a:schemeClr val="accent1"/>
              </a:buClr>
              <a:buFontTx/>
              <a:buChar char="•"/>
            </a:pPr>
            <a:endParaRPr lang="en-US" sz="2400" dirty="0"/>
          </a:p>
        </p:txBody>
      </p:sp>
      <p:pic>
        <p:nvPicPr>
          <p:cNvPr id="23555" name="Picture 1" descr="sb10066698pc-001.jpg"/>
          <p:cNvPicPr>
            <a:picLocks noChangeAspect="1"/>
          </p:cNvPicPr>
          <p:nvPr/>
        </p:nvPicPr>
        <p:blipFill>
          <a:blip r:embed="rId3"/>
          <a:srcRect/>
          <a:stretch>
            <a:fillRect/>
          </a:stretch>
        </p:blipFill>
        <p:spPr bwMode="auto">
          <a:xfrm>
            <a:off x="4856887" y="1196975"/>
            <a:ext cx="4072802" cy="463486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533400" y="2133600"/>
            <a:ext cx="7772400" cy="685800"/>
          </a:xfrm>
        </p:spPr>
        <p:txBody>
          <a:bodyPr/>
          <a:lstStyle/>
          <a:p>
            <a:pPr eaLnBrk="1" hangingPunct="1"/>
            <a:r>
              <a:rPr lang="en-US" sz="4800" smtClean="0">
                <a:ea typeface="ＭＳ Ｐゴシック" pitchFamily="34" charset="-128"/>
              </a:rPr>
              <a:t>Services</a:t>
            </a:r>
            <a:endParaRPr lang="en-US" smtClean="0">
              <a:ea typeface="ＭＳ Ｐゴシック" pitchFamily="34" charset="-128"/>
            </a:endParaRPr>
          </a:p>
        </p:txBody>
      </p:sp>
      <p:sp>
        <p:nvSpPr>
          <p:cNvPr id="43011" name="Rectangle 3"/>
          <p:cNvSpPr>
            <a:spLocks noGrp="1" noChangeArrowheads="1"/>
          </p:cNvSpPr>
          <p:nvPr>
            <p:ph type="subTitle" idx="1"/>
          </p:nvPr>
        </p:nvSpPr>
        <p:spPr>
          <a:xfrm>
            <a:off x="533400" y="3048000"/>
            <a:ext cx="5105400" cy="1752600"/>
          </a:xfrm>
        </p:spPr>
        <p:txBody>
          <a:bodyPr/>
          <a:lstStyle/>
          <a:p>
            <a:pPr eaLnBrk="1" hangingPunct="1"/>
            <a:r>
              <a:rPr lang="en-US" sz="2800" smtClean="0">
                <a:ea typeface="ＭＳ Ｐゴシック" pitchFamily="34" charset="-128"/>
              </a:rPr>
              <a:t>www.ebi.ac.uk/services</a:t>
            </a:r>
          </a:p>
        </p:txBody>
      </p:sp>
      <p:sp>
        <p:nvSpPr>
          <p:cNvPr id="43012" name="Rectangle 4"/>
          <p:cNvSpPr>
            <a:spLocks noChangeArrowheads="1"/>
          </p:cNvSpPr>
          <p:nvPr/>
        </p:nvSpPr>
        <p:spPr bwMode="auto">
          <a:xfrm>
            <a:off x="2046288" y="1431925"/>
            <a:ext cx="184150" cy="457200"/>
          </a:xfrm>
          <a:prstGeom prst="rect">
            <a:avLst/>
          </a:prstGeom>
          <a:noFill/>
          <a:ln w="9525">
            <a:noFill/>
            <a:miter lim="800000"/>
            <a:headEnd/>
            <a:tailEnd/>
          </a:ln>
        </p:spPr>
        <p:txBody>
          <a:bodyPr wrap="none" lIns="91434" tIns="45717" rIns="91434" bIns="45717">
            <a:spAutoFit/>
          </a:bodyPr>
          <a:lstStyle/>
          <a:p>
            <a:pPr defTabSz="914400" eaLnBrk="0" fontAlgn="base" hangingPunct="0">
              <a:spcBef>
                <a:spcPct val="0"/>
              </a:spcBef>
              <a:spcAft>
                <a:spcPct val="0"/>
              </a:spcAft>
            </a:pPr>
            <a:endParaRPr lang="en-US" sz="2400" smtClean="0">
              <a:solidFill>
                <a:srgbClr val="000000"/>
              </a:solidFill>
              <a:ea typeface="ＭＳ Ｐゴシック" pitchFamily="34" charset="-128"/>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p:txBody>
          <a:bodyPr/>
          <a:lstStyle/>
          <a:p>
            <a:r>
              <a:rPr lang="en-US" sz="4400" dirty="0">
                <a:cs typeface="Geneva" charset="0"/>
              </a:rPr>
              <a:t>One societal reason for ELIXIR</a:t>
            </a:r>
          </a:p>
        </p:txBody>
      </p:sp>
      <p:sp>
        <p:nvSpPr>
          <p:cNvPr id="63490" name="Content Placeholder 2"/>
          <p:cNvSpPr>
            <a:spLocks noGrp="1"/>
          </p:cNvSpPr>
          <p:nvPr>
            <p:ph idx="1"/>
          </p:nvPr>
        </p:nvSpPr>
        <p:spPr>
          <a:xfrm>
            <a:off x="468313" y="1196975"/>
            <a:ext cx="4248150" cy="4824413"/>
          </a:xfrm>
        </p:spPr>
        <p:txBody>
          <a:bodyPr>
            <a:normAutofit fontScale="92500" lnSpcReduction="20000"/>
          </a:bodyPr>
          <a:lstStyle/>
          <a:p>
            <a:pPr>
              <a:spcBef>
                <a:spcPts val="1200"/>
              </a:spcBef>
            </a:pPr>
            <a:r>
              <a:rPr lang="en-US" sz="2800" dirty="0">
                <a:cs typeface="Geneva" charset="0"/>
              </a:rPr>
              <a:t>The era of personal genome sequencing is upon us.</a:t>
            </a:r>
          </a:p>
          <a:p>
            <a:pPr>
              <a:spcBef>
                <a:spcPts val="1200"/>
              </a:spcBef>
            </a:pPr>
            <a:r>
              <a:rPr lang="en-US" sz="2800" dirty="0">
                <a:cs typeface="Geneva" charset="0"/>
              </a:rPr>
              <a:t>Sequence data will not cross national boundaries.</a:t>
            </a:r>
          </a:p>
          <a:p>
            <a:pPr>
              <a:spcBef>
                <a:spcPts val="1200"/>
              </a:spcBef>
            </a:pPr>
            <a:r>
              <a:rPr lang="en-US" sz="2800" dirty="0">
                <a:cs typeface="Geneva" charset="0"/>
              </a:rPr>
              <a:t>Every national health system will need </a:t>
            </a:r>
            <a:r>
              <a:rPr lang="en-US" sz="2800" b="1" dirty="0">
                <a:cs typeface="Geneva" charset="0"/>
              </a:rPr>
              <a:t>expertise to interpret it </a:t>
            </a:r>
            <a:r>
              <a:rPr lang="en-US" sz="2800" dirty="0">
                <a:cs typeface="Geneva" charset="0"/>
              </a:rPr>
              <a:t>and treat patients accordingly.</a:t>
            </a:r>
          </a:p>
          <a:p>
            <a:pPr>
              <a:spcBef>
                <a:spcPts val="1200"/>
              </a:spcBef>
            </a:pPr>
            <a:r>
              <a:rPr lang="en-US" sz="2800" dirty="0">
                <a:cs typeface="Geneva" charset="0"/>
              </a:rPr>
              <a:t>Individuals need to be sure that their personal biological data are in safe hands.</a:t>
            </a:r>
          </a:p>
          <a:p>
            <a:endParaRPr lang="en-US" dirty="0">
              <a:latin typeface="Arial" charset="0"/>
              <a:cs typeface="Geneva" charset="0"/>
            </a:endParaRPr>
          </a:p>
        </p:txBody>
      </p:sp>
      <p:sp>
        <p:nvSpPr>
          <p:cNvPr id="63491"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0AEF513-9E7A-FA46-918B-7BF6F7092D1E}" type="datetime1">
              <a:rPr lang="de-DE" sz="900">
                <a:solidFill>
                  <a:srgbClr val="FFFFFF"/>
                </a:solidFill>
              </a:rPr>
              <a:pPr/>
              <a:t>12.09.2011</a:t>
            </a:fld>
            <a:endParaRPr lang="de-DE" sz="900">
              <a:solidFill>
                <a:srgbClr val="FFFFFF"/>
              </a:solidFill>
            </a:endParaRPr>
          </a:p>
        </p:txBody>
      </p:sp>
      <p:sp>
        <p:nvSpPr>
          <p:cNvPr id="63492"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0A53828-B7C4-3B41-9F79-444188BA7FF1}" type="slidenum">
              <a:rPr lang="de-DE" sz="900">
                <a:solidFill>
                  <a:srgbClr val="FFFFFF"/>
                </a:solidFill>
              </a:rPr>
              <a:pPr/>
              <a:t>40</a:t>
            </a:fld>
            <a:endParaRPr lang="de-DE" sz="900">
              <a:solidFill>
                <a:srgbClr val="FFFFFF"/>
              </a:solidFill>
            </a:endParaRPr>
          </a:p>
        </p:txBody>
      </p:sp>
      <p:pic>
        <p:nvPicPr>
          <p:cNvPr id="63493" name="Picture 5"/>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4886325" y="1196975"/>
            <a:ext cx="4078288" cy="398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5"/>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4857750" y="1125538"/>
            <a:ext cx="4106863" cy="429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4" name="Title 1"/>
          <p:cNvSpPr>
            <a:spLocks noGrp="1"/>
          </p:cNvSpPr>
          <p:nvPr>
            <p:ph type="title"/>
          </p:nvPr>
        </p:nvSpPr>
        <p:spPr/>
        <p:txBody>
          <a:bodyPr/>
          <a:lstStyle/>
          <a:p>
            <a:r>
              <a:rPr lang="en-US" sz="4400" dirty="0">
                <a:cs typeface="Geneva" charset="0"/>
              </a:rPr>
              <a:t>The financial reason for ELIXIR</a:t>
            </a:r>
          </a:p>
        </p:txBody>
      </p:sp>
      <p:sp>
        <p:nvSpPr>
          <p:cNvPr id="35843" name="Content Placeholder 2"/>
          <p:cNvSpPr>
            <a:spLocks noGrp="1"/>
          </p:cNvSpPr>
          <p:nvPr>
            <p:ph idx="1"/>
          </p:nvPr>
        </p:nvSpPr>
        <p:spPr>
          <a:xfrm>
            <a:off x="533401" y="1219199"/>
            <a:ext cx="4140200" cy="5096933"/>
          </a:xfrm>
        </p:spPr>
        <p:txBody>
          <a:bodyPr>
            <a:normAutofit lnSpcReduction="10000"/>
          </a:bodyPr>
          <a:lstStyle/>
          <a:p>
            <a:pPr eaLnBrk="1" hangingPunct="1">
              <a:spcBef>
                <a:spcPts val="1200"/>
              </a:spcBef>
              <a:defRPr/>
            </a:pPr>
            <a:r>
              <a:rPr lang="en-GB" sz="2600" dirty="0" smtClean="0">
                <a:solidFill>
                  <a:srgbClr val="000000"/>
                </a:solidFill>
              </a:rPr>
              <a:t>Europe has already spent the money to generate the data.</a:t>
            </a:r>
          </a:p>
          <a:p>
            <a:pPr eaLnBrk="1" hangingPunct="1">
              <a:spcBef>
                <a:spcPts val="1200"/>
              </a:spcBef>
              <a:defRPr/>
            </a:pPr>
            <a:r>
              <a:rPr lang="en-GB" sz="2600" dirty="0" smtClean="0">
                <a:solidFill>
                  <a:srgbClr val="000000"/>
                </a:solidFill>
              </a:rPr>
              <a:t>It will waste all this investment in research if the future of the data is not secured.</a:t>
            </a:r>
          </a:p>
          <a:p>
            <a:pPr eaLnBrk="1" hangingPunct="1">
              <a:spcBef>
                <a:spcPts val="1200"/>
              </a:spcBef>
              <a:defRPr/>
            </a:pPr>
            <a:r>
              <a:rPr lang="en-GB" sz="2600" dirty="0" smtClean="0">
                <a:solidFill>
                  <a:srgbClr val="000000"/>
                </a:solidFill>
              </a:rPr>
              <a:t>Industry, from SMEs to big multinationals, needs access to public data to analyse its proprietary data.</a:t>
            </a:r>
            <a:endParaRPr lang="en-GB" sz="2600" dirty="0" smtClean="0"/>
          </a:p>
          <a:p>
            <a:pPr marL="0" indent="0">
              <a:buFontTx/>
              <a:buNone/>
              <a:defRPr/>
            </a:pPr>
            <a:endParaRPr lang="en-GB"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a:xfrm>
            <a:off x="290541" y="58744"/>
            <a:ext cx="8655019" cy="737130"/>
          </a:xfrm>
        </p:spPr>
        <p:txBody>
          <a:bodyPr/>
          <a:lstStyle/>
          <a:p>
            <a:r>
              <a:rPr lang="en-US" dirty="0" smtClean="0">
                <a:cs typeface="Geneva" charset="0"/>
              </a:rPr>
              <a:t>Good value for money</a:t>
            </a:r>
            <a:endParaRPr lang="en-US" dirty="0">
              <a:cs typeface="Geneva" charset="0"/>
            </a:endParaRPr>
          </a:p>
        </p:txBody>
      </p:sp>
      <p:sp>
        <p:nvSpPr>
          <p:cNvPr id="76802"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B06E244-BE0A-804E-97BF-0BDA397CBB43}" type="datetime1">
              <a:rPr lang="de-DE" sz="900">
                <a:solidFill>
                  <a:srgbClr val="FFFFFF"/>
                </a:solidFill>
              </a:rPr>
              <a:pPr/>
              <a:t>12.09.2011</a:t>
            </a:fld>
            <a:endParaRPr lang="de-DE" sz="900">
              <a:solidFill>
                <a:srgbClr val="FFFFFF"/>
              </a:solidFill>
            </a:endParaRPr>
          </a:p>
        </p:txBody>
      </p:sp>
      <p:sp>
        <p:nvSpPr>
          <p:cNvPr id="76803"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85A0D69-F6B4-6B46-952E-A4C7D5E95706}" type="slidenum">
              <a:rPr lang="de-DE" sz="900">
                <a:solidFill>
                  <a:srgbClr val="FFFFFF"/>
                </a:solidFill>
              </a:rPr>
              <a:pPr/>
              <a:t>42</a:t>
            </a:fld>
            <a:endParaRPr lang="de-DE" sz="900">
              <a:solidFill>
                <a:srgbClr val="FFFFFF"/>
              </a:solidFill>
            </a:endParaRPr>
          </a:p>
        </p:txBody>
      </p:sp>
      <p:grpSp>
        <p:nvGrpSpPr>
          <p:cNvPr id="76804" name="Group 10"/>
          <p:cNvGrpSpPr>
            <a:grpSpLocks/>
          </p:cNvGrpSpPr>
          <p:nvPr/>
        </p:nvGrpSpPr>
        <p:grpSpPr bwMode="auto">
          <a:xfrm>
            <a:off x="701146" y="1016830"/>
            <a:ext cx="1851025" cy="5661861"/>
            <a:chOff x="762256" y="-13692"/>
            <a:chExt cx="1851836" cy="6683052"/>
          </a:xfrm>
        </p:grpSpPr>
        <p:pic>
          <p:nvPicPr>
            <p:cNvPr id="76808"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553092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09"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5002088"/>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0"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4480098"/>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1"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3960440"/>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2"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3514700"/>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3"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301064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4"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2520280"/>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5"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201622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6"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1512168"/>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7"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942950"/>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8"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49036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19"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256" y="-13692"/>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0"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551402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1"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4994616"/>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2"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448076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3"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395677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4"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3451201"/>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5"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2881983"/>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6"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2376264"/>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827" name="Picture 2" descr="C:\Users\mary\AppData\Local\Microsoft\Windows\Temporary Internet Files\Content.IE5\S5R9VIRK\MC900433920[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5656" y="1864750"/>
              <a:ext cx="1138436" cy="1138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76805" name="Picture 3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4102810" y="5961040"/>
            <a:ext cx="836369" cy="5438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806" name="TextBox 32"/>
          <p:cNvSpPr txBox="1">
            <a:spLocks noChangeArrowheads="1"/>
          </p:cNvSpPr>
          <p:nvPr/>
        </p:nvSpPr>
        <p:spPr bwMode="auto">
          <a:xfrm>
            <a:off x="1839083" y="1516609"/>
            <a:ext cx="5074376"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GB" dirty="0">
                <a:latin typeface="+mn-lt"/>
              </a:rPr>
              <a:t>Annual cost of generating new protein </a:t>
            </a:r>
            <a:br>
              <a:rPr lang="en-GB" dirty="0">
                <a:latin typeface="+mn-lt"/>
              </a:rPr>
            </a:br>
            <a:r>
              <a:rPr lang="en-GB" dirty="0">
                <a:latin typeface="+mn-lt"/>
              </a:rPr>
              <a:t>structure data in labs around the world</a:t>
            </a:r>
          </a:p>
        </p:txBody>
      </p:sp>
      <p:sp>
        <p:nvSpPr>
          <p:cNvPr id="76807" name="TextBox 33"/>
          <p:cNvSpPr txBox="1">
            <a:spLocks noChangeArrowheads="1"/>
          </p:cNvSpPr>
          <p:nvPr/>
        </p:nvSpPr>
        <p:spPr bwMode="auto">
          <a:xfrm>
            <a:off x="5049520" y="4612872"/>
            <a:ext cx="2561265"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GB" dirty="0">
                <a:latin typeface="+mn-lt"/>
              </a:rPr>
              <a:t>Annual cost of maintaining it</a:t>
            </a:r>
          </a:p>
          <a:p>
            <a:r>
              <a:rPr lang="en-GB" dirty="0">
                <a:latin typeface="+mn-lt"/>
              </a:rPr>
              <a:t>in a central database</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1" descr="elixir_timeline_big_text.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684213" y="2262578"/>
            <a:ext cx="7626350" cy="583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9634" name="Title 1"/>
          <p:cNvSpPr>
            <a:spLocks noGrp="1"/>
          </p:cNvSpPr>
          <p:nvPr>
            <p:ph type="title"/>
          </p:nvPr>
        </p:nvSpPr>
        <p:spPr/>
        <p:txBody>
          <a:bodyPr>
            <a:noAutofit/>
          </a:bodyPr>
          <a:lstStyle/>
          <a:p>
            <a:pPr algn="l"/>
            <a:r>
              <a:rPr lang="en-US" dirty="0" smtClean="0">
                <a:cs typeface="Geneva" charset="0"/>
              </a:rPr>
              <a:t>ELIXIR Timeline </a:t>
            </a:r>
            <a:endParaRPr lang="en-US" dirty="0">
              <a:solidFill>
                <a:srgbClr val="FF0000"/>
              </a:solidFill>
              <a:cs typeface="Geneva" charset="0"/>
            </a:endParaRPr>
          </a:p>
        </p:txBody>
      </p:sp>
      <p:sp>
        <p:nvSpPr>
          <p:cNvPr id="4" name="TextBox 3"/>
          <p:cNvSpPr txBox="1"/>
          <p:nvPr/>
        </p:nvSpPr>
        <p:spPr>
          <a:xfrm>
            <a:off x="684213" y="5578997"/>
            <a:ext cx="8133958" cy="1477328"/>
          </a:xfrm>
          <a:prstGeom prst="rect">
            <a:avLst/>
          </a:prstGeom>
          <a:noFill/>
        </p:spPr>
        <p:txBody>
          <a:bodyPr wrap="none" rtlCol="0">
            <a:spAutoFit/>
          </a:bodyPr>
          <a:lstStyle/>
          <a:p>
            <a:r>
              <a:rPr lang="en-GB" dirty="0" smtClean="0"/>
              <a:t> </a:t>
            </a:r>
          </a:p>
          <a:p>
            <a:endParaRPr lang="en-GB" dirty="0" smtClean="0"/>
          </a:p>
          <a:p>
            <a:r>
              <a:rPr lang="en-GB" dirty="0" smtClean="0"/>
              <a:t>                                                                                                                                                                            </a:t>
            </a:r>
          </a:p>
          <a:p>
            <a:endParaRPr lang="en-GB" dirty="0" smtClean="0"/>
          </a:p>
          <a:p>
            <a:endParaRPr lang="en-GB" dirty="0"/>
          </a:p>
        </p:txBody>
      </p:sp>
      <p:sp>
        <p:nvSpPr>
          <p:cNvPr id="5" name="TextBox 4"/>
          <p:cNvSpPr txBox="1"/>
          <p:nvPr/>
        </p:nvSpPr>
        <p:spPr>
          <a:xfrm>
            <a:off x="457200" y="5440097"/>
            <a:ext cx="8040984" cy="2585323"/>
          </a:xfrm>
          <a:prstGeom prst="rect">
            <a:avLst/>
          </a:prstGeom>
          <a:solidFill>
            <a:schemeClr val="bg1"/>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Number Placeholder 4"/>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15AA7869-23E9-420E-97D5-2D33A22573FC}" type="slidenum">
              <a:rPr lang="en-GB" sz="1400">
                <a:cs typeface="Arial" charset="0"/>
              </a:rPr>
              <a:pPr algn="r"/>
              <a:t>44</a:t>
            </a:fld>
            <a:endParaRPr lang="en-GB" sz="1400">
              <a:cs typeface="Arial" charset="0"/>
            </a:endParaRPr>
          </a:p>
        </p:txBody>
      </p:sp>
      <p:sp>
        <p:nvSpPr>
          <p:cNvPr id="92163" name="Rectangle 4"/>
          <p:cNvSpPr>
            <a:spLocks noGrp="1" noChangeArrowheads="1"/>
          </p:cNvSpPr>
          <p:nvPr>
            <p:ph type="title" idx="4294967295"/>
          </p:nvPr>
        </p:nvSpPr>
        <p:spPr/>
        <p:txBody>
          <a:bodyPr>
            <a:normAutofit fontScale="90000"/>
          </a:bodyPr>
          <a:lstStyle/>
          <a:p>
            <a:r>
              <a:rPr lang="en-GB" sz="4000"/>
              <a:t>The Preparatory Phase project</a:t>
            </a:r>
            <a:endParaRPr lang="en-US" sz="4000"/>
          </a:p>
        </p:txBody>
      </p:sp>
      <p:sp>
        <p:nvSpPr>
          <p:cNvPr id="92164" name="Rectangle 2"/>
          <p:cNvSpPr>
            <a:spLocks noGrp="1" noChangeArrowheads="1"/>
          </p:cNvSpPr>
          <p:nvPr>
            <p:ph type="body" idx="4294967295"/>
          </p:nvPr>
        </p:nvSpPr>
        <p:spPr>
          <a:xfrm>
            <a:off x="514350" y="1458913"/>
            <a:ext cx="7277100" cy="5156200"/>
          </a:xfrm>
        </p:spPr>
        <p:txBody>
          <a:bodyPr/>
          <a:lstStyle/>
          <a:p>
            <a:endParaRPr lang="en-GB"/>
          </a:p>
          <a:p>
            <a:pPr lvl="1">
              <a:buFontTx/>
              <a:buNone/>
            </a:pPr>
            <a:r>
              <a:rPr lang="en-GB" sz="2000" b="1"/>
              <a:t>Two phases:</a:t>
            </a:r>
          </a:p>
          <a:p>
            <a:pPr lvl="1"/>
            <a:r>
              <a:rPr lang="en-GB" sz="2000" b="1"/>
              <a:t>Consultation Phase: Committee meetings of stakeholders to achieve consensus and make recommendations</a:t>
            </a:r>
            <a:endParaRPr lang="en-GB" sz="2000"/>
          </a:p>
          <a:p>
            <a:pPr lvl="2"/>
            <a:r>
              <a:rPr lang="en-GB" sz="2000"/>
              <a:t>Jan 2008</a:t>
            </a:r>
            <a:r>
              <a:rPr lang="en-GB" sz="2000">
                <a:solidFill>
                  <a:srgbClr val="FF0000"/>
                </a:solidFill>
              </a:rPr>
              <a:t> </a:t>
            </a:r>
            <a:r>
              <a:rPr lang="en-GB" sz="2000"/>
              <a:t>– July 2009</a:t>
            </a:r>
            <a:r>
              <a:rPr lang="en-GB" sz="2000">
                <a:solidFill>
                  <a:srgbClr val="FF0000"/>
                </a:solidFill>
              </a:rPr>
              <a:t>   </a:t>
            </a:r>
          </a:p>
          <a:p>
            <a:pPr lvl="2"/>
            <a:r>
              <a:rPr lang="en-GB" sz="2000"/>
              <a:t>Define scope and remit of ELIXIR</a:t>
            </a:r>
          </a:p>
          <a:p>
            <a:pPr lvl="1"/>
            <a:endParaRPr lang="en-GB" sz="2000"/>
          </a:p>
          <a:p>
            <a:pPr lvl="1"/>
            <a:r>
              <a:rPr lang="en-GB" sz="2000" b="1"/>
              <a:t>Documentation and negotiation phase</a:t>
            </a:r>
            <a:r>
              <a:rPr lang="en-GB" sz="2000"/>
              <a:t> </a:t>
            </a:r>
          </a:p>
          <a:p>
            <a:pPr lvl="2"/>
            <a:r>
              <a:rPr lang="en-GB" sz="2000"/>
              <a:t>July 2009 – Dec 2010</a:t>
            </a:r>
          </a:p>
          <a:p>
            <a:pPr lvl="2"/>
            <a:r>
              <a:rPr lang="en-GB" sz="2000"/>
              <a:t>Develop ‘Memorandum of Understanding’</a:t>
            </a:r>
          </a:p>
          <a:p>
            <a:pPr lvl="2"/>
            <a:r>
              <a:rPr lang="en-GB" sz="2000"/>
              <a:t>Define funding and legal model</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p>
            <a:fld id="{96F15547-225A-4FF2-A153-AF30766208F0}" type="slidenum">
              <a:rPr lang="en-GB" smtClean="0"/>
              <a:pPr/>
              <a:t>45</a:t>
            </a:fld>
            <a:endParaRPr lang="en-GB" smtClean="0"/>
          </a:p>
        </p:txBody>
      </p:sp>
      <p:sp>
        <p:nvSpPr>
          <p:cNvPr id="8195" name="Rectangle 2"/>
          <p:cNvSpPr>
            <a:spLocks noGrp="1" noChangeArrowheads="1"/>
          </p:cNvSpPr>
          <p:nvPr>
            <p:ph type="title"/>
          </p:nvPr>
        </p:nvSpPr>
        <p:spPr/>
        <p:txBody>
          <a:bodyPr/>
          <a:lstStyle/>
          <a:p>
            <a:pPr eaLnBrk="1" hangingPunct="1"/>
            <a:r>
              <a:rPr lang="en-GB" smtClean="0"/>
              <a:t>Summary of consultation phase</a:t>
            </a:r>
          </a:p>
        </p:txBody>
      </p:sp>
      <p:sp>
        <p:nvSpPr>
          <p:cNvPr id="8196" name="Rectangle 3"/>
          <p:cNvSpPr>
            <a:spLocks noGrp="1" noChangeArrowheads="1"/>
          </p:cNvSpPr>
          <p:nvPr>
            <p:ph type="body" idx="1"/>
          </p:nvPr>
        </p:nvSpPr>
        <p:spPr>
          <a:xfrm>
            <a:off x="457200" y="1600200"/>
            <a:ext cx="5054600" cy="4525963"/>
          </a:xfrm>
        </p:spPr>
        <p:txBody>
          <a:bodyPr>
            <a:normAutofit fontScale="62500" lnSpcReduction="20000"/>
          </a:bodyPr>
          <a:lstStyle/>
          <a:p>
            <a:pPr eaLnBrk="1" hangingPunct="1">
              <a:lnSpc>
                <a:spcPct val="90000"/>
              </a:lnSpc>
            </a:pPr>
            <a:r>
              <a:rPr lang="en-GB" dirty="0" smtClean="0"/>
              <a:t>Three Stakeholders Meetings</a:t>
            </a:r>
          </a:p>
          <a:p>
            <a:pPr eaLnBrk="1" hangingPunct="1">
              <a:lnSpc>
                <a:spcPct val="90000"/>
              </a:lnSpc>
            </a:pPr>
            <a:r>
              <a:rPr lang="en-GB" dirty="0" smtClean="0"/>
              <a:t>Many Steering Committee Meetings</a:t>
            </a:r>
          </a:p>
          <a:p>
            <a:pPr eaLnBrk="1" hangingPunct="1">
              <a:lnSpc>
                <a:spcPct val="90000"/>
              </a:lnSpc>
            </a:pPr>
            <a:endParaRPr lang="en-GB" dirty="0" smtClean="0"/>
          </a:p>
          <a:p>
            <a:pPr eaLnBrk="1" hangingPunct="1">
              <a:lnSpc>
                <a:spcPct val="90000"/>
              </a:lnSpc>
            </a:pPr>
            <a:r>
              <a:rPr lang="en-GB" dirty="0" smtClean="0"/>
              <a:t>Data providers survey</a:t>
            </a:r>
          </a:p>
          <a:p>
            <a:pPr eaLnBrk="1" hangingPunct="1">
              <a:lnSpc>
                <a:spcPct val="90000"/>
              </a:lnSpc>
            </a:pPr>
            <a:r>
              <a:rPr lang="en-GB" dirty="0" smtClean="0"/>
              <a:t>Bioinformatics users survey</a:t>
            </a:r>
          </a:p>
          <a:p>
            <a:pPr eaLnBrk="1" hangingPunct="1">
              <a:lnSpc>
                <a:spcPct val="90000"/>
              </a:lnSpc>
            </a:pPr>
            <a:r>
              <a:rPr lang="en-GB" dirty="0" smtClean="0"/>
              <a:t>Reports from Work Packages and Feasibility Studies on web site.</a:t>
            </a:r>
          </a:p>
          <a:p>
            <a:pPr eaLnBrk="1" hangingPunct="1">
              <a:lnSpc>
                <a:spcPct val="90000"/>
              </a:lnSpc>
            </a:pPr>
            <a:endParaRPr lang="en-GB" dirty="0" smtClean="0"/>
          </a:p>
          <a:p>
            <a:pPr eaLnBrk="1" hangingPunct="1">
              <a:lnSpc>
                <a:spcPct val="90000"/>
              </a:lnSpc>
            </a:pPr>
            <a:r>
              <a:rPr lang="en-GB" dirty="0" smtClean="0"/>
              <a:t>Numerous visits</a:t>
            </a:r>
          </a:p>
          <a:p>
            <a:pPr eaLnBrk="1" hangingPunct="1">
              <a:lnSpc>
                <a:spcPct val="90000"/>
              </a:lnSpc>
            </a:pPr>
            <a:r>
              <a:rPr lang="en-GB" dirty="0" smtClean="0"/>
              <a:t>ELIXIR placed on Member State Infrastructure Roadmaps</a:t>
            </a:r>
          </a:p>
          <a:p>
            <a:pPr eaLnBrk="1" hangingPunct="1">
              <a:lnSpc>
                <a:spcPct val="90000"/>
              </a:lnSpc>
            </a:pPr>
            <a:endParaRPr lang="en-GB" dirty="0" smtClean="0"/>
          </a:p>
          <a:p>
            <a:pPr>
              <a:lnSpc>
                <a:spcPct val="90000"/>
              </a:lnSpc>
            </a:pPr>
            <a:r>
              <a:rPr lang="en-GB" dirty="0" err="1" smtClean="0"/>
              <a:t>Jiri</a:t>
            </a:r>
            <a:r>
              <a:rPr lang="en-GB" dirty="0" smtClean="0"/>
              <a:t> </a:t>
            </a:r>
            <a:r>
              <a:rPr lang="en-GB" dirty="0" err="1" smtClean="0"/>
              <a:t>Vohradsky</a:t>
            </a:r>
            <a:r>
              <a:rPr lang="en-GB" dirty="0" smtClean="0"/>
              <a:t> Institute of Microbiology, Czech Republic Representative on Community Committee – WP3</a:t>
            </a:r>
          </a:p>
          <a:p>
            <a:pPr eaLnBrk="1" hangingPunct="1">
              <a:lnSpc>
                <a:spcPct val="90000"/>
              </a:lnSpc>
              <a:buFontTx/>
              <a:buNone/>
            </a:pPr>
            <a:endParaRPr lang="en-GB" dirty="0" smtClean="0"/>
          </a:p>
          <a:p>
            <a:pPr eaLnBrk="1" hangingPunct="1">
              <a:lnSpc>
                <a:spcPct val="90000"/>
              </a:lnSpc>
              <a:buFontTx/>
              <a:buNone/>
            </a:pPr>
            <a:r>
              <a:rPr lang="en-GB" dirty="0" smtClean="0">
                <a:hlinkClick r:id="rId3"/>
              </a:rPr>
              <a:t>http://www.elixir-europe.org/</a:t>
            </a:r>
            <a:endParaRPr lang="en-GB" dirty="0" smtClean="0"/>
          </a:p>
        </p:txBody>
      </p:sp>
      <p:pic>
        <p:nvPicPr>
          <p:cNvPr id="8198" name="Picture 4" descr="ELIXIR Visits map"/>
          <p:cNvPicPr>
            <a:picLocks noChangeAspect="1" noChangeArrowheads="1"/>
          </p:cNvPicPr>
          <p:nvPr/>
        </p:nvPicPr>
        <p:blipFill>
          <a:blip r:embed="rId4"/>
          <a:srcRect/>
          <a:stretch>
            <a:fillRect/>
          </a:stretch>
        </p:blipFill>
        <p:spPr bwMode="auto">
          <a:xfrm>
            <a:off x="5364529" y="2326493"/>
            <a:ext cx="3435064" cy="24885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lstStyle/>
          <a:p>
            <a:r>
              <a:rPr lang="en-US" sz="4400" dirty="0">
                <a:cs typeface="Geneva" charset="0"/>
              </a:rPr>
              <a:t>The political </a:t>
            </a:r>
            <a:r>
              <a:rPr lang="en-US" sz="4400" dirty="0" smtClean="0">
                <a:cs typeface="Geneva" charset="0"/>
              </a:rPr>
              <a:t>reasons </a:t>
            </a:r>
            <a:r>
              <a:rPr lang="en-US" sz="4400" dirty="0">
                <a:cs typeface="Geneva" charset="0"/>
              </a:rPr>
              <a:t>for ELIXIR</a:t>
            </a:r>
          </a:p>
        </p:txBody>
      </p:sp>
      <p:sp>
        <p:nvSpPr>
          <p:cNvPr id="61442" name="Content Placeholder 2"/>
          <p:cNvSpPr>
            <a:spLocks noGrp="1"/>
          </p:cNvSpPr>
          <p:nvPr>
            <p:ph idx="1"/>
          </p:nvPr>
        </p:nvSpPr>
        <p:spPr>
          <a:xfrm>
            <a:off x="468313" y="1125854"/>
            <a:ext cx="3887787" cy="5407025"/>
          </a:xfrm>
        </p:spPr>
        <p:txBody>
          <a:bodyPr>
            <a:normAutofit fontScale="62500" lnSpcReduction="20000"/>
          </a:bodyPr>
          <a:lstStyle/>
          <a:p>
            <a:pPr>
              <a:spcBef>
                <a:spcPts val="1200"/>
              </a:spcBef>
            </a:pPr>
            <a:r>
              <a:rPr lang="en-US" sz="2600" dirty="0" smtClean="0">
                <a:ea typeface="Geneva" charset="0"/>
                <a:cs typeface="Geneva" charset="0"/>
              </a:rPr>
              <a:t>Ensures a </a:t>
            </a:r>
            <a:r>
              <a:rPr lang="en-US" sz="2600" b="1" dirty="0" smtClean="0">
                <a:ea typeface="Geneva" charset="0"/>
                <a:cs typeface="Geneva" charset="0"/>
              </a:rPr>
              <a:t>sustainable</a:t>
            </a:r>
            <a:r>
              <a:rPr lang="en-US" sz="2600" dirty="0" smtClean="0">
                <a:ea typeface="Geneva" charset="0"/>
                <a:cs typeface="Geneva" charset="0"/>
              </a:rPr>
              <a:t> infrastructure for valuable biological information</a:t>
            </a:r>
          </a:p>
          <a:p>
            <a:pPr>
              <a:spcBef>
                <a:spcPts val="1200"/>
              </a:spcBef>
            </a:pPr>
            <a:r>
              <a:rPr lang="en-US" sz="2600" dirty="0" smtClean="0">
                <a:ea typeface="Geneva" charset="0"/>
                <a:cs typeface="Geneva" charset="0"/>
              </a:rPr>
              <a:t>Sharing of Control of data</a:t>
            </a:r>
          </a:p>
          <a:p>
            <a:pPr>
              <a:spcBef>
                <a:spcPts val="1200"/>
              </a:spcBef>
            </a:pPr>
            <a:r>
              <a:rPr lang="en-US" sz="2600" dirty="0" smtClean="0">
                <a:ea typeface="Geneva" charset="0"/>
                <a:cs typeface="Geneva" charset="0"/>
              </a:rPr>
              <a:t>Removal of duplication and waste</a:t>
            </a:r>
          </a:p>
          <a:p>
            <a:pPr>
              <a:spcBef>
                <a:spcPts val="1200"/>
              </a:spcBef>
            </a:pPr>
            <a:r>
              <a:rPr lang="en-US" sz="2600" dirty="0" smtClean="0">
                <a:ea typeface="Geneva" charset="0"/>
                <a:cs typeface="Geneva" charset="0"/>
              </a:rPr>
              <a:t>Sharing of costs</a:t>
            </a:r>
          </a:p>
          <a:p>
            <a:pPr>
              <a:spcBef>
                <a:spcPts val="1200"/>
              </a:spcBef>
            </a:pPr>
            <a:r>
              <a:rPr lang="en-US" sz="2600" dirty="0" smtClean="0">
                <a:ea typeface="Geneva" charset="0"/>
                <a:cs typeface="Geneva" charset="0"/>
              </a:rPr>
              <a:t>Distribution of expertise(necessary for handling future personal genomes of all citizens)</a:t>
            </a:r>
          </a:p>
          <a:p>
            <a:pPr>
              <a:spcBef>
                <a:spcPts val="1200"/>
              </a:spcBef>
            </a:pPr>
            <a:r>
              <a:rPr lang="en-US" sz="2600" dirty="0" smtClean="0">
                <a:ea typeface="Geneva" charset="0"/>
                <a:cs typeface="Geneva" charset="0"/>
              </a:rPr>
              <a:t>Improved Data Integration through close coordinated collaboration</a:t>
            </a:r>
          </a:p>
          <a:p>
            <a:pPr>
              <a:spcBef>
                <a:spcPts val="1200"/>
              </a:spcBef>
            </a:pPr>
            <a:r>
              <a:rPr lang="en-US" sz="2600" dirty="0" smtClean="0">
                <a:ea typeface="Geneva" charset="0"/>
                <a:cs typeface="Geneva" charset="0"/>
              </a:rPr>
              <a:t>Provides single voice in global data management</a:t>
            </a:r>
          </a:p>
          <a:p>
            <a:pPr>
              <a:spcBef>
                <a:spcPts val="1200"/>
              </a:spcBef>
            </a:pPr>
            <a:r>
              <a:rPr lang="en-US" sz="2600" dirty="0" smtClean="0">
                <a:ea typeface="Geneva" charset="0"/>
                <a:cs typeface="Geneva" charset="0"/>
              </a:rPr>
              <a:t>Promotes Innovation and the Bio-economy in Europe </a:t>
            </a:r>
          </a:p>
          <a:p>
            <a:pPr>
              <a:spcBef>
                <a:spcPts val="1200"/>
              </a:spcBef>
            </a:pPr>
            <a:r>
              <a:rPr lang="en-US" sz="2600" dirty="0" smtClean="0">
                <a:ea typeface="Geneva" charset="0"/>
                <a:cs typeface="Geneva" charset="0"/>
              </a:rPr>
              <a:t>Provides societal benefits for Europe’s citizens:</a:t>
            </a:r>
          </a:p>
          <a:p>
            <a:pPr lvl="1">
              <a:spcBef>
                <a:spcPts val="1200"/>
              </a:spcBef>
            </a:pPr>
            <a:r>
              <a:rPr lang="en-US" sz="2200" dirty="0" smtClean="0">
                <a:ea typeface="Geneva" charset="0"/>
                <a:cs typeface="Geneva" charset="0"/>
              </a:rPr>
              <a:t>Improved therapeutics</a:t>
            </a:r>
          </a:p>
          <a:p>
            <a:pPr lvl="1">
              <a:spcBef>
                <a:spcPts val="1200"/>
              </a:spcBef>
            </a:pPr>
            <a:r>
              <a:rPr lang="en-US" sz="2200" dirty="0" smtClean="0">
                <a:ea typeface="Geneva" charset="0"/>
                <a:cs typeface="Geneva" charset="0"/>
              </a:rPr>
              <a:t>Improved crops and agrochemicals</a:t>
            </a:r>
          </a:p>
          <a:p>
            <a:pPr lvl="1">
              <a:spcBef>
                <a:spcPts val="1200"/>
              </a:spcBef>
            </a:pPr>
            <a:r>
              <a:rPr lang="en-US" sz="2200" dirty="0" smtClean="0">
                <a:ea typeface="Geneva" charset="0"/>
                <a:cs typeface="Geneva" charset="0"/>
              </a:rPr>
              <a:t>Healthy ageing</a:t>
            </a:r>
          </a:p>
        </p:txBody>
      </p:sp>
      <p:sp>
        <p:nvSpPr>
          <p:cNvPr id="61443"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FAEC8B6-6057-F248-A394-74B10833A001}" type="datetime1">
              <a:rPr lang="de-DE" sz="900">
                <a:solidFill>
                  <a:srgbClr val="FFFFFF"/>
                </a:solidFill>
              </a:rPr>
              <a:pPr/>
              <a:t>12.09.2011</a:t>
            </a:fld>
            <a:endParaRPr lang="de-DE" sz="900">
              <a:solidFill>
                <a:srgbClr val="FFFFFF"/>
              </a:solidFill>
            </a:endParaRPr>
          </a:p>
        </p:txBody>
      </p:sp>
      <p:sp>
        <p:nvSpPr>
          <p:cNvPr id="61444"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6E98D45-DE8A-6549-B992-A281BA85809A}" type="slidenum">
              <a:rPr lang="de-DE" sz="900">
                <a:solidFill>
                  <a:srgbClr val="FFFFFF"/>
                </a:solidFill>
              </a:rPr>
              <a:pPr/>
              <a:t>46</a:t>
            </a:fld>
            <a:endParaRPr lang="de-DE" sz="900">
              <a:solidFill>
                <a:srgbClr val="FFFFFF"/>
              </a:solidFill>
            </a:endParaRPr>
          </a:p>
        </p:txBody>
      </p:sp>
      <p:pic>
        <p:nvPicPr>
          <p:cNvPr id="61445" name="Picture 4" descr="Picture 4.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4787900" y="1196975"/>
            <a:ext cx="4122738" cy="4198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6" name="TextBox 1"/>
          <p:cNvSpPr txBox="1">
            <a:spLocks noChangeArrowheads="1"/>
          </p:cNvSpPr>
          <p:nvPr/>
        </p:nvSpPr>
        <p:spPr bwMode="auto">
          <a:xfrm>
            <a:off x="5148263" y="5445125"/>
            <a:ext cx="32869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i="1" dirty="0">
                <a:latin typeface="+mn-lt"/>
              </a:rPr>
              <a:t>ELIXIR Node proposals as of Apr 2011</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4" descr="What_is_elixir?.pdf"/>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6624638" y="641334"/>
            <a:ext cx="17533938" cy="1315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58370" name="Straight Connector 7"/>
          <p:cNvCxnSpPr>
            <a:cxnSpLocks noChangeShapeType="1"/>
          </p:cNvCxnSpPr>
          <p:nvPr/>
        </p:nvCxnSpPr>
        <p:spPr bwMode="auto">
          <a:xfrm flipV="1">
            <a:off x="5219700" y="3809984"/>
            <a:ext cx="0" cy="503238"/>
          </a:xfrm>
          <a:prstGeom prst="line">
            <a:avLst/>
          </a:prstGeom>
          <a:noFill/>
          <a:ln w="38100">
            <a:solidFill>
              <a:srgbClr val="DD6021"/>
            </a:solidFill>
            <a:round/>
            <a:headEnd/>
            <a:tailEnd/>
          </a:ln>
          <a:extLst>
            <a:ext uri="{909E8E84-426E-40dd-AFC4-6F175D3DCCD1}">
              <a14:hiddenFill xmlns:a14="http://schemas.microsoft.com/office/drawing/2010/main" xmlns="">
                <a:noFill/>
              </a14:hiddenFill>
            </a:ext>
          </a:extLst>
        </p:spPr>
      </p:cxnSp>
      <p:cxnSp>
        <p:nvCxnSpPr>
          <p:cNvPr id="58371" name="Straight Connector 22"/>
          <p:cNvCxnSpPr>
            <a:cxnSpLocks noChangeShapeType="1"/>
          </p:cNvCxnSpPr>
          <p:nvPr/>
        </p:nvCxnSpPr>
        <p:spPr bwMode="auto">
          <a:xfrm flipV="1">
            <a:off x="7380288" y="2946384"/>
            <a:ext cx="0" cy="503238"/>
          </a:xfrm>
          <a:prstGeom prst="line">
            <a:avLst/>
          </a:prstGeom>
          <a:noFill/>
          <a:ln w="38100">
            <a:solidFill>
              <a:srgbClr val="DD6021"/>
            </a:solidFill>
            <a:round/>
            <a:headEnd/>
            <a:tailEnd/>
          </a:ln>
          <a:extLst>
            <a:ext uri="{909E8E84-426E-40dd-AFC4-6F175D3DCCD1}">
              <a14:hiddenFill xmlns:a14="http://schemas.microsoft.com/office/drawing/2010/main" xmlns="">
                <a:noFill/>
              </a14:hiddenFill>
            </a:ext>
          </a:extLst>
        </p:spPr>
      </p:cxnSp>
      <p:cxnSp>
        <p:nvCxnSpPr>
          <p:cNvPr id="58372" name="Straight Connector 23"/>
          <p:cNvCxnSpPr>
            <a:cxnSpLocks noChangeShapeType="1"/>
          </p:cNvCxnSpPr>
          <p:nvPr/>
        </p:nvCxnSpPr>
        <p:spPr bwMode="auto">
          <a:xfrm flipV="1">
            <a:off x="3635375" y="4560872"/>
            <a:ext cx="0" cy="863600"/>
          </a:xfrm>
          <a:prstGeom prst="line">
            <a:avLst/>
          </a:prstGeom>
          <a:noFill/>
          <a:ln w="38100">
            <a:solidFill>
              <a:srgbClr val="DD6021"/>
            </a:solidFill>
            <a:round/>
            <a:headEnd/>
            <a:tailEnd/>
          </a:ln>
          <a:extLst>
            <a:ext uri="{909E8E84-426E-40dd-AFC4-6F175D3DCCD1}">
              <a14:hiddenFill xmlns:a14="http://schemas.microsoft.com/office/drawing/2010/main" xmlns="">
                <a:noFill/>
              </a14:hiddenFill>
            </a:ext>
          </a:extLst>
        </p:spPr>
      </p:cxnSp>
      <p:cxnSp>
        <p:nvCxnSpPr>
          <p:cNvPr id="58373" name="Straight Connector 24"/>
          <p:cNvCxnSpPr>
            <a:cxnSpLocks noChangeShapeType="1"/>
          </p:cNvCxnSpPr>
          <p:nvPr/>
        </p:nvCxnSpPr>
        <p:spPr bwMode="auto">
          <a:xfrm flipH="1" flipV="1">
            <a:off x="2268538" y="5367322"/>
            <a:ext cx="0" cy="793750"/>
          </a:xfrm>
          <a:prstGeom prst="line">
            <a:avLst/>
          </a:prstGeom>
          <a:noFill/>
          <a:ln w="38100">
            <a:solidFill>
              <a:srgbClr val="DD6021"/>
            </a:solidFill>
            <a:round/>
            <a:headEnd/>
            <a:tailEnd/>
          </a:ln>
          <a:extLst>
            <a:ext uri="{909E8E84-426E-40dd-AFC4-6F175D3DCCD1}">
              <a14:hiddenFill xmlns:a14="http://schemas.microsoft.com/office/drawing/2010/main" xmlns="">
                <a:noFill/>
              </a14:hiddenFill>
            </a:ext>
          </a:extLst>
        </p:spPr>
      </p:cxnSp>
      <p:sp>
        <p:nvSpPr>
          <p:cNvPr id="2" name="Rounded Rectangle 1"/>
          <p:cNvSpPr/>
          <p:nvPr/>
        </p:nvSpPr>
        <p:spPr bwMode="auto">
          <a:xfrm>
            <a:off x="7092950" y="3305159"/>
            <a:ext cx="1511300" cy="792163"/>
          </a:xfrm>
          <a:prstGeom prst="roundRect">
            <a:avLst/>
          </a:prstGeom>
          <a:ln w="38100" cmpd="sng">
            <a:solidFill>
              <a:srgbClr val="DD602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nchorCtr="1"/>
          <a:lstStyle/>
          <a:p>
            <a:pPr>
              <a:defRPr/>
            </a:pPr>
            <a:r>
              <a:rPr lang="en-US" sz="2400" b="1" dirty="0">
                <a:solidFill>
                  <a:schemeClr val="tx1"/>
                </a:solidFill>
              </a:rPr>
              <a:t>medicine</a:t>
            </a:r>
          </a:p>
        </p:txBody>
      </p:sp>
      <p:sp>
        <p:nvSpPr>
          <p:cNvPr id="14" name="Rounded Rectangle 13"/>
          <p:cNvSpPr/>
          <p:nvPr/>
        </p:nvSpPr>
        <p:spPr bwMode="auto">
          <a:xfrm>
            <a:off x="4859338" y="4168759"/>
            <a:ext cx="2016125" cy="792163"/>
          </a:xfrm>
          <a:prstGeom prst="roundRect">
            <a:avLst/>
          </a:prstGeom>
          <a:ln w="38100" cmpd="sng">
            <a:solidFill>
              <a:srgbClr val="DD602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nchorCtr="1"/>
          <a:lstStyle/>
          <a:p>
            <a:pPr>
              <a:defRPr/>
            </a:pPr>
            <a:r>
              <a:rPr lang="en-US" sz="2400" b="1" dirty="0">
                <a:solidFill>
                  <a:schemeClr val="tx1"/>
                </a:solidFill>
              </a:rPr>
              <a:t>environment</a:t>
            </a:r>
          </a:p>
        </p:txBody>
      </p:sp>
      <p:sp>
        <p:nvSpPr>
          <p:cNvPr id="15" name="Rounded Rectangle 14"/>
          <p:cNvSpPr/>
          <p:nvPr/>
        </p:nvSpPr>
        <p:spPr bwMode="auto">
          <a:xfrm>
            <a:off x="3419475" y="5248259"/>
            <a:ext cx="2089150" cy="792163"/>
          </a:xfrm>
          <a:prstGeom prst="roundRect">
            <a:avLst/>
          </a:prstGeom>
          <a:ln w="38100" cmpd="sng">
            <a:solidFill>
              <a:srgbClr val="DD602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nchorCtr="1"/>
          <a:lstStyle/>
          <a:p>
            <a:pPr>
              <a:defRPr/>
            </a:pPr>
            <a:r>
              <a:rPr lang="en-US" sz="2400" b="1" dirty="0" err="1">
                <a:solidFill>
                  <a:schemeClr val="tx1"/>
                </a:solidFill>
              </a:rPr>
              <a:t>bioindustries</a:t>
            </a:r>
            <a:endParaRPr lang="en-US" sz="2400" b="1" dirty="0">
              <a:solidFill>
                <a:schemeClr val="tx1"/>
              </a:solidFill>
            </a:endParaRPr>
          </a:p>
        </p:txBody>
      </p:sp>
      <p:sp>
        <p:nvSpPr>
          <p:cNvPr id="16" name="Rounded Rectangle 15"/>
          <p:cNvSpPr/>
          <p:nvPr/>
        </p:nvSpPr>
        <p:spPr bwMode="auto">
          <a:xfrm>
            <a:off x="1692275" y="5924534"/>
            <a:ext cx="1511300" cy="792163"/>
          </a:xfrm>
          <a:prstGeom prst="roundRect">
            <a:avLst/>
          </a:prstGeom>
          <a:ln w="38100" cmpd="sng">
            <a:solidFill>
              <a:srgbClr val="DD602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nchorCtr="1"/>
          <a:lstStyle/>
          <a:p>
            <a:pPr>
              <a:defRPr/>
            </a:pPr>
            <a:r>
              <a:rPr lang="en-US" sz="2400" b="1" dirty="0">
                <a:solidFill>
                  <a:schemeClr val="tx1"/>
                </a:solidFill>
              </a:rPr>
              <a:t>society</a:t>
            </a:r>
          </a:p>
        </p:txBody>
      </p:sp>
      <p:sp>
        <p:nvSpPr>
          <p:cNvPr id="58378" name="Rectangle 3"/>
          <p:cNvSpPr>
            <a:spLocks noGrp="1" noChangeArrowheads="1"/>
          </p:cNvSpPr>
          <p:nvPr>
            <p:ph type="body" idx="1"/>
          </p:nvPr>
        </p:nvSpPr>
        <p:spPr>
          <a:xfrm>
            <a:off x="468313" y="1052513"/>
            <a:ext cx="3887787" cy="2663825"/>
          </a:xfrm>
        </p:spPr>
        <p:txBody>
          <a:bodyPr>
            <a:normAutofit/>
          </a:bodyPr>
          <a:lstStyle/>
          <a:p>
            <a:pPr marL="0" indent="0" eaLnBrk="1" hangingPunct="1">
              <a:buFontTx/>
              <a:buNone/>
            </a:pPr>
            <a:r>
              <a:rPr lang="en-GB" sz="2400" dirty="0">
                <a:cs typeface="Geneva" charset="0"/>
              </a:rPr>
              <a:t>To build a </a:t>
            </a:r>
            <a:r>
              <a:rPr lang="en-GB" sz="2400" b="1" dirty="0">
                <a:cs typeface="Geneva" charset="0"/>
              </a:rPr>
              <a:t>sustainable</a:t>
            </a:r>
            <a:r>
              <a:rPr lang="en-GB" sz="2400" dirty="0">
                <a:cs typeface="Geneva" charset="0"/>
              </a:rPr>
              <a:t> European infrastructure for biological information, supporting life science research and its </a:t>
            </a:r>
            <a:br>
              <a:rPr lang="en-GB" sz="2400" dirty="0">
                <a:cs typeface="Geneva" charset="0"/>
              </a:rPr>
            </a:br>
            <a:r>
              <a:rPr lang="en-GB" sz="2400" dirty="0">
                <a:cs typeface="Geneva" charset="0"/>
              </a:rPr>
              <a:t>translation to:</a:t>
            </a:r>
          </a:p>
        </p:txBody>
      </p:sp>
      <p:sp>
        <p:nvSpPr>
          <p:cNvPr id="58379" name="Rectangle 2"/>
          <p:cNvSpPr>
            <a:spLocks noGrp="1" noChangeArrowheads="1"/>
          </p:cNvSpPr>
          <p:nvPr>
            <p:ph type="title"/>
          </p:nvPr>
        </p:nvSpPr>
        <p:spPr>
          <a:xfrm>
            <a:off x="468313" y="118537"/>
            <a:ext cx="8153400" cy="762000"/>
          </a:xfrm>
        </p:spPr>
        <p:txBody>
          <a:bodyPr/>
          <a:lstStyle/>
          <a:p>
            <a:pPr eaLnBrk="1" hangingPunct="1"/>
            <a:r>
              <a:rPr lang="en-GB" sz="4400" dirty="0">
                <a:cs typeface="Geneva" charset="0"/>
              </a:rPr>
              <a:t>ELIXIR’s mission</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a:xfrm>
            <a:off x="152399" y="134938"/>
            <a:ext cx="8822267" cy="639762"/>
          </a:xfrm>
        </p:spPr>
        <p:txBody>
          <a:bodyPr/>
          <a:lstStyle/>
          <a:p>
            <a:r>
              <a:rPr lang="en-US" sz="4000" dirty="0">
                <a:cs typeface="Geneva" charset="0"/>
              </a:rPr>
              <a:t>A distributed pan-European infrastructure</a:t>
            </a:r>
          </a:p>
        </p:txBody>
      </p:sp>
      <p:sp>
        <p:nvSpPr>
          <p:cNvPr id="59394"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D444DFAB-980F-B144-B783-B0905D079F40}" type="datetime1">
              <a:rPr lang="de-DE" sz="900">
                <a:solidFill>
                  <a:srgbClr val="FFFFFF"/>
                </a:solidFill>
              </a:rPr>
              <a:pPr/>
              <a:t>12.09.2011</a:t>
            </a:fld>
            <a:endParaRPr lang="de-DE" sz="900">
              <a:solidFill>
                <a:srgbClr val="FFFFFF"/>
              </a:solidFill>
            </a:endParaRPr>
          </a:p>
        </p:txBody>
      </p:sp>
      <p:sp>
        <p:nvSpPr>
          <p:cNvPr id="59395"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3515595-1F4B-544B-A2C2-F5CC6CE78F78}" type="slidenum">
              <a:rPr lang="de-DE" sz="900">
                <a:solidFill>
                  <a:srgbClr val="FFFFFF"/>
                </a:solidFill>
              </a:rPr>
              <a:pPr/>
              <a:t>48</a:t>
            </a:fld>
            <a:endParaRPr lang="de-DE" sz="900">
              <a:solidFill>
                <a:srgbClr val="FFFFFF"/>
              </a:solidFill>
            </a:endParaRPr>
          </a:p>
        </p:txBody>
      </p:sp>
      <p:pic>
        <p:nvPicPr>
          <p:cNvPr id="59396" name="Picture 5"/>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35521" y="1455199"/>
            <a:ext cx="7272338" cy="5168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idx="4294967295"/>
          </p:nvPr>
        </p:nvSpPr>
        <p:spPr>
          <a:xfrm>
            <a:off x="457200" y="322898"/>
            <a:ext cx="7289800" cy="723900"/>
          </a:xfrm>
        </p:spPr>
        <p:txBody>
          <a:bodyPr lIns="0" tIns="0" rIns="0" bIns="0" anchor="t">
            <a:normAutofit/>
          </a:bodyPr>
          <a:lstStyle/>
          <a:p>
            <a:pPr algn="ctr"/>
            <a:r>
              <a:rPr lang="en-GB" sz="3200" dirty="0"/>
              <a:t>Responsibilities of ELIXIR Hub @ EMBL-EBI</a:t>
            </a:r>
          </a:p>
        </p:txBody>
      </p:sp>
      <p:sp>
        <p:nvSpPr>
          <p:cNvPr id="656387" name="Rectangle 3"/>
          <p:cNvSpPr>
            <a:spLocks noGrp="1" noChangeArrowheads="1"/>
          </p:cNvSpPr>
          <p:nvPr>
            <p:ph type="body" idx="4294967295"/>
          </p:nvPr>
        </p:nvSpPr>
        <p:spPr/>
        <p:txBody>
          <a:bodyPr lIns="0" tIns="0" rIns="0" bIns="0">
            <a:normAutofit fontScale="92500" lnSpcReduction="20000"/>
          </a:bodyPr>
          <a:lstStyle/>
          <a:p>
            <a:pPr lvl="2">
              <a:buFontTx/>
              <a:buNone/>
            </a:pPr>
            <a:endParaRPr lang="en-GB" b="1" dirty="0"/>
          </a:p>
          <a:p>
            <a:pPr lvl="1"/>
            <a:r>
              <a:rPr lang="en-GB" dirty="0">
                <a:ea typeface="ＭＳ Ｐゴシック" pitchFamily="34" charset="-128"/>
              </a:rPr>
              <a:t>ELIXIR Management</a:t>
            </a:r>
          </a:p>
          <a:p>
            <a:pPr lvl="1"/>
            <a:r>
              <a:rPr lang="en-GB" dirty="0">
                <a:ea typeface="ＭＳ Ｐゴシック" pitchFamily="34" charset="-128"/>
              </a:rPr>
              <a:t>ELIXIR Data Centre - Large Data Archive and Replication</a:t>
            </a:r>
          </a:p>
          <a:p>
            <a:pPr lvl="1"/>
            <a:r>
              <a:rPr lang="en-GB" dirty="0">
                <a:ea typeface="ＭＳ Ｐゴシック" pitchFamily="34" charset="-128"/>
              </a:rPr>
              <a:t>Data Delivery</a:t>
            </a:r>
          </a:p>
          <a:p>
            <a:pPr lvl="1"/>
            <a:r>
              <a:rPr lang="en-GB" dirty="0">
                <a:ea typeface="ＭＳ Ｐゴシック" pitchFamily="34" charset="-128"/>
              </a:rPr>
              <a:t>Hub of Compute infrastructure network for BMS in Europe</a:t>
            </a:r>
          </a:p>
          <a:p>
            <a:pPr lvl="1"/>
            <a:r>
              <a:rPr lang="en-GB" dirty="0">
                <a:ea typeface="ＭＳ Ｐゴシック" pitchFamily="34" charset="-128"/>
              </a:rPr>
              <a:t>Technical Coordination Activities:</a:t>
            </a:r>
          </a:p>
          <a:p>
            <a:pPr lvl="2"/>
            <a:r>
              <a:rPr lang="en-GB" dirty="0"/>
              <a:t>Data</a:t>
            </a:r>
          </a:p>
          <a:p>
            <a:pPr lvl="2"/>
            <a:r>
              <a:rPr lang="en-GB" dirty="0"/>
              <a:t>Standards Coordination</a:t>
            </a:r>
          </a:p>
          <a:p>
            <a:pPr lvl="2"/>
            <a:r>
              <a:rPr lang="en-GB" dirty="0"/>
              <a:t>Data Integration and searching across Europe</a:t>
            </a:r>
          </a:p>
          <a:p>
            <a:pPr lvl="2"/>
            <a:r>
              <a:rPr lang="en-GB" dirty="0"/>
              <a:t>User training</a:t>
            </a:r>
          </a:p>
          <a:p>
            <a:pPr lvl="1"/>
            <a:r>
              <a:rPr lang="en-GB" dirty="0">
                <a:ea typeface="ＭＳ Ｐゴシック" pitchFamily="34" charset="-128"/>
              </a:rPr>
              <a:t>Translational delivery, particularly in the context of other BMS projects </a:t>
            </a:r>
          </a:p>
          <a:p>
            <a:pPr lvl="1">
              <a:buFontTx/>
              <a:buNone/>
            </a:pPr>
            <a:endParaRPr lang="en-GB" dirty="0">
              <a:ea typeface="ＭＳ Ｐゴシック" pitchFamily="34" charset="-12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11"/>
          </p:nvPr>
        </p:nvSpPr>
        <p:spPr>
          <a:xfrm>
            <a:off x="533400" y="6375400"/>
            <a:ext cx="1676400" cy="228600"/>
          </a:xfrm>
          <a:noFill/>
        </p:spPr>
        <p:txBody>
          <a:bodyPr/>
          <a:lstStyle/>
          <a:p>
            <a:pPr defTabSz="906463"/>
            <a:fld id="{757E7A3B-8A62-423C-BB60-734E82A5E0E7}" type="slidenum">
              <a:rPr lang="de-DE" smtClean="0">
                <a:latin typeface="Arial" charset="0"/>
              </a:rPr>
              <a:pPr defTabSz="906463"/>
              <a:t>5</a:t>
            </a:fld>
            <a:endParaRPr lang="de-DE" smtClean="0">
              <a:latin typeface="Arial" charset="0"/>
            </a:endParaRPr>
          </a:p>
        </p:txBody>
      </p:sp>
      <p:pic>
        <p:nvPicPr>
          <p:cNvPr id="44035" name="Picture 16" descr="Arrow_09_for_EBI_loop"/>
          <p:cNvPicPr>
            <a:picLocks noChangeAspect="1" noChangeArrowheads="1"/>
          </p:cNvPicPr>
          <p:nvPr/>
        </p:nvPicPr>
        <p:blipFill>
          <a:blip r:embed="rId3"/>
          <a:srcRect b="11429"/>
          <a:stretch>
            <a:fillRect/>
          </a:stretch>
        </p:blipFill>
        <p:spPr bwMode="auto">
          <a:xfrm>
            <a:off x="1763713" y="115888"/>
            <a:ext cx="6794500" cy="6018212"/>
          </a:xfrm>
          <a:prstGeom prst="rect">
            <a:avLst/>
          </a:prstGeom>
          <a:noFill/>
          <a:ln w="9525">
            <a:noFill/>
            <a:miter lim="800000"/>
            <a:headEnd/>
            <a:tailEnd/>
          </a:ln>
        </p:spPr>
      </p:pic>
      <p:sp>
        <p:nvSpPr>
          <p:cNvPr id="44036" name="Rectangle 2"/>
          <p:cNvSpPr>
            <a:spLocks noGrp="1" noChangeArrowheads="1"/>
          </p:cNvSpPr>
          <p:nvPr>
            <p:ph type="title"/>
          </p:nvPr>
        </p:nvSpPr>
        <p:spPr>
          <a:xfrm>
            <a:off x="179388" y="228600"/>
            <a:ext cx="8496300" cy="685800"/>
          </a:xfrm>
        </p:spPr>
        <p:txBody>
          <a:bodyPr/>
          <a:lstStyle/>
          <a:p>
            <a:pPr eaLnBrk="1" hangingPunct="1"/>
            <a:r>
              <a:rPr lang="en-US" sz="3000" smtClean="0">
                <a:ea typeface="ＭＳ Ｐゴシック" pitchFamily="34" charset="-128"/>
              </a:rPr>
              <a:t>Understanding Life: from molecules to systems</a:t>
            </a:r>
            <a:endParaRPr lang="en-US" smtClean="0">
              <a:ea typeface="ＭＳ Ｐゴシック" pitchFamily="34" charset="-128"/>
            </a:endParaRPr>
          </a:p>
        </p:txBody>
      </p:sp>
      <p:sp>
        <p:nvSpPr>
          <p:cNvPr id="44037" name="TextBox 16"/>
          <p:cNvSpPr txBox="1">
            <a:spLocks noChangeArrowheads="1"/>
          </p:cNvSpPr>
          <p:nvPr/>
        </p:nvSpPr>
        <p:spPr bwMode="auto">
          <a:xfrm>
            <a:off x="179388" y="836613"/>
            <a:ext cx="4321175" cy="5262562"/>
          </a:xfrm>
          <a:prstGeom prst="rect">
            <a:avLst/>
          </a:prstGeom>
          <a:noFill/>
          <a:ln w="9525">
            <a:noFill/>
            <a:miter lim="800000"/>
            <a:headEnd/>
            <a:tailEnd/>
          </a:ln>
        </p:spPr>
        <p:txBody>
          <a:bodyPr>
            <a:spAutoFit/>
          </a:bodyPr>
          <a:lstStyle/>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Parts Dictionary</a:t>
            </a:r>
          </a:p>
          <a:p>
            <a:pPr defTabSz="914400" eaLnBrk="0" fontAlgn="base" hangingPunct="0">
              <a:spcBef>
                <a:spcPct val="0"/>
              </a:spcBef>
              <a:spcAft>
                <a:spcPct val="0"/>
              </a:spcAft>
              <a:buFont typeface="Arial" charset="0"/>
              <a:buChar char="•"/>
            </a:pPr>
            <a:endParaRPr lang="en-GB" sz="2400" smtClean="0">
              <a:solidFill>
                <a:srgbClr val="000000"/>
              </a:solidFill>
              <a:ea typeface="ＭＳ Ｐゴシック" pitchFamily="34" charset="-128"/>
            </a:endParaRPr>
          </a:p>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Thesaurus (interactions)</a:t>
            </a:r>
          </a:p>
          <a:p>
            <a:pPr defTabSz="914400" eaLnBrk="0" fontAlgn="base" hangingPunct="0">
              <a:spcBef>
                <a:spcPct val="0"/>
              </a:spcBef>
              <a:spcAft>
                <a:spcPct val="0"/>
              </a:spcAft>
              <a:buFont typeface="Arial" charset="0"/>
              <a:buChar char="•"/>
            </a:pPr>
            <a:endParaRPr lang="en-GB" sz="2400" smtClean="0">
              <a:solidFill>
                <a:srgbClr val="000000"/>
              </a:solidFill>
              <a:ea typeface="ＭＳ Ｐゴシック" pitchFamily="34" charset="-128"/>
            </a:endParaRPr>
          </a:p>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Complete Networks                     	(Circuit Diagrams)</a:t>
            </a:r>
          </a:p>
          <a:p>
            <a:pPr defTabSz="914400" eaLnBrk="0" fontAlgn="base" hangingPunct="0">
              <a:spcBef>
                <a:spcPct val="0"/>
              </a:spcBef>
              <a:spcAft>
                <a:spcPct val="0"/>
              </a:spcAft>
              <a:buFont typeface="Arial" charset="0"/>
              <a:buChar char="•"/>
            </a:pPr>
            <a:endParaRPr lang="en-GB" sz="2400" smtClean="0">
              <a:solidFill>
                <a:srgbClr val="000000"/>
              </a:solidFill>
              <a:ea typeface="ＭＳ Ｐゴシック" pitchFamily="34" charset="-128"/>
            </a:endParaRPr>
          </a:p>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Atlas – what happens where</a:t>
            </a:r>
          </a:p>
          <a:p>
            <a:pPr defTabSz="914400" eaLnBrk="0" fontAlgn="base" hangingPunct="0">
              <a:spcBef>
                <a:spcPct val="0"/>
              </a:spcBef>
              <a:spcAft>
                <a:spcPct val="0"/>
              </a:spcAft>
              <a:buFont typeface="Arial" charset="0"/>
              <a:buChar char="•"/>
            </a:pPr>
            <a:endParaRPr lang="en-GB" sz="2400" smtClean="0">
              <a:solidFill>
                <a:srgbClr val="000000"/>
              </a:solidFill>
              <a:ea typeface="ＭＳ Ｐゴシック" pitchFamily="34" charset="-128"/>
            </a:endParaRPr>
          </a:p>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How it works &amp; when 	(simulations)</a:t>
            </a:r>
          </a:p>
          <a:p>
            <a:pPr defTabSz="914400" eaLnBrk="0" fontAlgn="base" hangingPunct="0">
              <a:spcBef>
                <a:spcPct val="0"/>
              </a:spcBef>
              <a:spcAft>
                <a:spcPct val="0"/>
              </a:spcAft>
              <a:buFont typeface="Arial" charset="0"/>
              <a:buChar char="•"/>
            </a:pPr>
            <a:endParaRPr lang="en-GB" sz="2400" smtClean="0">
              <a:solidFill>
                <a:srgbClr val="000000"/>
              </a:solidFill>
              <a:ea typeface="ＭＳ Ｐゴシック" pitchFamily="34" charset="-128"/>
            </a:endParaRPr>
          </a:p>
          <a:p>
            <a:pPr defTabSz="914400" eaLnBrk="0" fontAlgn="base" hangingPunct="0">
              <a:spcBef>
                <a:spcPct val="0"/>
              </a:spcBef>
              <a:spcAft>
                <a:spcPct val="0"/>
              </a:spcAft>
              <a:buFont typeface="Arial" charset="0"/>
              <a:buChar char="•"/>
            </a:pPr>
            <a:r>
              <a:rPr lang="en-GB" sz="2400" smtClean="0">
                <a:solidFill>
                  <a:srgbClr val="000000"/>
                </a:solidFill>
                <a:ea typeface="ＭＳ Ｐゴシック" pitchFamily="34" charset="-128"/>
              </a:rPr>
              <a:t> How it goes wrong - &amp; how to put it right</a:t>
            </a:r>
          </a:p>
        </p:txBody>
      </p:sp>
    </p:spTree>
  </p:cSld>
  <p:clrMapOvr>
    <a:masterClrMapping/>
  </p:clrMapOvr>
  <p:transition>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Title 1"/>
          <p:cNvSpPr>
            <a:spLocks noGrp="1"/>
          </p:cNvSpPr>
          <p:nvPr>
            <p:ph type="title" idx="4294967295"/>
          </p:nvPr>
        </p:nvSpPr>
        <p:spPr>
          <a:xfrm>
            <a:off x="457200" y="294958"/>
            <a:ext cx="7289800" cy="647700"/>
          </a:xfrm>
        </p:spPr>
        <p:txBody>
          <a:bodyPr lIns="0" tIns="0" rIns="0" bIns="0" anchor="t">
            <a:normAutofit fontScale="90000"/>
          </a:bodyPr>
          <a:lstStyle/>
          <a:p>
            <a:pPr algn="ctr"/>
            <a:r>
              <a:rPr lang="en-GB" dirty="0"/>
              <a:t>ELIXIR Nodes</a:t>
            </a:r>
          </a:p>
        </p:txBody>
      </p:sp>
      <p:sp>
        <p:nvSpPr>
          <p:cNvPr id="657411" name="Content Placeholder 2"/>
          <p:cNvSpPr>
            <a:spLocks noGrp="1"/>
          </p:cNvSpPr>
          <p:nvPr>
            <p:ph type="body" idx="4294967295"/>
          </p:nvPr>
        </p:nvSpPr>
        <p:spPr>
          <a:xfrm>
            <a:off x="533400" y="1211263"/>
            <a:ext cx="8286750" cy="5016817"/>
          </a:xfrm>
        </p:spPr>
        <p:txBody>
          <a:bodyPr lIns="0" tIns="0" rIns="0" bIns="0">
            <a:normAutofit fontScale="92500" lnSpcReduction="20000"/>
          </a:bodyPr>
          <a:lstStyle/>
          <a:p>
            <a:pPr>
              <a:lnSpc>
                <a:spcPct val="80000"/>
              </a:lnSpc>
              <a:buFontTx/>
              <a:buNone/>
            </a:pPr>
            <a:endParaRPr lang="en-US" sz="1600" b="1" dirty="0">
              <a:solidFill>
                <a:schemeClr val="tx2"/>
              </a:solidFill>
            </a:endParaRPr>
          </a:p>
          <a:p>
            <a:pPr>
              <a:lnSpc>
                <a:spcPct val="80000"/>
              </a:lnSpc>
            </a:pPr>
            <a:r>
              <a:rPr lang="en-US" sz="2800" dirty="0"/>
              <a:t>National Coordination Nodes</a:t>
            </a:r>
          </a:p>
          <a:p>
            <a:pPr>
              <a:lnSpc>
                <a:spcPct val="80000"/>
              </a:lnSpc>
            </a:pPr>
            <a:endParaRPr lang="en-US" sz="2800" dirty="0"/>
          </a:p>
          <a:p>
            <a:pPr>
              <a:lnSpc>
                <a:spcPct val="80000"/>
              </a:lnSpc>
            </a:pPr>
            <a:r>
              <a:rPr lang="en-US" sz="2800" dirty="0"/>
              <a:t>Data nodes</a:t>
            </a:r>
          </a:p>
          <a:p>
            <a:pPr>
              <a:lnSpc>
                <a:spcPct val="80000"/>
              </a:lnSpc>
            </a:pPr>
            <a:endParaRPr lang="en-US" sz="2800" dirty="0"/>
          </a:p>
          <a:p>
            <a:pPr>
              <a:lnSpc>
                <a:spcPct val="80000"/>
              </a:lnSpc>
            </a:pPr>
            <a:r>
              <a:rPr lang="en-US" sz="2800" dirty="0"/>
              <a:t>Compute nodes </a:t>
            </a:r>
          </a:p>
          <a:p>
            <a:pPr>
              <a:lnSpc>
                <a:spcPct val="80000"/>
              </a:lnSpc>
            </a:pPr>
            <a:endParaRPr lang="en-US" sz="2800" dirty="0"/>
          </a:p>
          <a:p>
            <a:pPr>
              <a:lnSpc>
                <a:spcPct val="80000"/>
              </a:lnSpc>
            </a:pPr>
            <a:r>
              <a:rPr lang="en-US" sz="2800" dirty="0"/>
              <a:t>Biological domain nodes</a:t>
            </a:r>
          </a:p>
          <a:p>
            <a:pPr>
              <a:lnSpc>
                <a:spcPct val="80000"/>
              </a:lnSpc>
            </a:pPr>
            <a:endParaRPr lang="en-US" sz="2800" dirty="0"/>
          </a:p>
          <a:p>
            <a:pPr>
              <a:lnSpc>
                <a:spcPct val="80000"/>
              </a:lnSpc>
            </a:pPr>
            <a:r>
              <a:rPr lang="en-US" sz="2800" dirty="0"/>
              <a:t>Links to other BMS projects (See later)</a:t>
            </a:r>
          </a:p>
          <a:p>
            <a:pPr>
              <a:lnSpc>
                <a:spcPct val="80000"/>
              </a:lnSpc>
            </a:pPr>
            <a:endParaRPr lang="en-US" sz="2800" dirty="0"/>
          </a:p>
          <a:p>
            <a:pPr>
              <a:lnSpc>
                <a:spcPct val="80000"/>
              </a:lnSpc>
            </a:pPr>
            <a:r>
              <a:rPr lang="en-US" sz="2800" dirty="0"/>
              <a:t>Tools infrastructure nodes </a:t>
            </a:r>
          </a:p>
          <a:p>
            <a:pPr>
              <a:lnSpc>
                <a:spcPct val="80000"/>
              </a:lnSpc>
            </a:pPr>
            <a:endParaRPr lang="en-US" sz="2800" dirty="0"/>
          </a:p>
          <a:p>
            <a:pPr>
              <a:lnSpc>
                <a:spcPct val="80000"/>
              </a:lnSpc>
            </a:pPr>
            <a:r>
              <a:rPr lang="en-US" sz="2800" dirty="0"/>
              <a:t>Training </a:t>
            </a:r>
            <a:r>
              <a:rPr lang="en-US" sz="2800" dirty="0" err="1"/>
              <a:t>centres</a:t>
            </a:r>
            <a:r>
              <a:rPr lang="en-US" sz="2800" dirty="0"/>
              <a:t> for users of ELIXIR resources.</a:t>
            </a:r>
          </a:p>
          <a:p>
            <a:pPr>
              <a:lnSpc>
                <a:spcPct val="80000"/>
              </a:lnSpc>
              <a:buFontTx/>
              <a:buNone/>
            </a:pPr>
            <a:endParaRPr lang="en-US" sz="900" dirty="0"/>
          </a:p>
          <a:p>
            <a:pPr>
              <a:lnSpc>
                <a:spcPct val="80000"/>
              </a:lnSpc>
              <a:buFontTx/>
              <a:buNone/>
            </a:pPr>
            <a:endParaRPr lang="en-US" sz="1600" b="1" dirty="0">
              <a:solidFill>
                <a:schemeClr val="tx2"/>
              </a:solidFill>
            </a:endParaRPr>
          </a:p>
          <a:p>
            <a:pPr>
              <a:lnSpc>
                <a:spcPct val="80000"/>
              </a:lnSpc>
              <a:buFontTx/>
              <a:buNone/>
            </a:pPr>
            <a:r>
              <a:rPr lang="de-DE" sz="1600" b="1" dirty="0"/>
              <a:t> </a:t>
            </a:r>
          </a:p>
        </p:txBody>
      </p:sp>
      <p:sp>
        <p:nvSpPr>
          <p:cNvPr id="657412" name="Date Placeholder 3"/>
          <p:cNvSpPr txBox="1">
            <a:spLocks noGrp="1"/>
          </p:cNvSpPr>
          <p:nvPr/>
        </p:nvSpPr>
        <p:spPr bwMode="auto">
          <a:xfrm>
            <a:off x="533400" y="6375400"/>
            <a:ext cx="1676400" cy="228600"/>
          </a:xfrm>
          <a:prstGeom prst="rect">
            <a:avLst/>
          </a:prstGeom>
          <a:noFill/>
          <a:ln w="9525">
            <a:noFill/>
            <a:miter lim="800000"/>
            <a:headEnd/>
            <a:tailEnd/>
          </a:ln>
        </p:spPr>
        <p:txBody>
          <a:bodyPr lIns="0" tIns="0" rIns="0" bIns="0"/>
          <a:lstStyle/>
          <a:p>
            <a:pPr eaLnBrk="0" hangingPunct="0"/>
            <a:fld id="{384C62EB-308A-4AD5-A4A2-E5E00319900B}" type="datetime1">
              <a:rPr lang="de-DE" sz="900">
                <a:solidFill>
                  <a:srgbClr val="FFFFFF"/>
                </a:solidFill>
                <a:ea typeface="ヒラギノ角ゴ Pro W3" charset="-128"/>
              </a:rPr>
              <a:pPr eaLnBrk="0" hangingPunct="0"/>
              <a:t>12.09.2011</a:t>
            </a:fld>
            <a:endParaRPr lang="de-DE" sz="900">
              <a:solidFill>
                <a:srgbClr val="FFFFFF"/>
              </a:solidFill>
              <a:ea typeface="ヒラギノ角ゴ Pro W3" charset="-128"/>
            </a:endParaRPr>
          </a:p>
        </p:txBody>
      </p:sp>
      <p:sp>
        <p:nvSpPr>
          <p:cNvPr id="657413" name="Slide Number Placeholder 4"/>
          <p:cNvSpPr txBox="1">
            <a:spLocks noGrp="1"/>
          </p:cNvSpPr>
          <p:nvPr/>
        </p:nvSpPr>
        <p:spPr bwMode="auto">
          <a:xfrm>
            <a:off x="152400" y="6375400"/>
            <a:ext cx="304800" cy="228600"/>
          </a:xfrm>
          <a:prstGeom prst="rect">
            <a:avLst/>
          </a:prstGeom>
          <a:noFill/>
          <a:ln w="9525">
            <a:noFill/>
            <a:miter lim="800000"/>
            <a:headEnd/>
            <a:tailEnd/>
          </a:ln>
        </p:spPr>
        <p:txBody>
          <a:bodyPr lIns="0" tIns="0" rIns="0" bIns="0"/>
          <a:lstStyle/>
          <a:p>
            <a:pPr eaLnBrk="0" hangingPunct="0"/>
            <a:fld id="{120488D0-880C-4123-A52C-72258748E994}" type="slidenum">
              <a:rPr lang="de-DE" sz="900">
                <a:solidFill>
                  <a:srgbClr val="FFFFFF"/>
                </a:solidFill>
                <a:ea typeface="ヒラギノ角ゴ Pro W3" charset="-128"/>
              </a:rPr>
              <a:pPr eaLnBrk="0" hangingPunct="0"/>
              <a:t>50</a:t>
            </a:fld>
            <a:endParaRPr lang="de-DE" sz="900">
              <a:solidFill>
                <a:srgbClr val="FFFFFF"/>
              </a:solidFill>
              <a:ea typeface="ヒラギノ角ゴ Pro W3" charset="-128"/>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title" idx="4294967295"/>
          </p:nvPr>
        </p:nvSpPr>
        <p:spPr>
          <a:xfrm>
            <a:off x="419100" y="204788"/>
            <a:ext cx="7451725" cy="1143000"/>
          </a:xfrm>
        </p:spPr>
        <p:txBody>
          <a:bodyPr/>
          <a:lstStyle/>
          <a:p>
            <a:r>
              <a:rPr lang="de-DE" sz="2800"/>
              <a:t>What are the requirements for ELIXIR nodes?</a:t>
            </a:r>
            <a:br>
              <a:rPr lang="de-DE" sz="2800"/>
            </a:br>
            <a:endParaRPr lang="en-US" sz="2800"/>
          </a:p>
        </p:txBody>
      </p:sp>
      <p:sp>
        <p:nvSpPr>
          <p:cNvPr id="702467" name="Rectangle 3"/>
          <p:cNvSpPr>
            <a:spLocks noGrp="1" noChangeArrowheads="1"/>
          </p:cNvSpPr>
          <p:nvPr>
            <p:ph type="body" idx="4294967295"/>
          </p:nvPr>
        </p:nvSpPr>
        <p:spPr>
          <a:xfrm>
            <a:off x="457200" y="1122744"/>
            <a:ext cx="8229600" cy="5405378"/>
          </a:xfrm>
        </p:spPr>
        <p:txBody>
          <a:bodyPr>
            <a:normAutofit/>
          </a:bodyPr>
          <a:lstStyle/>
          <a:p>
            <a:pPr>
              <a:lnSpc>
                <a:spcPct val="80000"/>
              </a:lnSpc>
              <a:buFontTx/>
              <a:buChar char="-"/>
            </a:pPr>
            <a:r>
              <a:rPr lang="de-DE" sz="1800" dirty="0"/>
              <a:t>Scientific</a:t>
            </a:r>
          </a:p>
          <a:p>
            <a:pPr lvl="1">
              <a:lnSpc>
                <a:spcPct val="80000"/>
              </a:lnSpc>
              <a:buFontTx/>
              <a:buChar char="-"/>
            </a:pPr>
            <a:r>
              <a:rPr lang="de-DE" sz="1800" dirty="0"/>
              <a:t>Scientific excellence </a:t>
            </a:r>
          </a:p>
          <a:p>
            <a:pPr lvl="1">
              <a:lnSpc>
                <a:spcPct val="80000"/>
              </a:lnSpc>
              <a:buFontTx/>
              <a:buChar char="-"/>
            </a:pPr>
            <a:r>
              <a:rPr lang="de-DE" sz="1800" dirty="0"/>
              <a:t>Fit of thematic area: data; compute; tools infrastructure; BMS links; training </a:t>
            </a:r>
          </a:p>
          <a:p>
            <a:pPr>
              <a:lnSpc>
                <a:spcPct val="80000"/>
              </a:lnSpc>
              <a:buFontTx/>
              <a:buChar char="-"/>
            </a:pPr>
            <a:endParaRPr lang="de-DE" sz="1800" dirty="0"/>
          </a:p>
          <a:p>
            <a:pPr>
              <a:lnSpc>
                <a:spcPct val="80000"/>
              </a:lnSpc>
              <a:buFontTx/>
              <a:buChar char="-"/>
            </a:pPr>
            <a:r>
              <a:rPr lang="de-DE" sz="1800" dirty="0"/>
              <a:t>Service</a:t>
            </a:r>
          </a:p>
          <a:p>
            <a:pPr lvl="1">
              <a:lnSpc>
                <a:spcPct val="80000"/>
              </a:lnSpc>
              <a:buFontTx/>
              <a:buChar char="-"/>
            </a:pPr>
            <a:r>
              <a:rPr lang="de-DE" sz="1800" dirty="0"/>
              <a:t>High reliability</a:t>
            </a:r>
          </a:p>
          <a:p>
            <a:pPr lvl="1">
              <a:lnSpc>
                <a:spcPct val="80000"/>
              </a:lnSpc>
              <a:buFontTx/>
              <a:buChar char="-"/>
            </a:pPr>
            <a:r>
              <a:rPr lang="de-DE" sz="1800" dirty="0"/>
              <a:t>service-mentality</a:t>
            </a:r>
          </a:p>
          <a:p>
            <a:pPr lvl="1">
              <a:lnSpc>
                <a:spcPct val="80000"/>
              </a:lnSpc>
              <a:buFontTx/>
              <a:buChar char="-"/>
            </a:pPr>
            <a:r>
              <a:rPr lang="de-DE" sz="1800" dirty="0"/>
              <a:t>Eager to interoperate</a:t>
            </a:r>
          </a:p>
          <a:p>
            <a:pPr lvl="1">
              <a:lnSpc>
                <a:spcPct val="80000"/>
              </a:lnSpc>
              <a:buFontTx/>
              <a:buChar char="-"/>
            </a:pPr>
            <a:r>
              <a:rPr lang="de-DE" sz="1800" dirty="0"/>
              <a:t>participation in software and standards development</a:t>
            </a:r>
          </a:p>
          <a:p>
            <a:pPr>
              <a:lnSpc>
                <a:spcPct val="80000"/>
              </a:lnSpc>
              <a:buFontTx/>
              <a:buNone/>
            </a:pPr>
            <a:endParaRPr lang="en-US" sz="1800" dirty="0"/>
          </a:p>
          <a:p>
            <a:pPr>
              <a:lnSpc>
                <a:spcPct val="80000"/>
              </a:lnSpc>
              <a:buFontTx/>
              <a:buChar char="-"/>
            </a:pPr>
            <a:r>
              <a:rPr lang="de-DE" sz="1800" dirty="0"/>
              <a:t>National role</a:t>
            </a:r>
          </a:p>
          <a:p>
            <a:pPr lvl="1">
              <a:lnSpc>
                <a:spcPct val="80000"/>
              </a:lnSpc>
              <a:buFontTx/>
              <a:buChar char="-"/>
            </a:pPr>
            <a:r>
              <a:rPr lang="de-DE" sz="1800" dirty="0"/>
              <a:t>coordinator of national activities</a:t>
            </a:r>
          </a:p>
          <a:p>
            <a:pPr lvl="1">
              <a:lnSpc>
                <a:spcPct val="80000"/>
              </a:lnSpc>
              <a:buFontTx/>
              <a:buChar char="-"/>
            </a:pPr>
            <a:r>
              <a:rPr lang="de-DE" sz="1800" dirty="0"/>
              <a:t>national contact point for ELIXIR</a:t>
            </a:r>
          </a:p>
          <a:p>
            <a:pPr>
              <a:lnSpc>
                <a:spcPct val="80000"/>
              </a:lnSpc>
              <a:buFontTx/>
              <a:buNone/>
            </a:pPr>
            <a:endParaRPr lang="en-US" sz="1800" dirty="0"/>
          </a:p>
          <a:p>
            <a:pPr>
              <a:lnSpc>
                <a:spcPct val="80000"/>
              </a:lnSpc>
              <a:buFontTx/>
              <a:buChar char="-"/>
            </a:pPr>
            <a:r>
              <a:rPr lang="de-DE" sz="1800" dirty="0"/>
              <a:t>Funding</a:t>
            </a:r>
          </a:p>
          <a:p>
            <a:pPr lvl="1">
              <a:lnSpc>
                <a:spcPct val="80000"/>
              </a:lnSpc>
              <a:buFontTx/>
              <a:buChar char="-"/>
            </a:pPr>
            <a:r>
              <a:rPr lang="de-DE" sz="1800" dirty="0"/>
              <a:t>availability of funding </a:t>
            </a:r>
          </a:p>
          <a:p>
            <a:pPr lvl="1">
              <a:lnSpc>
                <a:spcPct val="80000"/>
              </a:lnSpc>
              <a:buFontTx/>
              <a:buChar char="-"/>
            </a:pPr>
            <a:r>
              <a:rPr lang="de-DE" sz="1800" dirty="0"/>
              <a:t>multi-year commitment (min. 5 years)</a:t>
            </a:r>
          </a:p>
          <a:p>
            <a:pPr lvl="1">
              <a:lnSpc>
                <a:spcPct val="80000"/>
              </a:lnSpc>
              <a:buFontTx/>
              <a:buChar char="-"/>
            </a:pPr>
            <a:r>
              <a:rPr lang="de-DE" sz="1800" dirty="0"/>
              <a:t>supported by host country government</a:t>
            </a:r>
          </a:p>
          <a:p>
            <a:pPr lvl="1">
              <a:lnSpc>
                <a:spcPct val="80000"/>
              </a:lnSpc>
              <a:buFontTx/>
              <a:buChar char="-"/>
            </a:pPr>
            <a:r>
              <a:rPr lang="de-DE" sz="1800" dirty="0"/>
              <a:t>subject to regular reviews</a:t>
            </a:r>
          </a:p>
          <a:p>
            <a:pPr>
              <a:lnSpc>
                <a:spcPct val="80000"/>
              </a:lnSpc>
              <a:buFontTx/>
              <a:buNone/>
            </a:pPr>
            <a:endParaRPr lang="en-US" sz="1800" dirty="0"/>
          </a:p>
        </p:txBody>
      </p:sp>
      <p:sp>
        <p:nvSpPr>
          <p:cNvPr id="702468" name="Rectangle 4"/>
          <p:cNvSpPr>
            <a:spLocks noChangeArrowheads="1"/>
          </p:cNvSpPr>
          <p:nvPr/>
        </p:nvSpPr>
        <p:spPr bwMode="auto">
          <a:xfrm>
            <a:off x="5680075" y="4835525"/>
            <a:ext cx="2520950" cy="749300"/>
          </a:xfrm>
          <a:prstGeom prst="rect">
            <a:avLst/>
          </a:prstGeom>
          <a:noFill/>
          <a:ln w="9525">
            <a:noFill/>
            <a:miter lim="800000"/>
            <a:headEnd/>
            <a:tailEnd/>
          </a:ln>
          <a:effectLst/>
        </p:spPr>
        <p:txBody>
          <a:bodyPr>
            <a:spAutoFit/>
          </a:bodyPr>
          <a:lstStyle/>
          <a:p>
            <a:pPr eaLnBrk="0" hangingPunct="0">
              <a:lnSpc>
                <a:spcPct val="80000"/>
              </a:lnSpc>
              <a:spcBef>
                <a:spcPct val="20000"/>
              </a:spcBef>
            </a:pPr>
            <a:r>
              <a:rPr lang="de-DE" b="1"/>
              <a:t>Call for suggestions for ELIXIR Nodes made July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24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246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lstStyle/>
          <a:p>
            <a:r>
              <a:rPr lang="en-US" sz="3600" dirty="0" smtClean="0">
                <a:cs typeface="Geneva" charset="0"/>
              </a:rPr>
              <a:t>54 Node suggestions; 23 countries</a:t>
            </a:r>
            <a:endParaRPr lang="en-US" sz="3600" dirty="0">
              <a:cs typeface="Geneva" charset="0"/>
            </a:endParaRPr>
          </a:p>
        </p:txBody>
      </p:sp>
      <p:sp>
        <p:nvSpPr>
          <p:cNvPr id="61443"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FAEC8B6-6057-F248-A394-74B10833A001}" type="datetime1">
              <a:rPr lang="de-DE" sz="900">
                <a:solidFill>
                  <a:srgbClr val="FFFFFF"/>
                </a:solidFill>
              </a:rPr>
              <a:pPr/>
              <a:t>12.09.2011</a:t>
            </a:fld>
            <a:endParaRPr lang="de-DE" sz="900">
              <a:solidFill>
                <a:srgbClr val="FFFFFF"/>
              </a:solidFill>
            </a:endParaRPr>
          </a:p>
        </p:txBody>
      </p:sp>
      <p:sp>
        <p:nvSpPr>
          <p:cNvPr id="61444"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6E98D45-DE8A-6549-B992-A281BA85809A}" type="slidenum">
              <a:rPr lang="de-DE" sz="900">
                <a:solidFill>
                  <a:srgbClr val="FFFFFF"/>
                </a:solidFill>
              </a:rPr>
              <a:pPr/>
              <a:t>52</a:t>
            </a:fld>
            <a:endParaRPr lang="de-DE" sz="900">
              <a:solidFill>
                <a:srgbClr val="FFFFFF"/>
              </a:solidFill>
            </a:endParaRPr>
          </a:p>
        </p:txBody>
      </p:sp>
      <p:pic>
        <p:nvPicPr>
          <p:cNvPr id="61445" name="Picture 4" descr="Picture 4.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838960" y="1196975"/>
            <a:ext cx="5059680" cy="51531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6" name="TextBox 1"/>
          <p:cNvSpPr txBox="1">
            <a:spLocks noChangeArrowheads="1"/>
          </p:cNvSpPr>
          <p:nvPr/>
        </p:nvSpPr>
        <p:spPr bwMode="auto">
          <a:xfrm>
            <a:off x="4416743" y="6430645"/>
            <a:ext cx="32869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i="1" dirty="0">
                <a:latin typeface="+mn-lt"/>
              </a:rPr>
              <a:t>ELIXIR Node proposals as of Apr 2011</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8437" name="Picture 5" descr="europe_outline_map-1"/>
          <p:cNvPicPr>
            <a:picLocks noChangeAspect="1" noChangeArrowheads="1"/>
          </p:cNvPicPr>
          <p:nvPr/>
        </p:nvPicPr>
        <p:blipFill>
          <a:blip r:embed="rId2"/>
          <a:srcRect/>
          <a:stretch>
            <a:fillRect/>
          </a:stretch>
        </p:blipFill>
        <p:spPr bwMode="auto">
          <a:xfrm>
            <a:off x="4009574" y="1706881"/>
            <a:ext cx="5080614" cy="3809999"/>
          </a:xfrm>
          <a:prstGeom prst="rect">
            <a:avLst/>
          </a:prstGeom>
          <a:noFill/>
        </p:spPr>
      </p:pic>
      <p:sp>
        <p:nvSpPr>
          <p:cNvPr id="658434" name="Rectangle 2"/>
          <p:cNvSpPr>
            <a:spLocks noGrp="1" noChangeArrowheads="1"/>
          </p:cNvSpPr>
          <p:nvPr>
            <p:ph type="title"/>
          </p:nvPr>
        </p:nvSpPr>
        <p:spPr/>
        <p:txBody>
          <a:bodyPr/>
          <a:lstStyle/>
          <a:p>
            <a:r>
              <a:rPr lang="en-GB" sz="2800" dirty="0" smtClean="0"/>
              <a:t>Description of Proposed Nodes</a:t>
            </a:r>
            <a:endParaRPr lang="en-GB" sz="2800" dirty="0"/>
          </a:p>
        </p:txBody>
      </p:sp>
      <p:sp>
        <p:nvSpPr>
          <p:cNvPr id="658435" name="Rectangle 3"/>
          <p:cNvSpPr>
            <a:spLocks noGrp="1" noChangeArrowheads="1"/>
          </p:cNvSpPr>
          <p:nvPr>
            <p:ph type="body" idx="1"/>
          </p:nvPr>
        </p:nvSpPr>
        <p:spPr>
          <a:xfrm>
            <a:off x="457200" y="1397000"/>
            <a:ext cx="4076700" cy="5156200"/>
          </a:xfrm>
        </p:spPr>
        <p:txBody>
          <a:bodyPr>
            <a:normAutofit fontScale="47500" lnSpcReduction="20000"/>
          </a:bodyPr>
          <a:lstStyle/>
          <a:p>
            <a:pPr>
              <a:lnSpc>
                <a:spcPct val="120000"/>
              </a:lnSpc>
            </a:pPr>
            <a:r>
              <a:rPr lang="en-GB" sz="3800" dirty="0"/>
              <a:t>Very varied</a:t>
            </a:r>
          </a:p>
          <a:p>
            <a:pPr lvl="1">
              <a:lnSpc>
                <a:spcPct val="120000"/>
              </a:lnSpc>
            </a:pPr>
            <a:r>
              <a:rPr lang="en-GB" sz="3800" dirty="0"/>
              <a:t>Content</a:t>
            </a:r>
          </a:p>
          <a:p>
            <a:pPr lvl="1">
              <a:lnSpc>
                <a:spcPct val="120000"/>
              </a:lnSpc>
            </a:pPr>
            <a:r>
              <a:rPr lang="en-GB" sz="3800" dirty="0"/>
              <a:t>Size</a:t>
            </a:r>
          </a:p>
          <a:p>
            <a:pPr lvl="1">
              <a:lnSpc>
                <a:spcPct val="120000"/>
              </a:lnSpc>
            </a:pPr>
            <a:r>
              <a:rPr lang="en-GB" sz="3800" dirty="0"/>
              <a:t>Funding commitment</a:t>
            </a:r>
          </a:p>
          <a:p>
            <a:pPr>
              <a:lnSpc>
                <a:spcPct val="120000"/>
              </a:lnSpc>
            </a:pPr>
            <a:endParaRPr lang="en-GB" sz="3800" dirty="0"/>
          </a:p>
          <a:p>
            <a:pPr>
              <a:lnSpc>
                <a:spcPct val="120000"/>
              </a:lnSpc>
            </a:pPr>
            <a:r>
              <a:rPr lang="en-GB" sz="3800" dirty="0"/>
              <a:t>Cover all node types</a:t>
            </a:r>
          </a:p>
          <a:p>
            <a:pPr>
              <a:lnSpc>
                <a:spcPct val="120000"/>
              </a:lnSpc>
            </a:pPr>
            <a:endParaRPr lang="en-GB" sz="3800" dirty="0"/>
          </a:p>
          <a:p>
            <a:pPr>
              <a:lnSpc>
                <a:spcPct val="120000"/>
              </a:lnSpc>
            </a:pPr>
            <a:r>
              <a:rPr lang="en-GB" sz="3800" dirty="0"/>
              <a:t>Almost all include training</a:t>
            </a:r>
          </a:p>
          <a:p>
            <a:pPr>
              <a:lnSpc>
                <a:spcPct val="120000"/>
              </a:lnSpc>
            </a:pPr>
            <a:endParaRPr lang="en-GB" sz="3800" dirty="0"/>
          </a:p>
          <a:p>
            <a:pPr>
              <a:lnSpc>
                <a:spcPct val="120000"/>
              </a:lnSpc>
            </a:pPr>
            <a:r>
              <a:rPr lang="en-GB" sz="3800" dirty="0"/>
              <a:t>Some countries have coordinated internally; others have not</a:t>
            </a:r>
          </a:p>
          <a:p>
            <a:pPr>
              <a:lnSpc>
                <a:spcPct val="120000"/>
              </a:lnSpc>
            </a:pPr>
            <a:endParaRPr lang="en-GB" sz="3800" dirty="0"/>
          </a:p>
          <a:p>
            <a:pPr>
              <a:lnSpc>
                <a:spcPct val="120000"/>
              </a:lnSpc>
            </a:pPr>
            <a:r>
              <a:rPr lang="en-GB" sz="3800" dirty="0"/>
              <a:t>Domains addressed include clinical, biomedical, genomics, agriculture, fisheries etc</a:t>
            </a:r>
          </a:p>
          <a:p>
            <a:pPr>
              <a:lnSpc>
                <a:spcPct val="80000"/>
              </a:lnSpc>
              <a:buFontTx/>
              <a:buNone/>
            </a:pPr>
            <a:endParaRPr lang="en-GB" dirty="0"/>
          </a:p>
          <a:p>
            <a:pPr>
              <a:lnSpc>
                <a:spcPct val="80000"/>
              </a:lnSpc>
              <a:buFontTx/>
              <a:buNone/>
            </a:pPr>
            <a:endParaRPr lang="en-GB" sz="1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Grp="1" noChangeArrowheads="1"/>
          </p:cNvSpPr>
          <p:nvPr>
            <p:ph type="title"/>
          </p:nvPr>
        </p:nvSpPr>
        <p:spPr/>
        <p:txBody>
          <a:bodyPr/>
          <a:lstStyle/>
          <a:p>
            <a:r>
              <a:rPr lang="en-GB"/>
              <a:t>ELIXIR Networks</a:t>
            </a:r>
          </a:p>
        </p:txBody>
      </p:sp>
      <p:pic>
        <p:nvPicPr>
          <p:cNvPr id="659459" name="Picture 5"/>
          <p:cNvPicPr>
            <a:picLocks noChangeAspect="1"/>
          </p:cNvPicPr>
          <p:nvPr/>
        </p:nvPicPr>
        <p:blipFill>
          <a:blip r:embed="rId2"/>
          <a:srcRect/>
          <a:stretch>
            <a:fillRect/>
          </a:stretch>
        </p:blipFill>
        <p:spPr bwMode="auto">
          <a:xfrm>
            <a:off x="542925" y="1674813"/>
            <a:ext cx="2508250" cy="1779587"/>
          </a:xfrm>
          <a:prstGeom prst="rect">
            <a:avLst/>
          </a:prstGeom>
          <a:noFill/>
          <a:ln w="9525">
            <a:noFill/>
            <a:miter lim="800000"/>
            <a:headEnd/>
            <a:tailEnd/>
          </a:ln>
        </p:spPr>
      </p:pic>
      <p:sp>
        <p:nvSpPr>
          <p:cNvPr id="659460" name="Text Box 4"/>
          <p:cNvSpPr txBox="1">
            <a:spLocks noChangeArrowheads="1"/>
          </p:cNvSpPr>
          <p:nvPr/>
        </p:nvSpPr>
        <p:spPr bwMode="auto">
          <a:xfrm>
            <a:off x="695325" y="1289050"/>
            <a:ext cx="2303463"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Data Network</a:t>
            </a:r>
          </a:p>
        </p:txBody>
      </p:sp>
      <p:sp>
        <p:nvSpPr>
          <p:cNvPr id="659462" name="Text Box 6"/>
          <p:cNvSpPr txBox="1">
            <a:spLocks noChangeArrowheads="1"/>
          </p:cNvSpPr>
          <p:nvPr/>
        </p:nvSpPr>
        <p:spPr bwMode="auto">
          <a:xfrm>
            <a:off x="3635375" y="3789363"/>
            <a:ext cx="3455988"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Training Network</a:t>
            </a:r>
          </a:p>
        </p:txBody>
      </p:sp>
      <p:sp>
        <p:nvSpPr>
          <p:cNvPr id="659464" name="Text Box 8"/>
          <p:cNvSpPr txBox="1">
            <a:spLocks noChangeArrowheads="1"/>
          </p:cNvSpPr>
          <p:nvPr/>
        </p:nvSpPr>
        <p:spPr bwMode="auto">
          <a:xfrm>
            <a:off x="835025" y="3759200"/>
            <a:ext cx="2303463"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BMS Network</a:t>
            </a:r>
          </a:p>
        </p:txBody>
      </p:sp>
      <p:sp>
        <p:nvSpPr>
          <p:cNvPr id="659466" name="Text Box 10"/>
          <p:cNvSpPr txBox="1">
            <a:spLocks noChangeArrowheads="1"/>
          </p:cNvSpPr>
          <p:nvPr/>
        </p:nvSpPr>
        <p:spPr bwMode="auto">
          <a:xfrm>
            <a:off x="3490913" y="1390650"/>
            <a:ext cx="3457575"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Compute Network</a:t>
            </a:r>
          </a:p>
        </p:txBody>
      </p:sp>
      <p:sp>
        <p:nvSpPr>
          <p:cNvPr id="659468" name="Text Box 12"/>
          <p:cNvSpPr txBox="1">
            <a:spLocks noChangeArrowheads="1"/>
          </p:cNvSpPr>
          <p:nvPr/>
        </p:nvSpPr>
        <p:spPr bwMode="auto">
          <a:xfrm>
            <a:off x="6545263" y="3906838"/>
            <a:ext cx="2303462"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NGS Network</a:t>
            </a:r>
          </a:p>
        </p:txBody>
      </p:sp>
      <p:sp>
        <p:nvSpPr>
          <p:cNvPr id="659470" name="Text Box 14"/>
          <p:cNvSpPr txBox="1">
            <a:spLocks noChangeArrowheads="1"/>
          </p:cNvSpPr>
          <p:nvPr/>
        </p:nvSpPr>
        <p:spPr bwMode="auto">
          <a:xfrm>
            <a:off x="6362700" y="1311275"/>
            <a:ext cx="3168650" cy="457200"/>
          </a:xfrm>
          <a:prstGeom prst="rect">
            <a:avLst/>
          </a:prstGeom>
          <a:noFill/>
          <a:ln w="9525">
            <a:noFill/>
            <a:miter lim="800000"/>
            <a:headEnd/>
            <a:tailEnd/>
          </a:ln>
          <a:effectLst/>
        </p:spPr>
        <p:txBody>
          <a:bodyPr>
            <a:spAutoFit/>
          </a:bodyPr>
          <a:lstStyle/>
          <a:p>
            <a:pPr>
              <a:spcBef>
                <a:spcPct val="50000"/>
              </a:spcBef>
            </a:pPr>
            <a:r>
              <a:rPr lang="en-GB" sz="2400">
                <a:ea typeface="ヒラギノ角ゴ Pro W3" charset="-128"/>
              </a:rPr>
              <a:t>Tool I/S Network</a:t>
            </a:r>
          </a:p>
        </p:txBody>
      </p:sp>
      <p:pic>
        <p:nvPicPr>
          <p:cNvPr id="659471" name="Picture 5"/>
          <p:cNvPicPr>
            <a:picLocks noChangeAspect="1"/>
          </p:cNvPicPr>
          <p:nvPr/>
        </p:nvPicPr>
        <p:blipFill>
          <a:blip r:embed="rId2"/>
          <a:srcRect/>
          <a:stretch>
            <a:fillRect/>
          </a:stretch>
        </p:blipFill>
        <p:spPr bwMode="auto">
          <a:xfrm>
            <a:off x="6207125" y="1687513"/>
            <a:ext cx="2508250" cy="1779587"/>
          </a:xfrm>
          <a:prstGeom prst="rect">
            <a:avLst/>
          </a:prstGeom>
          <a:noFill/>
          <a:ln w="9525">
            <a:noFill/>
            <a:miter lim="800000"/>
            <a:headEnd/>
            <a:tailEnd/>
          </a:ln>
        </p:spPr>
      </p:pic>
      <p:pic>
        <p:nvPicPr>
          <p:cNvPr id="659472" name="Picture 5"/>
          <p:cNvPicPr>
            <a:picLocks noChangeAspect="1"/>
          </p:cNvPicPr>
          <p:nvPr/>
        </p:nvPicPr>
        <p:blipFill>
          <a:blip r:embed="rId2"/>
          <a:srcRect/>
          <a:stretch>
            <a:fillRect/>
          </a:stretch>
        </p:blipFill>
        <p:spPr bwMode="auto">
          <a:xfrm>
            <a:off x="3603625" y="1763713"/>
            <a:ext cx="2508250" cy="1779587"/>
          </a:xfrm>
          <a:prstGeom prst="rect">
            <a:avLst/>
          </a:prstGeom>
          <a:noFill/>
          <a:ln w="9525">
            <a:noFill/>
            <a:miter lim="800000"/>
            <a:headEnd/>
            <a:tailEnd/>
          </a:ln>
        </p:spPr>
      </p:pic>
      <p:pic>
        <p:nvPicPr>
          <p:cNvPr id="659473" name="Picture 5"/>
          <p:cNvPicPr>
            <a:picLocks noChangeAspect="1"/>
          </p:cNvPicPr>
          <p:nvPr/>
        </p:nvPicPr>
        <p:blipFill>
          <a:blip r:embed="rId2"/>
          <a:srcRect/>
          <a:stretch>
            <a:fillRect/>
          </a:stretch>
        </p:blipFill>
        <p:spPr bwMode="auto">
          <a:xfrm>
            <a:off x="3438525" y="4189413"/>
            <a:ext cx="2508250" cy="1779587"/>
          </a:xfrm>
          <a:prstGeom prst="rect">
            <a:avLst/>
          </a:prstGeom>
          <a:noFill/>
          <a:ln w="9525">
            <a:noFill/>
            <a:miter lim="800000"/>
            <a:headEnd/>
            <a:tailEnd/>
          </a:ln>
        </p:spPr>
      </p:pic>
      <p:pic>
        <p:nvPicPr>
          <p:cNvPr id="659474" name="Picture 5"/>
          <p:cNvPicPr>
            <a:picLocks noChangeAspect="1"/>
          </p:cNvPicPr>
          <p:nvPr/>
        </p:nvPicPr>
        <p:blipFill>
          <a:blip r:embed="rId2"/>
          <a:srcRect/>
          <a:stretch>
            <a:fillRect/>
          </a:stretch>
        </p:blipFill>
        <p:spPr bwMode="auto">
          <a:xfrm>
            <a:off x="593725" y="4164013"/>
            <a:ext cx="2508250" cy="1779587"/>
          </a:xfrm>
          <a:prstGeom prst="rect">
            <a:avLst/>
          </a:prstGeom>
          <a:noFill/>
          <a:ln w="9525">
            <a:noFill/>
            <a:miter lim="800000"/>
            <a:headEnd/>
            <a:tailEnd/>
          </a:ln>
        </p:spPr>
      </p:pic>
      <p:pic>
        <p:nvPicPr>
          <p:cNvPr id="659475" name="Picture 5"/>
          <p:cNvPicPr>
            <a:picLocks noChangeAspect="1"/>
          </p:cNvPicPr>
          <p:nvPr/>
        </p:nvPicPr>
        <p:blipFill>
          <a:blip r:embed="rId2"/>
          <a:srcRect/>
          <a:stretch>
            <a:fillRect/>
          </a:stretch>
        </p:blipFill>
        <p:spPr bwMode="auto">
          <a:xfrm>
            <a:off x="6118225" y="4265613"/>
            <a:ext cx="2508250" cy="1779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594" name="Picture 2" descr="Rad_hub_elixir_Bereiche3"/>
          <p:cNvPicPr>
            <a:picLocks noChangeAspect="1" noChangeArrowheads="1"/>
          </p:cNvPicPr>
          <p:nvPr/>
        </p:nvPicPr>
        <p:blipFill>
          <a:blip r:embed="rId3"/>
          <a:srcRect/>
          <a:stretch>
            <a:fillRect/>
          </a:stretch>
        </p:blipFill>
        <p:spPr bwMode="auto">
          <a:xfrm>
            <a:off x="1855788" y="506413"/>
            <a:ext cx="8539162" cy="6288087"/>
          </a:xfrm>
          <a:prstGeom prst="rect">
            <a:avLst/>
          </a:prstGeom>
          <a:noFill/>
        </p:spPr>
      </p:pic>
      <p:sp>
        <p:nvSpPr>
          <p:cNvPr id="622595" name="Rectangle 3"/>
          <p:cNvSpPr>
            <a:spLocks noChangeArrowheads="1"/>
          </p:cNvSpPr>
          <p:nvPr/>
        </p:nvSpPr>
        <p:spPr bwMode="auto">
          <a:xfrm>
            <a:off x="625475" y="2463800"/>
            <a:ext cx="2379663" cy="2127250"/>
          </a:xfrm>
          <a:prstGeom prst="rect">
            <a:avLst/>
          </a:prstGeom>
          <a:solidFill>
            <a:srgbClr val="E6E6E6"/>
          </a:solidFill>
          <a:ln w="9525">
            <a:noFill/>
            <a:miter lim="800000"/>
            <a:headEnd/>
            <a:tailEnd/>
          </a:ln>
          <a:effectLst/>
        </p:spPr>
        <p:txBody>
          <a:bodyPr wrap="none" anchor="ctr"/>
          <a:lstStyle/>
          <a:p>
            <a:endParaRPr lang="en-GB"/>
          </a:p>
        </p:txBody>
      </p:sp>
      <p:sp>
        <p:nvSpPr>
          <p:cNvPr id="622596" name="Rectangle 4"/>
          <p:cNvSpPr>
            <a:spLocks noGrp="1" noChangeArrowheads="1"/>
          </p:cNvSpPr>
          <p:nvPr>
            <p:ph type="title"/>
          </p:nvPr>
        </p:nvSpPr>
        <p:spPr/>
        <p:txBody>
          <a:bodyPr/>
          <a:lstStyle/>
          <a:p>
            <a:r>
              <a:rPr lang="de-DE"/>
              <a:t>Coordination of ELIXIR Networks</a:t>
            </a:r>
            <a:endParaRPr lang="en-US"/>
          </a:p>
        </p:txBody>
      </p:sp>
      <p:sp>
        <p:nvSpPr>
          <p:cNvPr id="622597" name="Text Box 5"/>
          <p:cNvSpPr txBox="1">
            <a:spLocks noChangeArrowheads="1"/>
          </p:cNvSpPr>
          <p:nvPr/>
        </p:nvSpPr>
        <p:spPr bwMode="auto">
          <a:xfrm>
            <a:off x="768350" y="2654300"/>
            <a:ext cx="2236788" cy="1917700"/>
          </a:xfrm>
          <a:prstGeom prst="rect">
            <a:avLst/>
          </a:prstGeom>
          <a:noFill/>
          <a:ln w="9525">
            <a:noFill/>
            <a:miter lim="800000"/>
            <a:headEnd/>
            <a:tailEnd/>
          </a:ln>
          <a:effectLst/>
        </p:spPr>
        <p:txBody>
          <a:bodyPr>
            <a:spAutoFit/>
          </a:bodyPr>
          <a:lstStyle/>
          <a:p>
            <a:pPr>
              <a:spcBef>
                <a:spcPct val="50000"/>
              </a:spcBef>
            </a:pPr>
            <a:r>
              <a:rPr lang="de-DE" sz="2400"/>
              <a:t>Each network would be coordinated by the hub or one of the nodes</a:t>
            </a:r>
          </a:p>
        </p:txBody>
      </p:sp>
      <p:sp>
        <p:nvSpPr>
          <p:cNvPr id="622598" name="Oval 6"/>
          <p:cNvSpPr>
            <a:spLocks noChangeArrowheads="1"/>
          </p:cNvSpPr>
          <p:nvPr/>
        </p:nvSpPr>
        <p:spPr bwMode="auto">
          <a:xfrm>
            <a:off x="5683250" y="3390900"/>
            <a:ext cx="587375" cy="635000"/>
          </a:xfrm>
          <a:prstGeom prst="ellipse">
            <a:avLst/>
          </a:prstGeom>
          <a:solidFill>
            <a:srgbClr val="DDDDDD"/>
          </a:solidFill>
          <a:ln w="9525">
            <a:noFill/>
            <a:round/>
            <a:headEnd/>
            <a:tailEnd/>
          </a:ln>
          <a:effectLst/>
        </p:spPr>
        <p:txBody>
          <a:bodyPr wrap="none" anchor="ctr"/>
          <a:lstStyle/>
          <a:p>
            <a:endParaRPr lang="en-GB"/>
          </a:p>
        </p:txBody>
      </p:sp>
      <p:sp>
        <p:nvSpPr>
          <p:cNvPr id="622599" name="Text Box 7"/>
          <p:cNvSpPr txBox="1">
            <a:spLocks noChangeArrowheads="1"/>
          </p:cNvSpPr>
          <p:nvPr/>
        </p:nvSpPr>
        <p:spPr bwMode="auto">
          <a:xfrm>
            <a:off x="5735638" y="3530600"/>
            <a:ext cx="555625" cy="336550"/>
          </a:xfrm>
          <a:prstGeom prst="rect">
            <a:avLst/>
          </a:prstGeom>
          <a:noFill/>
          <a:ln w="9525">
            <a:noFill/>
            <a:miter lim="800000"/>
            <a:headEnd/>
            <a:tailEnd/>
          </a:ln>
          <a:effectLst/>
        </p:spPr>
        <p:txBody>
          <a:bodyPr wrap="none">
            <a:spAutoFit/>
          </a:bodyPr>
          <a:lstStyle/>
          <a:p>
            <a:pPr algn="ctr"/>
            <a:r>
              <a:rPr lang="de-DE" sz="1600"/>
              <a:t>Hub</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r>
              <a:rPr lang="en-US" sz="4400" dirty="0">
                <a:cs typeface="Geneva" charset="0"/>
              </a:rPr>
              <a:t>What will ELIXIR cost?</a:t>
            </a:r>
          </a:p>
        </p:txBody>
      </p:sp>
      <p:sp>
        <p:nvSpPr>
          <p:cNvPr id="67586" name="Content Placeholder 2"/>
          <p:cNvSpPr>
            <a:spLocks noGrp="1"/>
          </p:cNvSpPr>
          <p:nvPr>
            <p:ph idx="1"/>
          </p:nvPr>
        </p:nvSpPr>
        <p:spPr>
          <a:xfrm>
            <a:off x="2368550" y="1052513"/>
            <a:ext cx="5761038" cy="5551487"/>
          </a:xfrm>
        </p:spPr>
        <p:txBody>
          <a:bodyPr>
            <a:normAutofit/>
          </a:bodyPr>
          <a:lstStyle/>
          <a:p>
            <a:pPr marL="0" indent="0">
              <a:spcBef>
                <a:spcPts val="1200"/>
              </a:spcBef>
              <a:buNone/>
            </a:pPr>
            <a:r>
              <a:rPr lang="en-US" sz="2400" b="1" dirty="0">
                <a:cs typeface="Geneva" charset="0"/>
              </a:rPr>
              <a:t>Hub</a:t>
            </a:r>
          </a:p>
          <a:p>
            <a:pPr>
              <a:spcBef>
                <a:spcPts val="1200"/>
              </a:spcBef>
            </a:pPr>
            <a:r>
              <a:rPr lang="en-US" sz="2400" dirty="0">
                <a:cs typeface="Geneva" charset="0"/>
              </a:rPr>
              <a:t>Total capital costs: £74M</a:t>
            </a:r>
          </a:p>
          <a:p>
            <a:pPr>
              <a:spcBef>
                <a:spcPts val="1200"/>
              </a:spcBef>
            </a:pPr>
            <a:r>
              <a:rPr lang="en-US" sz="2400" dirty="0">
                <a:cs typeface="Geneva" charset="0"/>
              </a:rPr>
              <a:t>Operating costs, 2012–2016: €28.5M</a:t>
            </a:r>
          </a:p>
          <a:p>
            <a:pPr marL="0" indent="0">
              <a:spcBef>
                <a:spcPts val="1800"/>
              </a:spcBef>
              <a:buNone/>
            </a:pPr>
            <a:r>
              <a:rPr lang="en-US" sz="2400" b="1" dirty="0">
                <a:cs typeface="Geneva" charset="0"/>
              </a:rPr>
              <a:t>Nodes</a:t>
            </a:r>
          </a:p>
          <a:p>
            <a:pPr>
              <a:spcBef>
                <a:spcPts val="1200"/>
              </a:spcBef>
            </a:pPr>
            <a:r>
              <a:rPr lang="en-US" sz="2400" dirty="0">
                <a:cs typeface="Geneva" charset="0"/>
              </a:rPr>
              <a:t>Cost will be determined by node coordinators, their host institutions and national / other funding </a:t>
            </a:r>
            <a:r>
              <a:rPr lang="en-US" sz="2400" dirty="0" err="1">
                <a:cs typeface="Geneva" charset="0"/>
              </a:rPr>
              <a:t>organisations</a:t>
            </a:r>
            <a:endParaRPr lang="en-US" sz="2400" dirty="0">
              <a:cs typeface="Geneva" charset="0"/>
            </a:endParaRPr>
          </a:p>
          <a:p>
            <a:pPr>
              <a:spcBef>
                <a:spcPts val="1200"/>
              </a:spcBef>
            </a:pPr>
            <a:r>
              <a:rPr lang="en-US" sz="2400" dirty="0">
                <a:cs typeface="Geneva" charset="0"/>
              </a:rPr>
              <a:t>An estimation of resources needed to operate a node is provided in the ELIXIR Business Case</a:t>
            </a:r>
          </a:p>
        </p:txBody>
      </p:sp>
      <p:sp>
        <p:nvSpPr>
          <p:cNvPr id="67587"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D655B3E-8EB5-C74A-8980-D5E75082DC41}" type="datetime1">
              <a:rPr lang="de-DE" sz="900">
                <a:solidFill>
                  <a:srgbClr val="FFFFFF"/>
                </a:solidFill>
              </a:rPr>
              <a:pPr/>
              <a:t>12.09.2011</a:t>
            </a:fld>
            <a:endParaRPr lang="de-DE" sz="900">
              <a:solidFill>
                <a:srgbClr val="FFFFFF"/>
              </a:solidFill>
            </a:endParaRPr>
          </a:p>
        </p:txBody>
      </p:sp>
      <p:sp>
        <p:nvSpPr>
          <p:cNvPr id="67588"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49658A6-4C49-3B4C-B3BD-209E875AEEE8}" type="slidenum">
              <a:rPr lang="de-DE" sz="900">
                <a:solidFill>
                  <a:srgbClr val="FFFFFF"/>
                </a:solidFill>
              </a:rPr>
              <a:pPr/>
              <a:t>56</a:t>
            </a:fld>
            <a:endParaRPr lang="de-DE" sz="900">
              <a:solidFill>
                <a:srgbClr val="FFFFFF"/>
              </a:solidFill>
            </a:endParaRPr>
          </a:p>
        </p:txBody>
      </p:sp>
      <p:pic>
        <p:nvPicPr>
          <p:cNvPr id="67589" name="Picture 3"/>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630" y="908720"/>
            <a:ext cx="2017712" cy="5949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p:txBody>
          <a:bodyPr/>
          <a:lstStyle/>
          <a:p>
            <a:r>
              <a:rPr lang="en-US" sz="4400" dirty="0">
                <a:cs typeface="Geneva" charset="0"/>
              </a:rPr>
              <a:t>How will it be funded?</a:t>
            </a:r>
          </a:p>
        </p:txBody>
      </p:sp>
      <p:sp>
        <p:nvSpPr>
          <p:cNvPr id="68610" name="Date Placeholder 3"/>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F6DC90E-7743-F046-AF46-96C13A701F8D}" type="datetime1">
              <a:rPr lang="de-DE" sz="900">
                <a:solidFill>
                  <a:srgbClr val="FFFFFF"/>
                </a:solidFill>
              </a:rPr>
              <a:pPr/>
              <a:t>12.09.2011</a:t>
            </a:fld>
            <a:endParaRPr lang="de-DE" sz="900">
              <a:solidFill>
                <a:srgbClr val="FFFFFF"/>
              </a:solidFill>
            </a:endParaRPr>
          </a:p>
        </p:txBody>
      </p:sp>
      <p:sp>
        <p:nvSpPr>
          <p:cNvPr id="68611" name="Slide Number Placeholder 4"/>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08A4566-7043-7142-A966-2174591A4F58}" type="slidenum">
              <a:rPr lang="de-DE" sz="900">
                <a:solidFill>
                  <a:srgbClr val="FFFFFF"/>
                </a:solidFill>
              </a:rPr>
              <a:pPr/>
              <a:t>57</a:t>
            </a:fld>
            <a:endParaRPr lang="de-DE" sz="900">
              <a:solidFill>
                <a:srgbClr val="FFFFFF"/>
              </a:solidFill>
            </a:endParaRPr>
          </a:p>
        </p:txBody>
      </p:sp>
      <p:sp>
        <p:nvSpPr>
          <p:cNvPr id="6" name="Rounded Rectangle 5"/>
          <p:cNvSpPr/>
          <p:nvPr/>
        </p:nvSpPr>
        <p:spPr bwMode="auto">
          <a:xfrm>
            <a:off x="1979613" y="1196975"/>
            <a:ext cx="1655762" cy="1008063"/>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a:normAutofit lnSpcReduction="10000"/>
          </a:bodyPr>
          <a:lstStyle/>
          <a:p>
            <a:pPr algn="ctr">
              <a:defRPr/>
            </a:pPr>
            <a:r>
              <a:rPr lang="en-US" dirty="0"/>
              <a:t>ELIXIR Consortium members</a:t>
            </a:r>
          </a:p>
        </p:txBody>
      </p:sp>
      <p:sp>
        <p:nvSpPr>
          <p:cNvPr id="7" name="Rounded Rectangle 6"/>
          <p:cNvSpPr/>
          <p:nvPr/>
        </p:nvSpPr>
        <p:spPr bwMode="auto">
          <a:xfrm>
            <a:off x="5867400" y="1196975"/>
            <a:ext cx="1657350" cy="1008063"/>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a:normAutofit lnSpcReduction="10000"/>
          </a:bodyPr>
          <a:lstStyle/>
          <a:p>
            <a:pPr algn="ctr">
              <a:defRPr/>
            </a:pPr>
            <a:r>
              <a:rPr lang="en-US" dirty="0"/>
              <a:t>National funding agencies</a:t>
            </a:r>
          </a:p>
        </p:txBody>
      </p:sp>
      <p:sp>
        <p:nvSpPr>
          <p:cNvPr id="64518" name="Rounded Rectangle 7"/>
          <p:cNvSpPr>
            <a:spLocks noChangeArrowheads="1"/>
          </p:cNvSpPr>
          <p:nvPr/>
        </p:nvSpPr>
        <p:spPr bwMode="auto">
          <a:xfrm>
            <a:off x="1979613" y="2852738"/>
            <a:ext cx="1655762" cy="10080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chorCtr="1"/>
          <a:lstStyle/>
          <a:p>
            <a:pPr algn="ctr">
              <a:defRPr/>
            </a:pPr>
            <a:r>
              <a:rPr lang="en-US" dirty="0"/>
              <a:t>ELIXIR hub</a:t>
            </a:r>
          </a:p>
        </p:txBody>
      </p:sp>
      <p:sp>
        <p:nvSpPr>
          <p:cNvPr id="64519" name="Rounded Rectangle 8"/>
          <p:cNvSpPr>
            <a:spLocks noChangeArrowheads="1"/>
          </p:cNvSpPr>
          <p:nvPr/>
        </p:nvSpPr>
        <p:spPr bwMode="auto">
          <a:xfrm>
            <a:off x="5867400" y="2852738"/>
            <a:ext cx="1657350" cy="10080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chorCtr="1"/>
          <a:lstStyle/>
          <a:p>
            <a:pPr algn="ctr">
              <a:defRPr/>
            </a:pPr>
            <a:r>
              <a:rPr lang="en-US"/>
              <a:t>ELIXIR nodes</a:t>
            </a:r>
          </a:p>
        </p:txBody>
      </p:sp>
      <p:sp>
        <p:nvSpPr>
          <p:cNvPr id="10" name="Rounded Rectangle 9"/>
          <p:cNvSpPr/>
          <p:nvPr/>
        </p:nvSpPr>
        <p:spPr bwMode="auto">
          <a:xfrm>
            <a:off x="3059113" y="5013325"/>
            <a:ext cx="3313112" cy="1008063"/>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a:normAutofit lnSpcReduction="10000"/>
          </a:bodyPr>
          <a:lstStyle/>
          <a:p>
            <a:pPr algn="ctr">
              <a:defRPr/>
            </a:pPr>
            <a:r>
              <a:rPr lang="en-US" dirty="0"/>
              <a:t>EU Framework and other international funding </a:t>
            </a:r>
            <a:r>
              <a:rPr lang="en-US" dirty="0" err="1"/>
              <a:t>organisations</a:t>
            </a:r>
            <a:endParaRPr lang="en-US" dirty="0"/>
          </a:p>
        </p:txBody>
      </p:sp>
      <p:cxnSp>
        <p:nvCxnSpPr>
          <p:cNvPr id="68617" name="Straight Arrow Connector 11"/>
          <p:cNvCxnSpPr>
            <a:cxnSpLocks noChangeShapeType="1"/>
            <a:stCxn id="6" idx="2"/>
            <a:endCxn id="64518" idx="0"/>
          </p:cNvCxnSpPr>
          <p:nvPr/>
        </p:nvCxnSpPr>
        <p:spPr bwMode="auto">
          <a:xfrm>
            <a:off x="2808288" y="2205038"/>
            <a:ext cx="0" cy="647700"/>
          </a:xfrm>
          <a:prstGeom prst="straightConnector1">
            <a:avLst/>
          </a:prstGeom>
          <a:noFill/>
          <a:ln w="25400">
            <a:solidFill>
              <a:schemeClr val="tx1"/>
            </a:solidFill>
            <a:round/>
            <a:headEnd type="oval" w="med" len="med"/>
            <a:tailEnd type="triangle" w="med" len="med"/>
          </a:ln>
          <a:extLst>
            <a:ext uri="{909E8E84-426E-40dd-AFC4-6F175D3DCCD1}">
              <a14:hiddenFill xmlns:a14="http://schemas.microsoft.com/office/drawing/2010/main" xmlns="">
                <a:noFill/>
              </a14:hiddenFill>
            </a:ext>
          </a:extLst>
        </p:spPr>
      </p:cxnSp>
      <p:cxnSp>
        <p:nvCxnSpPr>
          <p:cNvPr id="68618" name="Straight Arrow Connector 12"/>
          <p:cNvCxnSpPr>
            <a:cxnSpLocks noChangeShapeType="1"/>
          </p:cNvCxnSpPr>
          <p:nvPr/>
        </p:nvCxnSpPr>
        <p:spPr bwMode="auto">
          <a:xfrm>
            <a:off x="6659563" y="2205038"/>
            <a:ext cx="0" cy="647700"/>
          </a:xfrm>
          <a:prstGeom prst="straightConnector1">
            <a:avLst/>
          </a:prstGeom>
          <a:noFill/>
          <a:ln w="25400">
            <a:solidFill>
              <a:schemeClr val="tx1"/>
            </a:solidFill>
            <a:round/>
            <a:headEnd type="oval" w="med" len="med"/>
            <a:tailEnd type="triangle" w="med" len="med"/>
          </a:ln>
          <a:extLst>
            <a:ext uri="{909E8E84-426E-40dd-AFC4-6F175D3DCCD1}">
              <a14:hiddenFill xmlns:a14="http://schemas.microsoft.com/office/drawing/2010/main" xmlns="">
                <a:noFill/>
              </a14:hiddenFill>
            </a:ext>
          </a:extLst>
        </p:spPr>
      </p:cxnSp>
      <p:cxnSp>
        <p:nvCxnSpPr>
          <p:cNvPr id="68619" name="Elbow Connector 14"/>
          <p:cNvCxnSpPr>
            <a:cxnSpLocks noChangeShapeType="1"/>
            <a:stCxn id="64518" idx="2"/>
            <a:endCxn id="10" idx="0"/>
          </p:cNvCxnSpPr>
          <p:nvPr/>
        </p:nvCxnSpPr>
        <p:spPr bwMode="auto">
          <a:xfrm rot="16200000" flipH="1">
            <a:off x="3186113" y="3482975"/>
            <a:ext cx="1152525" cy="1908175"/>
          </a:xfrm>
          <a:prstGeom prst="bentConnector3">
            <a:avLst>
              <a:gd name="adj1" fmla="val 50000"/>
            </a:avLst>
          </a:prstGeom>
          <a:noFill/>
          <a:ln w="25400">
            <a:solidFill>
              <a:schemeClr val="tx1"/>
            </a:solidFill>
            <a:round/>
            <a:headEnd type="oval" w="med" len="med"/>
            <a:tailEnd type="triangle" w="med" len="med"/>
          </a:ln>
          <a:extLst>
            <a:ext uri="{909E8E84-426E-40dd-AFC4-6F175D3DCCD1}">
              <a14:hiddenFill xmlns:a14="http://schemas.microsoft.com/office/drawing/2010/main" xmlns="">
                <a:noFill/>
              </a14:hiddenFill>
            </a:ext>
          </a:extLst>
        </p:spPr>
      </p:cxnSp>
      <p:cxnSp>
        <p:nvCxnSpPr>
          <p:cNvPr id="68620" name="Elbow Connector 18"/>
          <p:cNvCxnSpPr>
            <a:cxnSpLocks noChangeShapeType="1"/>
            <a:stCxn id="64519" idx="2"/>
            <a:endCxn id="10" idx="0"/>
          </p:cNvCxnSpPr>
          <p:nvPr/>
        </p:nvCxnSpPr>
        <p:spPr bwMode="auto">
          <a:xfrm rot="5400000">
            <a:off x="5130006" y="3447257"/>
            <a:ext cx="1152525" cy="1979612"/>
          </a:xfrm>
          <a:prstGeom prst="bentConnector3">
            <a:avLst>
              <a:gd name="adj1" fmla="val 50000"/>
            </a:avLst>
          </a:prstGeom>
          <a:noFill/>
          <a:ln w="25400">
            <a:solidFill>
              <a:schemeClr val="tx1"/>
            </a:solidFill>
            <a:round/>
            <a:headEnd type="oval" w="med" len="med"/>
            <a:tailEnd type="triangle" w="med" len="med"/>
          </a:ln>
          <a:extLst>
            <a:ext uri="{909E8E84-426E-40dd-AFC4-6F175D3DCCD1}">
              <a14:hiddenFill xmlns:a14="http://schemas.microsoft.com/office/drawing/2010/main" xmlns="">
                <a:noFill/>
              </a14:hiddenFill>
            </a:ext>
          </a:extLst>
        </p:spPr>
      </p:cxnSp>
      <p:sp>
        <p:nvSpPr>
          <p:cNvPr id="68621" name="TextBox 20"/>
          <p:cNvSpPr txBox="1">
            <a:spLocks noChangeArrowheads="1"/>
          </p:cNvSpPr>
          <p:nvPr/>
        </p:nvSpPr>
        <p:spPr bwMode="auto">
          <a:xfrm>
            <a:off x="566672" y="2133600"/>
            <a:ext cx="1425641"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r>
              <a:rPr lang="en-US" sz="2000" dirty="0">
                <a:latin typeface="+mn-lt"/>
              </a:rPr>
              <a:t>Sustainable</a:t>
            </a:r>
            <a:br>
              <a:rPr lang="en-US" sz="2000" dirty="0">
                <a:latin typeface="+mn-lt"/>
              </a:rPr>
            </a:br>
            <a:r>
              <a:rPr lang="en-US" sz="2000" dirty="0">
                <a:latin typeface="+mn-lt"/>
              </a:rPr>
              <a:t>funding</a:t>
            </a:r>
          </a:p>
        </p:txBody>
      </p:sp>
      <p:sp>
        <p:nvSpPr>
          <p:cNvPr id="68622" name="TextBox 21"/>
          <p:cNvSpPr txBox="1">
            <a:spLocks noChangeArrowheads="1"/>
          </p:cNvSpPr>
          <p:nvPr/>
        </p:nvSpPr>
        <p:spPr bwMode="auto">
          <a:xfrm>
            <a:off x="7451725" y="2205038"/>
            <a:ext cx="1422109"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a:latin typeface="+mn-lt"/>
              </a:rPr>
              <a:t>Sustainable</a:t>
            </a:r>
            <a:br>
              <a:rPr lang="en-US" sz="2000">
                <a:latin typeface="+mn-lt"/>
              </a:rPr>
            </a:br>
            <a:r>
              <a:rPr lang="en-US" sz="2000">
                <a:latin typeface="+mn-lt"/>
              </a:rPr>
              <a:t>funding</a:t>
            </a:r>
          </a:p>
        </p:txBody>
      </p:sp>
      <p:sp>
        <p:nvSpPr>
          <p:cNvPr id="68623" name="TextBox 22"/>
          <p:cNvSpPr txBox="1">
            <a:spLocks noChangeArrowheads="1"/>
          </p:cNvSpPr>
          <p:nvPr/>
        </p:nvSpPr>
        <p:spPr bwMode="auto">
          <a:xfrm>
            <a:off x="3827819" y="3284538"/>
            <a:ext cx="18709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2000">
                <a:latin typeface="+mn-lt"/>
              </a:rPr>
              <a:t>Jointly apply for </a:t>
            </a:r>
            <a:br>
              <a:rPr lang="en-US" sz="2000">
                <a:latin typeface="+mn-lt"/>
              </a:rPr>
            </a:br>
            <a:r>
              <a:rPr lang="en-US" sz="2000">
                <a:latin typeface="+mn-lt"/>
              </a:rPr>
              <a:t>additional</a:t>
            </a:r>
            <a:br>
              <a:rPr lang="en-US" sz="2000">
                <a:latin typeface="+mn-lt"/>
              </a:rPr>
            </a:br>
            <a:r>
              <a:rPr lang="en-US" sz="2000">
                <a:latin typeface="+mn-lt"/>
              </a:rPr>
              <a:t>funding to</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457199" y="134938"/>
            <a:ext cx="8435975" cy="639762"/>
          </a:xfrm>
        </p:spPr>
        <p:txBody>
          <a:bodyPr/>
          <a:lstStyle/>
          <a:p>
            <a:r>
              <a:rPr lang="en-US" sz="4400" dirty="0">
                <a:cs typeface="Geneva" charset="0"/>
              </a:rPr>
              <a:t>Funds so far from EU member states</a:t>
            </a:r>
          </a:p>
        </p:txBody>
      </p:sp>
      <p:sp>
        <p:nvSpPr>
          <p:cNvPr id="65538" name="Content Placeholder 2"/>
          <p:cNvSpPr>
            <a:spLocks noGrp="1"/>
          </p:cNvSpPr>
          <p:nvPr>
            <p:ph idx="1"/>
          </p:nvPr>
        </p:nvSpPr>
        <p:spPr>
          <a:xfrm>
            <a:off x="2210765" y="1195468"/>
            <a:ext cx="6682409" cy="3798358"/>
          </a:xfrm>
        </p:spPr>
        <p:txBody>
          <a:bodyPr>
            <a:noAutofit/>
          </a:bodyPr>
          <a:lstStyle/>
          <a:p>
            <a:pPr marL="0" indent="0">
              <a:spcBef>
                <a:spcPts val="1200"/>
              </a:spcBef>
              <a:buFontTx/>
              <a:buNone/>
            </a:pPr>
            <a:r>
              <a:rPr lang="en-GB" sz="2400" dirty="0">
                <a:solidFill>
                  <a:srgbClr val="000000"/>
                </a:solidFill>
                <a:cs typeface="Geneva" charset="0"/>
              </a:rPr>
              <a:t>UK: €12 million</a:t>
            </a:r>
          </a:p>
          <a:p>
            <a:pPr marL="0" indent="0">
              <a:spcBef>
                <a:spcPts val="1200"/>
              </a:spcBef>
              <a:buFontTx/>
              <a:buNone/>
            </a:pPr>
            <a:r>
              <a:rPr lang="en-GB" sz="2400" dirty="0">
                <a:solidFill>
                  <a:srgbClr val="000000"/>
                </a:solidFill>
                <a:cs typeface="Geneva" charset="0"/>
              </a:rPr>
              <a:t>Denmark: € 5 million</a:t>
            </a:r>
          </a:p>
          <a:p>
            <a:pPr marL="0" indent="0">
              <a:spcBef>
                <a:spcPts val="1200"/>
              </a:spcBef>
              <a:buFontTx/>
              <a:buNone/>
            </a:pPr>
            <a:r>
              <a:rPr lang="en-GB" sz="2400" dirty="0">
                <a:solidFill>
                  <a:srgbClr val="000000"/>
                </a:solidFill>
                <a:cs typeface="Geneva" charset="0"/>
              </a:rPr>
              <a:t>Sweden: €1.7 million</a:t>
            </a:r>
          </a:p>
          <a:p>
            <a:pPr marL="0" indent="0">
              <a:spcBef>
                <a:spcPts val="1200"/>
              </a:spcBef>
              <a:buFontTx/>
              <a:buNone/>
            </a:pPr>
            <a:r>
              <a:rPr lang="en-GB" sz="2400" dirty="0">
                <a:solidFill>
                  <a:srgbClr val="000000"/>
                </a:solidFill>
                <a:cs typeface="Geneva" charset="0"/>
              </a:rPr>
              <a:t>Finland: € 1.85 million </a:t>
            </a:r>
            <a:r>
              <a:rPr lang="en-GB" sz="2400" dirty="0" smtClean="0">
                <a:solidFill>
                  <a:srgbClr val="000000"/>
                </a:solidFill>
                <a:cs typeface="Geneva" charset="0"/>
              </a:rPr>
              <a:t>(</a:t>
            </a:r>
            <a:r>
              <a:rPr lang="en-GB" sz="2400" dirty="0">
                <a:solidFill>
                  <a:srgbClr val="000000"/>
                </a:solidFill>
                <a:cs typeface="Geneva" charset="0"/>
              </a:rPr>
              <a:t>ELIXIR + BBMRI + EATRIS</a:t>
            </a:r>
            <a:r>
              <a:rPr lang="en-GB" sz="2400" dirty="0" smtClean="0">
                <a:solidFill>
                  <a:srgbClr val="000000"/>
                </a:solidFill>
                <a:cs typeface="Geneva" charset="0"/>
              </a:rPr>
              <a:t>)</a:t>
            </a:r>
          </a:p>
          <a:p>
            <a:pPr marL="0" indent="0">
              <a:spcBef>
                <a:spcPts val="1200"/>
              </a:spcBef>
              <a:buFontTx/>
              <a:buNone/>
            </a:pPr>
            <a:r>
              <a:rPr lang="en-GB" sz="2400" dirty="0" smtClean="0">
                <a:solidFill>
                  <a:srgbClr val="000000"/>
                </a:solidFill>
                <a:cs typeface="Geneva" charset="0"/>
              </a:rPr>
              <a:t>Spain: </a:t>
            </a:r>
            <a:r>
              <a:rPr lang="en-GB" sz="2400" dirty="0" smtClean="0">
                <a:cs typeface="Geneva" charset="0"/>
              </a:rPr>
              <a:t>€ 1.7 </a:t>
            </a:r>
            <a:r>
              <a:rPr lang="en-GB" sz="2400" dirty="0" smtClean="0">
                <a:solidFill>
                  <a:srgbClr val="000000"/>
                </a:solidFill>
                <a:cs typeface="Geneva" charset="0"/>
              </a:rPr>
              <a:t>million p. a. for 3 years</a:t>
            </a:r>
            <a:endParaRPr lang="en-GB" sz="2400" dirty="0">
              <a:solidFill>
                <a:srgbClr val="000000"/>
              </a:solidFill>
              <a:cs typeface="Geneva" charset="0"/>
            </a:endParaRPr>
          </a:p>
          <a:p>
            <a:pPr marL="0" indent="0">
              <a:spcBef>
                <a:spcPts val="1200"/>
              </a:spcBef>
              <a:buFontTx/>
              <a:buNone/>
            </a:pPr>
            <a:r>
              <a:rPr lang="en-GB" sz="2400" dirty="0">
                <a:solidFill>
                  <a:srgbClr val="000000"/>
                </a:solidFill>
                <a:cs typeface="Geneva" charset="0"/>
              </a:rPr>
              <a:t>Poland, Norway, Cyprus, Latvia: applications being prepared or submitted</a:t>
            </a:r>
          </a:p>
          <a:p>
            <a:pPr marL="0" indent="0">
              <a:spcBef>
                <a:spcPts val="1200"/>
              </a:spcBef>
              <a:buFontTx/>
              <a:buNone/>
            </a:pPr>
            <a:r>
              <a:rPr lang="en-GB" sz="2400" dirty="0">
                <a:solidFill>
                  <a:srgbClr val="000000"/>
                </a:solidFill>
                <a:cs typeface="Geneva" charset="0"/>
              </a:rPr>
              <a:t>France, </a:t>
            </a:r>
            <a:r>
              <a:rPr lang="en-GB" sz="2400" dirty="0" smtClean="0">
                <a:solidFill>
                  <a:srgbClr val="000000"/>
                </a:solidFill>
                <a:cs typeface="Geneva" charset="0"/>
              </a:rPr>
              <a:t>Italy, </a:t>
            </a:r>
            <a:r>
              <a:rPr lang="en-GB" sz="2400" dirty="0">
                <a:solidFill>
                  <a:srgbClr val="000000"/>
                </a:solidFill>
                <a:cs typeface="Geneva" charset="0"/>
              </a:rPr>
              <a:t>Netherlands, Ireland: discussions in </a:t>
            </a:r>
            <a:r>
              <a:rPr lang="en-GB" sz="2400" dirty="0" smtClean="0">
                <a:solidFill>
                  <a:srgbClr val="000000"/>
                </a:solidFill>
                <a:cs typeface="Geneva" charset="0"/>
              </a:rPr>
              <a:t>progress</a:t>
            </a:r>
            <a:endParaRPr lang="en-GB" sz="2400" dirty="0">
              <a:solidFill>
                <a:srgbClr val="000000"/>
              </a:solidFill>
              <a:cs typeface="Geneva" charset="0"/>
            </a:endParaRPr>
          </a:p>
        </p:txBody>
      </p:sp>
      <p:pic>
        <p:nvPicPr>
          <p:cNvPr id="65539" name="Picture 1" descr="Sweden [Converted].pn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573767" y="2777352"/>
            <a:ext cx="1018227" cy="680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0" name="Picture 2" descr="United Kingdom_ed.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573767" y="1198563"/>
            <a:ext cx="1018227" cy="63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1" name="Picture 3" descr="Denmark [Converted].pn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573767" y="1989429"/>
            <a:ext cx="1018226" cy="627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542" name="Picture 4" descr="Finland [Converted].pn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573767" y="3618718"/>
            <a:ext cx="1036498" cy="638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438153" y="5445251"/>
            <a:ext cx="6893982" cy="369332"/>
          </a:xfrm>
          <a:prstGeom prst="rect">
            <a:avLst/>
          </a:prstGeom>
          <a:noFill/>
        </p:spPr>
        <p:txBody>
          <a:bodyPr wrap="square" rtlCol="0">
            <a:spAutoFit/>
          </a:bodyPr>
          <a:lstStyle/>
          <a:p>
            <a:endParaRPr lang="en-US" dirty="0"/>
          </a:p>
        </p:txBody>
      </p:sp>
      <p:pic>
        <p:nvPicPr>
          <p:cNvPr id="1027" name="Picture 3"/>
          <p:cNvPicPr>
            <a:picLocks noChangeAspect="1" noChangeArrowheads="1"/>
          </p:cNvPicPr>
          <p:nvPr/>
        </p:nvPicPr>
        <p:blipFill>
          <a:blip r:embed="rId6"/>
          <a:srcRect/>
          <a:stretch>
            <a:fillRect/>
          </a:stretch>
        </p:blipFill>
        <p:spPr bwMode="auto">
          <a:xfrm>
            <a:off x="573767" y="4417804"/>
            <a:ext cx="1036498" cy="690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Title 1"/>
          <p:cNvSpPr>
            <a:spLocks noGrp="1"/>
          </p:cNvSpPr>
          <p:nvPr>
            <p:ph type="title"/>
          </p:nvPr>
        </p:nvSpPr>
        <p:spPr>
          <a:xfrm>
            <a:off x="457200" y="180658"/>
            <a:ext cx="8229600" cy="1143000"/>
          </a:xfrm>
        </p:spPr>
        <p:txBody>
          <a:bodyPr lIns="0" tIns="0" rIns="0" bIns="0" anchor="t"/>
          <a:lstStyle/>
          <a:p>
            <a:r>
              <a:rPr lang="en-GB" dirty="0" smtClean="0"/>
              <a:t>UK Funding </a:t>
            </a:r>
            <a:r>
              <a:rPr lang="en-GB" dirty="0"/>
              <a:t>for </a:t>
            </a:r>
            <a:r>
              <a:rPr lang="en-GB" dirty="0" smtClean="0"/>
              <a:t>Capital Costs of Hub</a:t>
            </a:r>
            <a:endParaRPr lang="en-GB" dirty="0"/>
          </a:p>
        </p:txBody>
      </p:sp>
      <p:sp>
        <p:nvSpPr>
          <p:cNvPr id="660483" name="Content Placeholder 2"/>
          <p:cNvSpPr>
            <a:spLocks noGrp="1"/>
          </p:cNvSpPr>
          <p:nvPr>
            <p:ph type="body" idx="1"/>
          </p:nvPr>
        </p:nvSpPr>
        <p:spPr>
          <a:xfrm>
            <a:off x="457200" y="1409700"/>
            <a:ext cx="7274689" cy="4525963"/>
          </a:xfrm>
        </p:spPr>
        <p:txBody>
          <a:bodyPr lIns="0" tIns="0" rIns="0" bIns="0">
            <a:normAutofit/>
          </a:bodyPr>
          <a:lstStyle/>
          <a:p>
            <a:pPr>
              <a:spcBef>
                <a:spcPts val="1200"/>
              </a:spcBef>
            </a:pPr>
            <a:r>
              <a:rPr lang="en-GB" sz="2000" dirty="0" smtClean="0">
                <a:cs typeface="Geneva" charset="0"/>
              </a:rPr>
              <a:t>UK funding (</a:t>
            </a:r>
            <a:r>
              <a:rPr lang="en-GB" sz="2000" dirty="0" smtClean="0">
                <a:solidFill>
                  <a:srgbClr val="000000"/>
                </a:solidFill>
                <a:cs typeface="Geneva" charset="0"/>
              </a:rPr>
              <a:t>€12 million) </a:t>
            </a:r>
            <a:r>
              <a:rPr lang="en-GB" sz="2000" dirty="0" smtClean="0">
                <a:cs typeface="Geneva" charset="0"/>
              </a:rPr>
              <a:t>has been used to purchase:</a:t>
            </a:r>
          </a:p>
          <a:p>
            <a:pPr lvl="1">
              <a:spcBef>
                <a:spcPts val="1200"/>
              </a:spcBef>
            </a:pPr>
            <a:r>
              <a:rPr lang="en-GB" sz="2000" dirty="0" smtClean="0">
                <a:ea typeface="ＭＳ Ｐゴシック" charset="0"/>
                <a:cs typeface="ＭＳ Ｐゴシック" charset="0"/>
              </a:rPr>
              <a:t>5-year lease for space in commercial high-security                  data centre</a:t>
            </a:r>
          </a:p>
          <a:p>
            <a:pPr lvl="1">
              <a:spcBef>
                <a:spcPts val="1200"/>
              </a:spcBef>
            </a:pPr>
            <a:r>
              <a:rPr lang="en-GB" sz="2000" dirty="0" smtClean="0">
                <a:ea typeface="ＭＳ Ｐゴシック" charset="0"/>
                <a:cs typeface="ＭＳ Ｐゴシック" charset="0"/>
              </a:rPr>
              <a:t>Compute &amp; networking to establish EBI                               external services in this secure environment</a:t>
            </a:r>
          </a:p>
          <a:p>
            <a:pPr>
              <a:lnSpc>
                <a:spcPct val="90000"/>
              </a:lnSpc>
              <a:spcAft>
                <a:spcPts val="1200"/>
              </a:spcAft>
            </a:pPr>
            <a:endParaRPr lang="en-GB" sz="2000" dirty="0"/>
          </a:p>
          <a:p>
            <a:pPr>
              <a:lnSpc>
                <a:spcPct val="90000"/>
              </a:lnSpc>
              <a:spcAft>
                <a:spcPts val="1200"/>
              </a:spcAft>
            </a:pPr>
            <a:r>
              <a:rPr lang="en-GB" sz="2000" dirty="0"/>
              <a:t>Additional </a:t>
            </a:r>
            <a:r>
              <a:rPr lang="en-GB" sz="2000" dirty="0" smtClean="0"/>
              <a:t>Capital </a:t>
            </a:r>
            <a:r>
              <a:rPr lang="en-GB" sz="2000" dirty="0"/>
              <a:t>funding </a:t>
            </a:r>
            <a:r>
              <a:rPr lang="en-GB" sz="2000" dirty="0" smtClean="0"/>
              <a:t> has been earmarked by UK government as </a:t>
            </a:r>
            <a:r>
              <a:rPr lang="en-GB" sz="2000" dirty="0"/>
              <a:t>host of ELIXIR </a:t>
            </a:r>
            <a:r>
              <a:rPr lang="en-GB" sz="2000" dirty="0" smtClean="0"/>
              <a:t>hub </a:t>
            </a:r>
          </a:p>
          <a:p>
            <a:pPr lvl="1">
              <a:lnSpc>
                <a:spcPct val="90000"/>
              </a:lnSpc>
              <a:spcAft>
                <a:spcPts val="1200"/>
              </a:spcAft>
            </a:pPr>
            <a:r>
              <a:rPr lang="en-GB" sz="2000" dirty="0" smtClean="0"/>
              <a:t>For Technical </a:t>
            </a:r>
            <a:r>
              <a:rPr lang="en-GB" sz="2000" dirty="0"/>
              <a:t>Hub – new build to </a:t>
            </a:r>
            <a:r>
              <a:rPr lang="en-GB" sz="2000" dirty="0" smtClean="0"/>
              <a:t>accommodate ELIXIR </a:t>
            </a:r>
            <a:r>
              <a:rPr lang="en-GB" sz="2000" dirty="0"/>
              <a:t>staff</a:t>
            </a:r>
            <a:r>
              <a:rPr lang="en-GB" sz="2000" dirty="0" smtClean="0"/>
              <a:t>, industry &amp; innovation </a:t>
            </a:r>
            <a:r>
              <a:rPr lang="en-GB" sz="2000" dirty="0"/>
              <a:t>suite &amp; training </a:t>
            </a:r>
            <a:r>
              <a:rPr lang="en-GB" sz="2000" dirty="0" smtClean="0"/>
              <a:t>centre</a:t>
            </a:r>
          </a:p>
          <a:p>
            <a:pPr lvl="1">
              <a:lnSpc>
                <a:spcPct val="90000"/>
              </a:lnSpc>
              <a:spcAft>
                <a:spcPts val="1200"/>
              </a:spcAft>
            </a:pPr>
            <a:r>
              <a:rPr lang="en-GB" sz="2000" dirty="0" smtClean="0"/>
              <a:t>for data capacity </a:t>
            </a:r>
          </a:p>
          <a:p>
            <a:pPr lvl="1">
              <a:lnSpc>
                <a:spcPct val="90000"/>
              </a:lnSpc>
              <a:spcAft>
                <a:spcPts val="1200"/>
              </a:spcAft>
            </a:pPr>
            <a:endParaRPr lang="en-GB" sz="2000" dirty="0"/>
          </a:p>
        </p:txBody>
      </p:sp>
      <p:sp>
        <p:nvSpPr>
          <p:cNvPr id="660485" name="Slide Number Placeholder 4"/>
          <p:cNvSpPr txBox="1">
            <a:spLocks noGrp="1"/>
          </p:cNvSpPr>
          <p:nvPr/>
        </p:nvSpPr>
        <p:spPr bwMode="auto">
          <a:xfrm>
            <a:off x="152400" y="6375400"/>
            <a:ext cx="304800" cy="228600"/>
          </a:xfrm>
          <a:prstGeom prst="rect">
            <a:avLst/>
          </a:prstGeom>
          <a:noFill/>
          <a:ln w="9525">
            <a:noFill/>
            <a:miter lim="800000"/>
            <a:headEnd/>
            <a:tailEnd/>
          </a:ln>
        </p:spPr>
        <p:txBody>
          <a:bodyPr lIns="0" tIns="0" rIns="0" bIns="0"/>
          <a:lstStyle/>
          <a:p>
            <a:pPr eaLnBrk="0" hangingPunct="0"/>
            <a:fld id="{48A2E951-1823-4184-AEAC-DE6A588D85A6}" type="slidenum">
              <a:rPr lang="de-DE" sz="900">
                <a:solidFill>
                  <a:srgbClr val="FFFFFF"/>
                </a:solidFill>
                <a:ea typeface="ヒラギノ角ゴ Pro W3" charset="-128"/>
              </a:rPr>
              <a:pPr eaLnBrk="0" hangingPunct="0"/>
              <a:t>59</a:t>
            </a:fld>
            <a:endParaRPr lang="de-DE" sz="900">
              <a:solidFill>
                <a:srgbClr val="FFFFFF"/>
              </a:solidFill>
              <a:ea typeface="ヒラギノ角ゴ Pro W3" charset="-128"/>
            </a:endParaRPr>
          </a:p>
        </p:txBody>
      </p:sp>
      <p:pic>
        <p:nvPicPr>
          <p:cNvPr id="660488" name="Picture 8"/>
          <p:cNvPicPr>
            <a:picLocks noChangeAspect="1" noChangeArrowheads="1"/>
          </p:cNvPicPr>
          <p:nvPr/>
        </p:nvPicPr>
        <p:blipFill>
          <a:blip r:embed="rId3"/>
          <a:srcRect/>
          <a:stretch>
            <a:fillRect/>
          </a:stretch>
        </p:blipFill>
        <p:spPr bwMode="auto">
          <a:xfrm>
            <a:off x="5139127" y="5194833"/>
            <a:ext cx="2207449" cy="1235906"/>
          </a:xfrm>
          <a:prstGeom prst="rect">
            <a:avLst/>
          </a:prstGeom>
          <a:noFill/>
          <a:ln w="9525">
            <a:solidFill>
              <a:schemeClr val="tx1"/>
            </a:solidFill>
            <a:miter lim="800000"/>
            <a:headEnd/>
            <a:tailEnd/>
          </a:ln>
          <a:effec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43699" y="977900"/>
            <a:ext cx="2220914" cy="2483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smtClean="0">
                <a:ea typeface="ＭＳ Ｐゴシック" pitchFamily="34" charset="-128"/>
              </a:rPr>
              <a:t>What information services do EBI provide? </a:t>
            </a:r>
          </a:p>
        </p:txBody>
      </p:sp>
      <p:sp>
        <p:nvSpPr>
          <p:cNvPr id="16387" name="Date Placeholder 3"/>
          <p:cNvSpPr>
            <a:spLocks noGrp="1"/>
          </p:cNvSpPr>
          <p:nvPr>
            <p:ph type="dt" sz="quarter" idx="10"/>
          </p:nvPr>
        </p:nvSpPr>
        <p:spPr>
          <a:noFill/>
        </p:spPr>
        <p:txBody>
          <a:bodyPr/>
          <a:lstStyle/>
          <a:p>
            <a:fld id="{5555DE8B-A5F2-4B1F-8AF8-88CB62EEE2E5}" type="datetime1">
              <a:rPr lang="de-DE" smtClean="0">
                <a:latin typeface="Arial" charset="0"/>
              </a:rPr>
              <a:pPr/>
              <a:t>12.09.2011</a:t>
            </a:fld>
            <a:endParaRPr lang="de-DE" smtClean="0">
              <a:latin typeface="Arial" charset="0"/>
            </a:endParaRPr>
          </a:p>
        </p:txBody>
      </p:sp>
      <p:sp>
        <p:nvSpPr>
          <p:cNvPr id="16388" name="Slide Number Placeholder 4"/>
          <p:cNvSpPr>
            <a:spLocks noGrp="1"/>
          </p:cNvSpPr>
          <p:nvPr>
            <p:ph type="sldNum" sz="quarter" idx="11"/>
          </p:nvPr>
        </p:nvSpPr>
        <p:spPr>
          <a:noFill/>
        </p:spPr>
        <p:txBody>
          <a:bodyPr/>
          <a:lstStyle/>
          <a:p>
            <a:fld id="{EE1F032C-5B2C-43AB-852E-F64A5645B8EC}" type="slidenum">
              <a:rPr lang="de-DE" smtClean="0">
                <a:latin typeface="Arial" charset="0"/>
              </a:rPr>
              <a:pPr/>
              <a:t>6</a:t>
            </a:fld>
            <a:endParaRPr lang="de-DE" smtClean="0">
              <a:latin typeface="Arial" charset="0"/>
            </a:endParaRPr>
          </a:p>
        </p:txBody>
      </p:sp>
      <p:pic>
        <p:nvPicPr>
          <p:cNvPr id="16389" name="Picture 2" descr="What_does_EBI do.png"/>
          <p:cNvPicPr>
            <a:picLocks noChangeAspect="1"/>
          </p:cNvPicPr>
          <p:nvPr/>
        </p:nvPicPr>
        <p:blipFill>
          <a:blip r:embed="rId2"/>
          <a:srcRect/>
          <a:stretch>
            <a:fillRect/>
          </a:stretch>
        </p:blipFill>
        <p:spPr bwMode="auto">
          <a:xfrm>
            <a:off x="1835150" y="1052513"/>
            <a:ext cx="5491163" cy="5113337"/>
          </a:xfrm>
          <a:prstGeom prst="rect">
            <a:avLst/>
          </a:prstGeom>
          <a:noFill/>
          <a:ln w="9525">
            <a:noFill/>
            <a:miter lim="800000"/>
            <a:headEnd/>
            <a:tailEnd/>
          </a:ln>
        </p:spPr>
      </p:pic>
      <p:sp>
        <p:nvSpPr>
          <p:cNvPr id="9" name="AutoShape 4"/>
          <p:cNvSpPr>
            <a:spLocks noChangeArrowheads="1"/>
          </p:cNvSpPr>
          <p:nvPr/>
        </p:nvSpPr>
        <p:spPr bwMode="auto">
          <a:xfrm>
            <a:off x="7164388" y="908050"/>
            <a:ext cx="1549400" cy="1069975"/>
          </a:xfrm>
          <a:prstGeom prst="wedgeRectCallout">
            <a:avLst>
              <a:gd name="adj1" fmla="val -148173"/>
              <a:gd name="adj2" fmla="val -12973"/>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a:solidFill>
                  <a:srgbClr val="000000"/>
                </a:solidFill>
                <a:ea typeface="ＭＳ Ｐゴシック" pitchFamily="34" charset="-128"/>
              </a:rPr>
              <a:t>Labs around the world send us their data and we…</a:t>
            </a:r>
          </a:p>
        </p:txBody>
      </p:sp>
      <p:sp>
        <p:nvSpPr>
          <p:cNvPr id="10" name="AutoShape 4"/>
          <p:cNvSpPr>
            <a:spLocks noChangeArrowheads="1"/>
          </p:cNvSpPr>
          <p:nvPr/>
        </p:nvSpPr>
        <p:spPr bwMode="auto">
          <a:xfrm>
            <a:off x="7308850" y="3141663"/>
            <a:ext cx="1549400" cy="376237"/>
          </a:xfrm>
          <a:prstGeom prst="wedgeRectCallout">
            <a:avLst>
              <a:gd name="adj1" fmla="val -67845"/>
              <a:gd name="adj2" fmla="val 36076"/>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dirty="0">
                <a:solidFill>
                  <a:srgbClr val="000000"/>
                </a:solidFill>
              </a:rPr>
              <a:t>Archive it</a:t>
            </a:r>
          </a:p>
        </p:txBody>
      </p:sp>
      <p:sp>
        <p:nvSpPr>
          <p:cNvPr id="11" name="AutoShape 4"/>
          <p:cNvSpPr>
            <a:spLocks noChangeArrowheads="1"/>
          </p:cNvSpPr>
          <p:nvPr/>
        </p:nvSpPr>
        <p:spPr bwMode="auto">
          <a:xfrm>
            <a:off x="7019925" y="4724400"/>
            <a:ext cx="1549400" cy="376238"/>
          </a:xfrm>
          <a:prstGeom prst="wedgeRectCallout">
            <a:avLst>
              <a:gd name="adj1" fmla="val -89976"/>
              <a:gd name="adj2" fmla="val -1056"/>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dirty="0">
                <a:solidFill>
                  <a:srgbClr val="000000"/>
                </a:solidFill>
              </a:rPr>
              <a:t>Classify it</a:t>
            </a:r>
          </a:p>
        </p:txBody>
      </p:sp>
      <p:sp>
        <p:nvSpPr>
          <p:cNvPr id="12" name="AutoShape 4"/>
          <p:cNvSpPr>
            <a:spLocks noChangeArrowheads="1"/>
          </p:cNvSpPr>
          <p:nvPr/>
        </p:nvSpPr>
        <p:spPr bwMode="auto">
          <a:xfrm>
            <a:off x="971550" y="5229225"/>
            <a:ext cx="1549400" cy="838200"/>
          </a:xfrm>
          <a:prstGeom prst="wedgeRectCallout">
            <a:avLst>
              <a:gd name="adj1" fmla="val 140351"/>
              <a:gd name="adj2" fmla="val 11209"/>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dirty="0">
                <a:solidFill>
                  <a:srgbClr val="000000"/>
                </a:solidFill>
              </a:rPr>
              <a:t>Share it with other data providers</a:t>
            </a:r>
          </a:p>
        </p:txBody>
      </p:sp>
      <p:sp>
        <p:nvSpPr>
          <p:cNvPr id="13" name="AutoShape 4"/>
          <p:cNvSpPr>
            <a:spLocks noChangeArrowheads="1"/>
          </p:cNvSpPr>
          <p:nvPr/>
        </p:nvSpPr>
        <p:spPr bwMode="auto">
          <a:xfrm>
            <a:off x="250825" y="4235450"/>
            <a:ext cx="1549400" cy="376238"/>
          </a:xfrm>
          <a:prstGeom prst="wedgeRectCallout">
            <a:avLst>
              <a:gd name="adj1" fmla="val 96908"/>
              <a:gd name="adj2" fmla="val 40007"/>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dirty="0" err="1">
                <a:solidFill>
                  <a:srgbClr val="000000"/>
                </a:solidFill>
              </a:rPr>
              <a:t>Analyse</a:t>
            </a:r>
            <a:r>
              <a:rPr lang="en-US" sz="1500" dirty="0">
                <a:solidFill>
                  <a:srgbClr val="000000"/>
                </a:solidFill>
              </a:rPr>
              <a:t> it</a:t>
            </a:r>
          </a:p>
        </p:txBody>
      </p:sp>
      <p:sp>
        <p:nvSpPr>
          <p:cNvPr id="14" name="AutoShape 4"/>
          <p:cNvSpPr>
            <a:spLocks noChangeArrowheads="1"/>
          </p:cNvSpPr>
          <p:nvPr/>
        </p:nvSpPr>
        <p:spPr bwMode="auto">
          <a:xfrm>
            <a:off x="250825" y="1341438"/>
            <a:ext cx="1549400" cy="1530350"/>
          </a:xfrm>
          <a:prstGeom prst="wedgeRectCallout">
            <a:avLst>
              <a:gd name="adj1" fmla="val 74777"/>
              <a:gd name="adj2" fmla="val 54560"/>
            </a:avLst>
          </a:prstGeom>
          <a:solidFill>
            <a:schemeClr val="bg1"/>
          </a:solidFill>
          <a:ln w="9525">
            <a:solidFill>
              <a:schemeClr val="tx1"/>
            </a:solidFill>
            <a:miter lim="800000"/>
            <a:headEnd/>
            <a:tailEnd/>
          </a:ln>
          <a:effectLst>
            <a:outerShdw blurRad="63500" dist="89801" dir="2700000" algn="ctr" rotWithShape="0">
              <a:schemeClr val="tx1">
                <a:alpha val="50000"/>
              </a:schemeClr>
            </a:outerShdw>
          </a:effectLst>
        </p:spPr>
        <p:txBody>
          <a:bodyPr lIns="71995" tIns="71995" rIns="71995" bIns="71995" anchor="ctr">
            <a:spAutoFit/>
          </a:bodyPr>
          <a:lstStyle/>
          <a:p>
            <a:pPr algn="ctr" defTabSz="914400" eaLnBrk="0" fontAlgn="base" hangingPunct="0">
              <a:spcBef>
                <a:spcPct val="0"/>
              </a:spcBef>
              <a:spcAft>
                <a:spcPct val="0"/>
              </a:spcAft>
              <a:defRPr/>
            </a:pPr>
            <a:r>
              <a:rPr lang="en-US" sz="1500">
                <a:solidFill>
                  <a:srgbClr val="000000"/>
                </a:solidFill>
                <a:ea typeface="ＭＳ Ｐゴシック" pitchFamily="34" charset="-128"/>
              </a:rPr>
              <a:t>…and provide user-friendly tools to enable the scientific community to benefit from it</a:t>
            </a:r>
          </a:p>
        </p:txBody>
      </p:sp>
      <p:sp>
        <p:nvSpPr>
          <p:cNvPr id="16396" name="TextBox 3"/>
          <p:cNvSpPr txBox="1">
            <a:spLocks noChangeArrowheads="1"/>
          </p:cNvSpPr>
          <p:nvPr/>
        </p:nvSpPr>
        <p:spPr bwMode="auto">
          <a:xfrm>
            <a:off x="4033838" y="3068638"/>
            <a:ext cx="896937" cy="830262"/>
          </a:xfrm>
          <a:prstGeom prst="rect">
            <a:avLst/>
          </a:prstGeom>
          <a:noFill/>
          <a:ln w="9525">
            <a:noFill/>
            <a:miter lim="800000"/>
            <a:headEnd/>
            <a:tailEnd/>
          </a:ln>
        </p:spPr>
        <p:txBody>
          <a:bodyPr wrap="none">
            <a:spAutoFit/>
          </a:bodyPr>
          <a:lstStyle/>
          <a:p>
            <a:pPr algn="ctr" defTabSz="914400" eaLnBrk="0" fontAlgn="base" hangingPunct="0">
              <a:spcBef>
                <a:spcPct val="0"/>
              </a:spcBef>
              <a:spcAft>
                <a:spcPct val="0"/>
              </a:spcAft>
            </a:pPr>
            <a:r>
              <a:rPr lang="en-US" sz="2400" smtClean="0">
                <a:solidFill>
                  <a:srgbClr val="000000"/>
                </a:solidFill>
                <a:ea typeface="ＭＳ Ｐゴシック" pitchFamily="34" charset="-128"/>
              </a:rPr>
              <a:t>EBI’s</a:t>
            </a:r>
          </a:p>
          <a:p>
            <a:pPr algn="ctr" defTabSz="914400" eaLnBrk="0" fontAlgn="base" hangingPunct="0">
              <a:spcBef>
                <a:spcPct val="0"/>
              </a:spcBef>
              <a:spcAft>
                <a:spcPct val="0"/>
              </a:spcAft>
            </a:pPr>
            <a:r>
              <a:rPr lang="en-US" sz="2400" smtClean="0">
                <a:solidFill>
                  <a:srgbClr val="000000"/>
                </a:solidFill>
                <a:ea typeface="ＭＳ Ｐゴシック" pitchFamily="34" charset="-128"/>
              </a:rPr>
              <a:t>role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BioMedBridges</a:t>
            </a:r>
            <a:r>
              <a:rPr lang="en-GB" dirty="0" smtClean="0"/>
              <a:t> EU grant funded</a:t>
            </a:r>
            <a:endParaRPr lang="en-GB" dirty="0"/>
          </a:p>
        </p:txBody>
      </p:sp>
      <p:sp>
        <p:nvSpPr>
          <p:cNvPr id="3" name="Content Placeholder 2"/>
          <p:cNvSpPr>
            <a:spLocks noGrp="1"/>
          </p:cNvSpPr>
          <p:nvPr>
            <p:ph idx="1"/>
          </p:nvPr>
        </p:nvSpPr>
        <p:spPr/>
        <p:txBody>
          <a:bodyPr>
            <a:normAutofit lnSpcReduction="10000"/>
          </a:bodyPr>
          <a:lstStyle/>
          <a:p>
            <a:endParaRPr lang="en-GB" dirty="0" smtClean="0"/>
          </a:p>
          <a:p>
            <a:r>
              <a:rPr lang="en-GB" dirty="0" smtClean="0"/>
              <a:t> </a:t>
            </a:r>
            <a:r>
              <a:rPr lang="en-GB" b="1" dirty="0" smtClean="0"/>
              <a:t>Building data bridges and services between biological and medical infrastructures in Europe</a:t>
            </a:r>
          </a:p>
          <a:p>
            <a:r>
              <a:rPr lang="en-GB" b="1" dirty="0" smtClean="0"/>
              <a:t>Collaboration between all BMS Infrastructure projects</a:t>
            </a:r>
          </a:p>
          <a:p>
            <a:r>
              <a:rPr lang="en-GB" b="1" dirty="0" smtClean="0"/>
              <a:t>21 partners </a:t>
            </a:r>
          </a:p>
          <a:p>
            <a:r>
              <a:rPr lang="en-GB" b="1" dirty="0" smtClean="0"/>
              <a:t>Coordinated by EMBL-EBI</a:t>
            </a:r>
          </a:p>
          <a:p>
            <a:r>
              <a:rPr lang="en-GB" b="1" dirty="0" smtClean="0"/>
              <a:t>10.5 m </a:t>
            </a:r>
            <a:r>
              <a:rPr lang="en-GB" b="1" dirty="0" err="1" smtClean="0"/>
              <a:t>euros</a:t>
            </a:r>
            <a:endParaRPr lang="en-GB" b="1" dirty="0" smtClean="0"/>
          </a:p>
          <a:p>
            <a:r>
              <a:rPr lang="en-GB" b="1" dirty="0" smtClean="0"/>
              <a:t>Start Jan 2012</a:t>
            </a:r>
            <a:endParaRPr lang="en-GB" dirty="0"/>
          </a:p>
        </p:txBody>
      </p:sp>
      <p:pic>
        <p:nvPicPr>
          <p:cNvPr id="4" name="Picture 2" descr="Final_Puzzle_Teile"/>
          <p:cNvPicPr>
            <a:picLocks noChangeAspect="1" noChangeArrowheads="1"/>
          </p:cNvPicPr>
          <p:nvPr/>
        </p:nvPicPr>
        <p:blipFill>
          <a:blip r:embed="rId2"/>
          <a:srcRect l="9526" t="5725" r="8891" b="5725"/>
          <a:stretch>
            <a:fillRect/>
          </a:stretch>
        </p:blipFill>
        <p:spPr bwMode="auto">
          <a:xfrm>
            <a:off x="5701482" y="3530280"/>
            <a:ext cx="2772082" cy="2337162"/>
          </a:xfrm>
          <a:prstGeom prst="rect">
            <a:avLst/>
          </a:prstGeom>
          <a:solidFill>
            <a:srgbClr val="FFFC55"/>
          </a:solid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p:txBody>
          <a:bodyPr/>
          <a:lstStyle/>
          <a:p>
            <a:r>
              <a:rPr lang="en-US" sz="4400" dirty="0">
                <a:cs typeface="Geneva" charset="0"/>
              </a:rPr>
              <a:t>Where are we now?</a:t>
            </a:r>
          </a:p>
        </p:txBody>
      </p:sp>
      <p:sp>
        <p:nvSpPr>
          <p:cNvPr id="70658" name="Content Placeholder 4"/>
          <p:cNvSpPr>
            <a:spLocks noGrp="1"/>
          </p:cNvSpPr>
          <p:nvPr>
            <p:ph idx="1"/>
          </p:nvPr>
        </p:nvSpPr>
        <p:spPr>
          <a:xfrm>
            <a:off x="533400" y="1219200"/>
            <a:ext cx="4110038" cy="5384800"/>
          </a:xfrm>
        </p:spPr>
        <p:txBody>
          <a:bodyPr>
            <a:normAutofit fontScale="85000" lnSpcReduction="10000"/>
          </a:bodyPr>
          <a:lstStyle/>
          <a:p>
            <a:r>
              <a:rPr lang="en-US" dirty="0">
                <a:cs typeface="Geneva" charset="0"/>
              </a:rPr>
              <a:t>Business case complete</a:t>
            </a:r>
          </a:p>
          <a:p>
            <a:r>
              <a:rPr lang="en-US" dirty="0" err="1">
                <a:cs typeface="Geneva" charset="0"/>
              </a:rPr>
              <a:t>MoU</a:t>
            </a:r>
            <a:r>
              <a:rPr lang="en-US" dirty="0">
                <a:cs typeface="Geneva" charset="0"/>
              </a:rPr>
              <a:t> distributed to all EU member </a:t>
            </a:r>
            <a:r>
              <a:rPr lang="en-US" dirty="0" smtClean="0">
                <a:cs typeface="Geneva" charset="0"/>
              </a:rPr>
              <a:t>states</a:t>
            </a:r>
          </a:p>
          <a:p>
            <a:r>
              <a:rPr lang="en-US" dirty="0" smtClean="0">
                <a:cs typeface="Geneva" charset="0"/>
              </a:rPr>
              <a:t>Final wording of </a:t>
            </a:r>
            <a:r>
              <a:rPr lang="en-US" dirty="0" err="1" smtClean="0">
                <a:cs typeface="Geneva" charset="0"/>
              </a:rPr>
              <a:t>MoU</a:t>
            </a:r>
            <a:r>
              <a:rPr lang="en-US" dirty="0" smtClean="0">
                <a:cs typeface="Geneva" charset="0"/>
              </a:rPr>
              <a:t> agreed</a:t>
            </a:r>
          </a:p>
          <a:p>
            <a:r>
              <a:rPr lang="en-US" dirty="0" smtClean="0">
                <a:cs typeface="Geneva" charset="0"/>
              </a:rPr>
              <a:t>To date 5 countries have already signed (+ EMBL); several more likely to sign in coming weeks </a:t>
            </a:r>
          </a:p>
          <a:p>
            <a:r>
              <a:rPr lang="en-US" dirty="0" smtClean="0">
                <a:cs typeface="Geneva" charset="0"/>
              </a:rPr>
              <a:t>First meeting of ELIXIR Interim Board planned for  November 2011</a:t>
            </a:r>
            <a:endParaRPr lang="en-US" dirty="0">
              <a:cs typeface="Geneva" charset="0"/>
            </a:endParaRPr>
          </a:p>
        </p:txBody>
      </p:sp>
      <p:sp>
        <p:nvSpPr>
          <p:cNvPr id="70659" name="Date Placeholder 2"/>
          <p:cNvSpPr>
            <a:spLocks noGrp="1"/>
          </p:cNvSpPr>
          <p:nvPr>
            <p:ph type="dt" sz="quarter" idx="4294967295"/>
          </p:nvPr>
        </p:nvSpPr>
        <p:spPr>
          <a:xfrm>
            <a:off x="533400" y="6375400"/>
            <a:ext cx="16764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694F4503-E242-964F-A3CE-5E96793AAD2D}" type="datetime1">
              <a:rPr lang="de-DE" sz="900">
                <a:solidFill>
                  <a:srgbClr val="FFFFFF"/>
                </a:solidFill>
              </a:rPr>
              <a:pPr/>
              <a:t>12.09.2011</a:t>
            </a:fld>
            <a:endParaRPr lang="de-DE" sz="900">
              <a:solidFill>
                <a:srgbClr val="FFFFFF"/>
              </a:solidFill>
            </a:endParaRPr>
          </a:p>
        </p:txBody>
      </p:sp>
      <p:sp>
        <p:nvSpPr>
          <p:cNvPr id="70660" name="Slide Number Placeholder 3"/>
          <p:cNvSpPr>
            <a:spLocks noGrp="1"/>
          </p:cNvSpPr>
          <p:nvPr>
            <p:ph type="sldNum" sz="quarter" idx="4294967295"/>
          </p:nvPr>
        </p:nvSpPr>
        <p:spPr>
          <a:xfrm>
            <a:off x="152400" y="6375400"/>
            <a:ext cx="304800" cy="2286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FFB6BCB-D382-EE48-B8D1-892DBAC6A13A}" type="slidenum">
              <a:rPr lang="de-DE" sz="900">
                <a:solidFill>
                  <a:srgbClr val="FFFFFF"/>
                </a:solidFill>
              </a:rPr>
              <a:pPr/>
              <a:t>61</a:t>
            </a:fld>
            <a:endParaRPr lang="de-DE" sz="900">
              <a:solidFill>
                <a:srgbClr val="FFFFFF"/>
              </a:solidFill>
            </a:endParaRPr>
          </a:p>
        </p:txBody>
      </p:sp>
      <p:pic>
        <p:nvPicPr>
          <p:cNvPr id="2" name="Picture 1" descr="Screen shot 2011-04-27 at 18.34.07.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71542" y="1336129"/>
            <a:ext cx="3879858" cy="5463018"/>
          </a:xfrm>
          <a:prstGeom prst="rect">
            <a:avLst/>
          </a:prstGeom>
          <a:ln>
            <a:solidFill>
              <a:schemeClr val="tx1"/>
            </a:solid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noAutofit/>
          </a:bodyPr>
          <a:lstStyle/>
          <a:p>
            <a:pPr algn="l"/>
            <a:r>
              <a:rPr lang="en-US" dirty="0">
                <a:cs typeface="Geneva" charset="0"/>
              </a:rPr>
              <a:t>Action plan for construction</a:t>
            </a:r>
          </a:p>
        </p:txBody>
      </p:sp>
      <p:sp>
        <p:nvSpPr>
          <p:cNvPr id="71682" name="Date Placeholder 2"/>
          <p:cNvSpPr>
            <a:spLocks noGrp="1"/>
          </p:cNvSpPr>
          <p:nvPr>
            <p:ph type="dt"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831B1D1-D950-0447-A7F7-D3BA12A8DF43}" type="datetime1">
              <a:rPr lang="de-DE" sz="900">
                <a:solidFill>
                  <a:srgbClr val="FFFFFF"/>
                </a:solidFill>
              </a:rPr>
              <a:pPr/>
              <a:t>12.09.2011</a:t>
            </a:fld>
            <a:endParaRPr lang="de-DE" sz="900">
              <a:solidFill>
                <a:srgbClr val="FFFFFF"/>
              </a:solidFill>
            </a:endParaRPr>
          </a:p>
        </p:txBody>
      </p:sp>
      <p:sp>
        <p:nvSpPr>
          <p:cNvPr id="7168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5859BC4-E494-984E-A860-C0A652DD98E2}" type="slidenum">
              <a:rPr lang="de-DE" sz="900">
                <a:solidFill>
                  <a:srgbClr val="FFFFFF"/>
                </a:solidFill>
              </a:rPr>
              <a:pPr/>
              <a:t>62</a:t>
            </a:fld>
            <a:endParaRPr lang="de-DE" sz="900">
              <a:solidFill>
                <a:srgbClr val="FFFFFF"/>
              </a:solidFill>
            </a:endParaRPr>
          </a:p>
        </p:txBody>
      </p:sp>
      <p:graphicFrame>
        <p:nvGraphicFramePr>
          <p:cNvPr id="5" name="Table 4"/>
          <p:cNvGraphicFramePr>
            <a:graphicFrameLocks noGrp="1"/>
          </p:cNvGraphicFramePr>
          <p:nvPr>
            <p:extLst>
              <p:ext uri="{D42A27DB-BD31-4B8C-83A1-F6EECF244321}">
                <p14:modId xmlns:p14="http://schemas.microsoft.com/office/powerpoint/2010/main" xmlns="" val="2500332954"/>
              </p:ext>
            </p:extLst>
          </p:nvPr>
        </p:nvGraphicFramePr>
        <p:xfrm>
          <a:off x="365946" y="1478691"/>
          <a:ext cx="8424936" cy="5077210"/>
        </p:xfrm>
        <a:graphic>
          <a:graphicData uri="http://schemas.openxmlformats.org/drawingml/2006/table">
            <a:tbl>
              <a:tblPr firstRow="1" firstCol="1" bandRow="1">
                <a:tableStyleId>{3C2FFA5D-87B4-456A-9821-1D502468CF0F}</a:tableStyleId>
              </a:tblPr>
              <a:tblGrid>
                <a:gridCol w="1656184"/>
                <a:gridCol w="6768752"/>
              </a:tblGrid>
              <a:tr h="424176">
                <a:tc>
                  <a:txBody>
                    <a:bodyPr/>
                    <a:lstStyle/>
                    <a:p>
                      <a:r>
                        <a:rPr lang="en-US" sz="1800" dirty="0" smtClean="0">
                          <a:latin typeface="+mn-lt"/>
                        </a:rPr>
                        <a:t>Target</a:t>
                      </a:r>
                      <a:endParaRPr lang="en-US" sz="1800" dirty="0">
                        <a:solidFill>
                          <a:schemeClr val="tx1"/>
                        </a:solidFill>
                        <a:latin typeface="+mn-lt"/>
                      </a:endParaRPr>
                    </a:p>
                  </a:txBody>
                  <a:tcPr/>
                </a:tc>
                <a:tc>
                  <a:txBody>
                    <a:bodyPr/>
                    <a:lstStyle/>
                    <a:p>
                      <a:r>
                        <a:rPr lang="en-US" sz="1800" dirty="0" smtClean="0">
                          <a:latin typeface="+mn-lt"/>
                        </a:rPr>
                        <a:t>Objective/process</a:t>
                      </a:r>
                      <a:endParaRPr lang="en-US" sz="1800" dirty="0">
                        <a:solidFill>
                          <a:schemeClr val="tx1"/>
                        </a:solidFill>
                        <a:latin typeface="+mn-lt"/>
                      </a:endParaRPr>
                    </a:p>
                  </a:txBody>
                  <a:tcPr/>
                </a:tc>
              </a:tr>
              <a:tr h="640080">
                <a:tc>
                  <a:txBody>
                    <a:bodyPr/>
                    <a:lstStyle/>
                    <a:p>
                      <a:r>
                        <a:rPr lang="en-US" sz="1800" dirty="0" smtClean="0"/>
                        <a:t>Summer 2011</a:t>
                      </a:r>
                      <a:endParaRPr lang="en-US" sz="1800" dirty="0"/>
                    </a:p>
                  </a:txBody>
                  <a:tcPr/>
                </a:tc>
                <a:tc>
                  <a:txBody>
                    <a:bodyPr/>
                    <a:lstStyle/>
                    <a:p>
                      <a:pPr marL="285750" indent="-285750">
                        <a:buFont typeface="Arial" pitchFamily="34" charset="0"/>
                        <a:buChar char="•"/>
                      </a:pPr>
                      <a:r>
                        <a:rPr lang="en-US" sz="1800" dirty="0" err="1" smtClean="0"/>
                        <a:t>MoU</a:t>
                      </a:r>
                      <a:r>
                        <a:rPr lang="en-US" sz="1800" dirty="0" smtClean="0"/>
                        <a:t>  effective once 5 countries</a:t>
                      </a:r>
                      <a:r>
                        <a:rPr lang="en-US" sz="1800" baseline="0" dirty="0" smtClean="0"/>
                        <a:t> &amp; EMBL have signed</a:t>
                      </a:r>
                      <a:endParaRPr lang="en-US" sz="1800" dirty="0"/>
                    </a:p>
                  </a:txBody>
                  <a:tcPr/>
                </a:tc>
              </a:tr>
              <a:tr h="1102592">
                <a:tc>
                  <a:txBody>
                    <a:bodyPr/>
                    <a:lstStyle/>
                    <a:p>
                      <a:r>
                        <a:rPr lang="en-US" sz="1800" dirty="0" smtClean="0"/>
                        <a:t>Autumn 2011</a:t>
                      </a:r>
                      <a:endParaRPr lang="en-US" sz="1800" dirty="0"/>
                    </a:p>
                  </a:txBody>
                  <a:tcPr/>
                </a:tc>
                <a:tc>
                  <a:txBody>
                    <a:bodyPr/>
                    <a:lstStyle/>
                    <a:p>
                      <a:pPr marL="285750" indent="-285750">
                        <a:buFont typeface="Arial" pitchFamily="34" charset="0"/>
                        <a:buChar char="•"/>
                      </a:pPr>
                      <a:r>
                        <a:rPr lang="en-US" sz="1800" dirty="0" smtClean="0"/>
                        <a:t>Interim ELIXIR board constitutional meeting</a:t>
                      </a:r>
                    </a:p>
                    <a:p>
                      <a:pPr marL="285750" indent="-285750">
                        <a:buFont typeface="Arial" pitchFamily="34" charset="0"/>
                        <a:buChar char="•"/>
                      </a:pPr>
                      <a:r>
                        <a:rPr lang="en-US" sz="1800" dirty="0" smtClean="0"/>
                        <a:t>Procedure</a:t>
                      </a:r>
                      <a:r>
                        <a:rPr lang="en-US" sz="1800" baseline="0" dirty="0" smtClean="0"/>
                        <a:t> for setting up Scientific Advisory Board approved</a:t>
                      </a:r>
                    </a:p>
                    <a:p>
                      <a:pPr marL="285750" indent="-285750">
                        <a:buFont typeface="Arial" pitchFamily="34" charset="0"/>
                        <a:buChar char="•"/>
                      </a:pPr>
                      <a:r>
                        <a:rPr lang="en-US" sz="1800" dirty="0" smtClean="0"/>
                        <a:t>Negotiations of International Consortium Agreement (ICA)</a:t>
                      </a:r>
                      <a:endParaRPr lang="en-US" sz="1800" dirty="0"/>
                    </a:p>
                  </a:txBody>
                  <a:tcPr/>
                </a:tc>
              </a:tr>
              <a:tr h="424176">
                <a:tc>
                  <a:txBody>
                    <a:bodyPr/>
                    <a:lstStyle/>
                    <a:p>
                      <a:r>
                        <a:rPr lang="en-US" sz="1800" dirty="0" smtClean="0"/>
                        <a:t>Nov 2011</a:t>
                      </a:r>
                      <a:endParaRPr lang="en-US" sz="1800" dirty="0"/>
                    </a:p>
                  </a:txBody>
                  <a:tcPr/>
                </a:tc>
                <a:tc>
                  <a:txBody>
                    <a:bodyPr/>
                    <a:lstStyle/>
                    <a:p>
                      <a:pPr marL="285750" indent="-285750">
                        <a:buFont typeface="Arial" pitchFamily="34" charset="0"/>
                        <a:buChar char="•"/>
                      </a:pPr>
                      <a:r>
                        <a:rPr lang="en-US" sz="1800" dirty="0" smtClean="0"/>
                        <a:t>Decision on EMBL Indicative</a:t>
                      </a:r>
                      <a:r>
                        <a:rPr lang="en-US" sz="1800" baseline="0" dirty="0" smtClean="0"/>
                        <a:t> Scheme 2012-2016 expected</a:t>
                      </a:r>
                      <a:endParaRPr lang="en-US" sz="1800" dirty="0"/>
                    </a:p>
                  </a:txBody>
                  <a:tcPr/>
                </a:tc>
              </a:tr>
              <a:tr h="640080">
                <a:tc>
                  <a:txBody>
                    <a:bodyPr/>
                    <a:lstStyle/>
                    <a:p>
                      <a:r>
                        <a:rPr lang="en-US" sz="1800" dirty="0" smtClean="0"/>
                        <a:t>Jan 2012</a:t>
                      </a:r>
                      <a:endParaRPr lang="en-US" sz="1800" dirty="0"/>
                    </a:p>
                  </a:txBody>
                  <a:tcPr/>
                </a:tc>
                <a:tc>
                  <a:txBody>
                    <a:bodyPr/>
                    <a:lstStyle/>
                    <a:p>
                      <a:pPr marL="285750" indent="-285750">
                        <a:buFont typeface="Arial" pitchFamily="34" charset="0"/>
                        <a:buChar char="•"/>
                      </a:pPr>
                      <a:r>
                        <a:rPr lang="en-US" sz="1800" dirty="0" smtClean="0"/>
                        <a:t>Scientific</a:t>
                      </a:r>
                      <a:r>
                        <a:rPr lang="en-US" sz="1800" baseline="0" dirty="0" smtClean="0"/>
                        <a:t> Advisory Board established</a:t>
                      </a:r>
                    </a:p>
                    <a:p>
                      <a:pPr marL="285750" indent="-285750">
                        <a:buFont typeface="Arial" pitchFamily="34" charset="0"/>
                        <a:buChar char="•"/>
                      </a:pPr>
                      <a:r>
                        <a:rPr lang="en-US" sz="1800" baseline="0" dirty="0" smtClean="0"/>
                        <a:t>Review of ELIXIR nodes begins</a:t>
                      </a:r>
                      <a:endParaRPr lang="en-US" sz="1800" dirty="0"/>
                    </a:p>
                  </a:txBody>
                  <a:tcPr/>
                </a:tc>
              </a:tr>
              <a:tr h="383066">
                <a:tc>
                  <a:txBody>
                    <a:bodyPr/>
                    <a:lstStyle/>
                    <a:p>
                      <a:r>
                        <a:rPr lang="en-US" sz="1800" dirty="0" smtClean="0"/>
                        <a:t>Dec 2012</a:t>
                      </a:r>
                      <a:endParaRPr lang="en-US" sz="1800" dirty="0"/>
                    </a:p>
                  </a:txBody>
                  <a:tcPr/>
                </a:tc>
                <a:tc>
                  <a:txBody>
                    <a:bodyPr/>
                    <a:lstStyle/>
                    <a:p>
                      <a:pPr marL="285750" indent="-285750">
                        <a:buFont typeface="Arial" pitchFamily="34" charset="0"/>
                        <a:buChar char="•"/>
                      </a:pPr>
                      <a:r>
                        <a:rPr lang="en-US" sz="1800" dirty="0" smtClean="0"/>
                        <a:t>End of</a:t>
                      </a:r>
                      <a:r>
                        <a:rPr lang="en-US" sz="1800" baseline="0" dirty="0" smtClean="0"/>
                        <a:t> ELIXIR’s EU-funded FP7 preparatory phase project</a:t>
                      </a:r>
                      <a:endParaRPr lang="en-US" sz="1800" dirty="0"/>
                    </a:p>
                  </a:txBody>
                  <a:tcPr/>
                </a:tc>
              </a:tr>
              <a:tr h="1463040">
                <a:tc>
                  <a:txBody>
                    <a:bodyPr/>
                    <a:lstStyle/>
                    <a:p>
                      <a:r>
                        <a:rPr lang="en-US" sz="1800" dirty="0" smtClean="0"/>
                        <a:t>2012/2013</a:t>
                      </a:r>
                      <a:endParaRPr lang="en-US" sz="1800" dirty="0"/>
                    </a:p>
                  </a:txBody>
                  <a:tcPr/>
                </a:tc>
                <a:tc>
                  <a:txBody>
                    <a:bodyPr/>
                    <a:lstStyle/>
                    <a:p>
                      <a:pPr marL="285750" indent="-285750">
                        <a:buFont typeface="Arial" pitchFamily="34" charset="0"/>
                        <a:buChar char="•"/>
                      </a:pPr>
                      <a:r>
                        <a:rPr lang="en-US" sz="1800" dirty="0" smtClean="0"/>
                        <a:t>Draft ICA </a:t>
                      </a:r>
                      <a:r>
                        <a:rPr lang="en-US" sz="1800" dirty="0" err="1" smtClean="0"/>
                        <a:t>finalised</a:t>
                      </a:r>
                      <a:r>
                        <a:rPr lang="en-US" sz="1800" baseline="0" dirty="0" smtClean="0"/>
                        <a:t> and approved by signatories</a:t>
                      </a:r>
                    </a:p>
                    <a:p>
                      <a:pPr marL="285750" indent="-285750">
                        <a:buFont typeface="Arial" pitchFamily="34" charset="0"/>
                        <a:buChar char="•"/>
                      </a:pPr>
                      <a:r>
                        <a:rPr lang="en-US" sz="1800" baseline="0" dirty="0" smtClean="0"/>
                        <a:t>Negotiation of bilateral service-level agreements with initial nodes</a:t>
                      </a:r>
                    </a:p>
                    <a:p>
                      <a:pPr marL="285750" indent="-285750">
                        <a:buFont typeface="Arial" pitchFamily="34" charset="0"/>
                        <a:buChar char="•"/>
                      </a:pPr>
                      <a:r>
                        <a:rPr lang="en-US" sz="1800" baseline="0" dirty="0" smtClean="0"/>
                        <a:t>Additional countries will sign the ICA and establish nodes as needed in the future</a:t>
                      </a:r>
                      <a:endParaRPr lang="en-US" sz="1800" dirty="0"/>
                    </a:p>
                  </a:txBody>
                  <a:tcP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Added Value of ELIXIR</a:t>
            </a:r>
            <a:endParaRPr lang="en-GB" dirty="0"/>
          </a:p>
        </p:txBody>
      </p:sp>
      <p:sp>
        <p:nvSpPr>
          <p:cNvPr id="3" name="Content Placeholder 2"/>
          <p:cNvSpPr>
            <a:spLocks noGrp="1"/>
          </p:cNvSpPr>
          <p:nvPr>
            <p:ph idx="1"/>
          </p:nvPr>
        </p:nvSpPr>
        <p:spPr/>
        <p:txBody>
          <a:bodyPr/>
          <a:lstStyle/>
          <a:p>
            <a:r>
              <a:rPr lang="en-GB" dirty="0" smtClean="0"/>
              <a:t>Joint ownership &amp; responsibility</a:t>
            </a:r>
          </a:p>
          <a:p>
            <a:r>
              <a:rPr lang="en-GB" dirty="0" smtClean="0"/>
              <a:t>Expertise building in member states</a:t>
            </a:r>
          </a:p>
          <a:p>
            <a:r>
              <a:rPr lang="en-GB" dirty="0" smtClean="0"/>
              <a:t>Coordinated and shared Training activities</a:t>
            </a:r>
          </a:p>
          <a:p>
            <a:r>
              <a:rPr lang="en-GB" dirty="0" smtClean="0"/>
              <a:t>Cheaper</a:t>
            </a:r>
          </a:p>
          <a:p>
            <a:r>
              <a:rPr lang="en-GB" dirty="0" smtClean="0"/>
              <a:t>Shared Costs</a:t>
            </a:r>
          </a:p>
          <a:p>
            <a:r>
              <a:rPr lang="en-GB" dirty="0" smtClean="0"/>
              <a:t>Access to multiple funding sources</a:t>
            </a:r>
          </a:p>
          <a:p>
            <a:r>
              <a:rPr lang="en-GB" dirty="0" smtClean="0"/>
              <a:t>Best exploitation of data and knowledge for research and innovation</a:t>
            </a:r>
            <a:endParaRPr lang="en-GB"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GB" dirty="0" smtClean="0"/>
              <a:t>Comparison of EBI &amp; ELIXIR activities</a:t>
            </a:r>
            <a:endParaRPr lang="en-GB" dirty="0"/>
          </a:p>
        </p:txBody>
      </p:sp>
      <p:sp>
        <p:nvSpPr>
          <p:cNvPr id="5" name="Content Placeholder 4"/>
          <p:cNvSpPr>
            <a:spLocks noGrp="1"/>
          </p:cNvSpPr>
          <p:nvPr>
            <p:ph sz="half" idx="1"/>
          </p:nvPr>
        </p:nvSpPr>
        <p:spPr/>
        <p:txBody>
          <a:bodyPr>
            <a:normAutofit fontScale="77500" lnSpcReduction="20000"/>
          </a:bodyPr>
          <a:lstStyle/>
          <a:p>
            <a:r>
              <a:rPr lang="en-GB" b="1" dirty="0" smtClean="0"/>
              <a:t>EMBL-EBI service roles:</a:t>
            </a:r>
          </a:p>
          <a:p>
            <a:pPr lvl="1"/>
            <a:r>
              <a:rPr lang="en-GB" dirty="0" smtClean="0"/>
              <a:t>Management of Data</a:t>
            </a:r>
          </a:p>
          <a:p>
            <a:pPr lvl="2"/>
            <a:r>
              <a:rPr lang="en-GB" dirty="0" smtClean="0"/>
              <a:t>Collection</a:t>
            </a:r>
          </a:p>
          <a:p>
            <a:pPr lvl="2"/>
            <a:r>
              <a:rPr lang="en-GB" dirty="0" err="1" smtClean="0"/>
              <a:t>Curation</a:t>
            </a:r>
            <a:endParaRPr lang="en-GB" dirty="0" smtClean="0"/>
          </a:p>
          <a:p>
            <a:pPr lvl="2"/>
            <a:r>
              <a:rPr lang="en-GB" dirty="0" smtClean="0"/>
              <a:t>Archive</a:t>
            </a:r>
          </a:p>
          <a:p>
            <a:pPr lvl="2"/>
            <a:r>
              <a:rPr lang="en-GB" dirty="0" smtClean="0"/>
              <a:t>Distribution</a:t>
            </a:r>
          </a:p>
          <a:p>
            <a:pPr lvl="1"/>
            <a:r>
              <a:rPr lang="en-GB" dirty="0" smtClean="0"/>
              <a:t>Development of Search and Visualisation tools</a:t>
            </a:r>
          </a:p>
          <a:p>
            <a:pPr lvl="1"/>
            <a:r>
              <a:rPr lang="en-GB" dirty="0" smtClean="0"/>
              <a:t>Ensures access to data</a:t>
            </a:r>
          </a:p>
          <a:p>
            <a:pPr lvl="1"/>
            <a:r>
              <a:rPr lang="en-GB" dirty="0" smtClean="0"/>
              <a:t>Participation in international data consortia</a:t>
            </a:r>
          </a:p>
          <a:p>
            <a:pPr lvl="1"/>
            <a:r>
              <a:rPr lang="en-GB" dirty="0" smtClean="0"/>
              <a:t>User Training</a:t>
            </a:r>
          </a:p>
          <a:p>
            <a:pPr lvl="1"/>
            <a:r>
              <a:rPr lang="en-GB" dirty="0" smtClean="0"/>
              <a:t>Industry Collaboration and support</a:t>
            </a:r>
          </a:p>
          <a:p>
            <a:endParaRPr lang="en-GB" dirty="0"/>
          </a:p>
        </p:txBody>
      </p:sp>
      <p:sp>
        <p:nvSpPr>
          <p:cNvPr id="6" name="Content Placeholder 5"/>
          <p:cNvSpPr>
            <a:spLocks noGrp="1"/>
          </p:cNvSpPr>
          <p:nvPr>
            <p:ph sz="half" idx="2"/>
          </p:nvPr>
        </p:nvSpPr>
        <p:spPr/>
        <p:txBody>
          <a:bodyPr>
            <a:normAutofit fontScale="77500" lnSpcReduction="20000"/>
          </a:bodyPr>
          <a:lstStyle/>
          <a:p>
            <a:r>
              <a:rPr lang="en-GB" b="1" dirty="0" smtClean="0"/>
              <a:t>Elixir roles</a:t>
            </a:r>
          </a:p>
          <a:p>
            <a:pPr lvl="1"/>
            <a:r>
              <a:rPr lang="en-GB" dirty="0" smtClean="0">
                <a:ea typeface="ＭＳ Ｐゴシック" pitchFamily="34" charset="-128"/>
              </a:rPr>
              <a:t>ELIXIR Management</a:t>
            </a:r>
          </a:p>
          <a:p>
            <a:pPr lvl="1"/>
            <a:r>
              <a:rPr lang="en-GB" dirty="0" smtClean="0">
                <a:ea typeface="ＭＳ Ｐゴシック" pitchFamily="34" charset="-128"/>
              </a:rPr>
              <a:t>ELIXIR Data Centre - Large Data Archive and Replication</a:t>
            </a:r>
          </a:p>
          <a:p>
            <a:pPr lvl="1"/>
            <a:r>
              <a:rPr lang="en-GB" dirty="0" smtClean="0">
                <a:ea typeface="ＭＳ Ｐゴシック" pitchFamily="34" charset="-128"/>
              </a:rPr>
              <a:t>Data Access</a:t>
            </a:r>
          </a:p>
          <a:p>
            <a:pPr lvl="1"/>
            <a:r>
              <a:rPr lang="en-GB" dirty="0" smtClean="0">
                <a:ea typeface="ＭＳ Ｐゴシック" pitchFamily="34" charset="-128"/>
              </a:rPr>
              <a:t>Hub of Compute infrastructure network for BMS in Europe</a:t>
            </a:r>
          </a:p>
          <a:p>
            <a:pPr lvl="1"/>
            <a:r>
              <a:rPr lang="en-GB" dirty="0" smtClean="0">
                <a:ea typeface="ＭＳ Ｐゴシック" pitchFamily="34" charset="-128"/>
              </a:rPr>
              <a:t>Technical Coordination Activities:</a:t>
            </a:r>
            <a:endParaRPr lang="en-GB" dirty="0" smtClean="0"/>
          </a:p>
          <a:p>
            <a:pPr lvl="2"/>
            <a:r>
              <a:rPr lang="en-GB" dirty="0" smtClean="0"/>
              <a:t>Standards Coordination</a:t>
            </a:r>
          </a:p>
          <a:p>
            <a:pPr lvl="2"/>
            <a:r>
              <a:rPr lang="en-GB" dirty="0" smtClean="0"/>
              <a:t>Data Integration and searching across Europe</a:t>
            </a:r>
          </a:p>
          <a:p>
            <a:pPr lvl="1"/>
            <a:r>
              <a:rPr lang="en-GB" dirty="0" smtClean="0"/>
              <a:t>User training</a:t>
            </a:r>
          </a:p>
          <a:p>
            <a:pPr lvl="1"/>
            <a:r>
              <a:rPr lang="en-GB" dirty="0" smtClean="0">
                <a:ea typeface="ＭＳ Ｐゴシック" pitchFamily="34" charset="-128"/>
              </a:rPr>
              <a:t>Translational delivery, particularly in the context of other BMS projects </a:t>
            </a:r>
          </a:p>
          <a:p>
            <a:pPr lvl="1"/>
            <a:endParaRPr lang="en-GB" dirty="0" smtClean="0"/>
          </a:p>
          <a:p>
            <a:pPr lvl="1"/>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Date Placeholder 3"/>
          <p:cNvSpPr>
            <a:spLocks noGrp="1"/>
          </p:cNvSpPr>
          <p:nvPr>
            <p:ph type="dt" sz="quarter" idx="10"/>
          </p:nvPr>
        </p:nvSpPr>
        <p:spPr>
          <a:noFill/>
        </p:spPr>
        <p:txBody>
          <a:bodyPr/>
          <a:lstStyle/>
          <a:p>
            <a:fld id="{D021BE0E-1E52-44D0-B206-2F42289506DE}" type="datetime1">
              <a:rPr lang="de-DE" smtClean="0">
                <a:latin typeface="Arial" charset="0"/>
              </a:rPr>
              <a:pPr/>
              <a:t>12.09.2011</a:t>
            </a:fld>
            <a:endParaRPr lang="de-DE" smtClean="0">
              <a:latin typeface="Arial" charset="0"/>
            </a:endParaRPr>
          </a:p>
        </p:txBody>
      </p:sp>
      <p:sp>
        <p:nvSpPr>
          <p:cNvPr id="45059" name="Slide Number Placeholder 4"/>
          <p:cNvSpPr>
            <a:spLocks noGrp="1"/>
          </p:cNvSpPr>
          <p:nvPr>
            <p:ph type="sldNum" sz="quarter" idx="11"/>
          </p:nvPr>
        </p:nvSpPr>
        <p:spPr>
          <a:noFill/>
        </p:spPr>
        <p:txBody>
          <a:bodyPr/>
          <a:lstStyle/>
          <a:p>
            <a:fld id="{333392ED-747D-4FD1-A358-10A968BD38C2}" type="slidenum">
              <a:rPr lang="de-DE" smtClean="0">
                <a:latin typeface="Arial" charset="0"/>
              </a:rPr>
              <a:pPr/>
              <a:t>7</a:t>
            </a:fld>
            <a:endParaRPr lang="de-DE" smtClean="0">
              <a:latin typeface="Arial" charset="0"/>
            </a:endParaRPr>
          </a:p>
        </p:txBody>
      </p:sp>
      <p:sp>
        <p:nvSpPr>
          <p:cNvPr id="45060" name="Rectangle 2"/>
          <p:cNvSpPr>
            <a:spLocks noGrp="1" noChangeArrowheads="1"/>
          </p:cNvSpPr>
          <p:nvPr>
            <p:ph type="title"/>
          </p:nvPr>
        </p:nvSpPr>
        <p:spPr/>
        <p:txBody>
          <a:bodyPr/>
          <a:lstStyle/>
          <a:p>
            <a:pPr eaLnBrk="1" hangingPunct="1"/>
            <a:r>
              <a:rPr lang="en-US" smtClean="0">
                <a:ea typeface="ＭＳ Ｐゴシック" pitchFamily="34" charset="-128"/>
              </a:rPr>
              <a:t>Key facts about services</a:t>
            </a:r>
          </a:p>
        </p:txBody>
      </p:sp>
      <p:sp>
        <p:nvSpPr>
          <p:cNvPr id="45061" name="Rectangle 3"/>
          <p:cNvSpPr>
            <a:spLocks noGrp="1" noChangeArrowheads="1"/>
          </p:cNvSpPr>
          <p:nvPr>
            <p:ph type="body" idx="1"/>
          </p:nvPr>
        </p:nvSpPr>
        <p:spPr/>
        <p:txBody>
          <a:bodyPr/>
          <a:lstStyle/>
          <a:p>
            <a:pPr eaLnBrk="1" hangingPunct="1">
              <a:spcBef>
                <a:spcPct val="0"/>
              </a:spcBef>
              <a:spcAft>
                <a:spcPct val="50000"/>
              </a:spcAft>
            </a:pPr>
            <a:r>
              <a:rPr lang="en-US" smtClean="0">
                <a:ea typeface="ＭＳ Ｐゴシック" pitchFamily="34" charset="-128"/>
              </a:rPr>
              <a:t>The world</a:t>
            </a:r>
            <a:r>
              <a:rPr lang="en-US" altLang="en-US" smtClean="0">
                <a:ea typeface="ＭＳ Ｐゴシック" pitchFamily="34" charset="-128"/>
              </a:rPr>
              <a:t>’</a:t>
            </a:r>
            <a:r>
              <a:rPr lang="en-US" smtClean="0">
                <a:ea typeface="ＭＳ Ｐゴシック" pitchFamily="34" charset="-128"/>
              </a:rPr>
              <a:t>s most </a:t>
            </a:r>
            <a:r>
              <a:rPr lang="en-US" b="1" smtClean="0">
                <a:ea typeface="ＭＳ Ｐゴシック" pitchFamily="34" charset="-128"/>
              </a:rPr>
              <a:t>comprehensive</a:t>
            </a:r>
            <a:r>
              <a:rPr lang="en-US" smtClean="0">
                <a:ea typeface="ＭＳ Ｐゴシック" pitchFamily="34" charset="-128"/>
              </a:rPr>
              <a:t> collection of molecular databases</a:t>
            </a:r>
          </a:p>
          <a:p>
            <a:pPr eaLnBrk="1" hangingPunct="1">
              <a:spcBef>
                <a:spcPct val="0"/>
              </a:spcBef>
              <a:spcAft>
                <a:spcPct val="50000"/>
              </a:spcAft>
            </a:pPr>
            <a:r>
              <a:rPr lang="en-US" b="1" smtClean="0">
                <a:ea typeface="ＭＳ Ｐゴシック" pitchFamily="34" charset="-128"/>
              </a:rPr>
              <a:t>European node</a:t>
            </a:r>
            <a:r>
              <a:rPr lang="en-US" smtClean="0">
                <a:ea typeface="ＭＳ Ｐゴシック" pitchFamily="34" charset="-128"/>
              </a:rPr>
              <a:t> for globally coordinated data collection and dissemination projects</a:t>
            </a:r>
          </a:p>
          <a:p>
            <a:pPr eaLnBrk="1" hangingPunct="1">
              <a:spcBef>
                <a:spcPct val="0"/>
              </a:spcBef>
              <a:spcAft>
                <a:spcPct val="50000"/>
              </a:spcAft>
            </a:pPr>
            <a:r>
              <a:rPr lang="en-US" smtClean="0">
                <a:ea typeface="ＭＳ Ｐゴシック" pitchFamily="34" charset="-128"/>
              </a:rPr>
              <a:t>Core databases produced in </a:t>
            </a:r>
            <a:r>
              <a:rPr lang="en-US" b="1" smtClean="0">
                <a:ea typeface="ＭＳ Ｐゴシック" pitchFamily="34" charset="-128"/>
              </a:rPr>
              <a:t>collaboration</a:t>
            </a:r>
            <a:r>
              <a:rPr lang="en-US" smtClean="0">
                <a:ea typeface="ＭＳ Ｐゴシック" pitchFamily="34" charset="-128"/>
              </a:rPr>
              <a:t> with other world leaders, including </a:t>
            </a:r>
          </a:p>
          <a:p>
            <a:pPr lvl="1" eaLnBrk="1" hangingPunct="1">
              <a:spcBef>
                <a:spcPct val="0"/>
              </a:spcBef>
              <a:spcAft>
                <a:spcPct val="50000"/>
              </a:spcAft>
            </a:pPr>
            <a:r>
              <a:rPr lang="en-US" smtClean="0">
                <a:ea typeface="ＭＳ Ｐゴシック" pitchFamily="34" charset="-128"/>
              </a:rPr>
              <a:t>Wellcome Trust Sanger Institute (UK)</a:t>
            </a:r>
          </a:p>
          <a:p>
            <a:pPr lvl="1" eaLnBrk="1" hangingPunct="1">
              <a:spcBef>
                <a:spcPct val="0"/>
              </a:spcBef>
              <a:spcAft>
                <a:spcPct val="50000"/>
              </a:spcAft>
            </a:pPr>
            <a:r>
              <a:rPr lang="en-US" smtClean="0">
                <a:ea typeface="ＭＳ Ｐゴシック" pitchFamily="34" charset="-128"/>
              </a:rPr>
              <a:t>NCBI and Cold Spring Harbor Laboratory (US)</a:t>
            </a:r>
          </a:p>
          <a:p>
            <a:pPr lvl="1" eaLnBrk="1" hangingPunct="1">
              <a:spcBef>
                <a:spcPct val="0"/>
              </a:spcBef>
              <a:spcAft>
                <a:spcPct val="50000"/>
              </a:spcAft>
            </a:pPr>
            <a:r>
              <a:rPr lang="en-US" smtClean="0">
                <a:ea typeface="ＭＳ Ｐゴシック" pitchFamily="34" charset="-128"/>
              </a:rPr>
              <a:t>National Institute of Genetics (Japan)</a:t>
            </a:r>
          </a:p>
          <a:p>
            <a:pPr lvl="1" eaLnBrk="1" hangingPunct="1">
              <a:spcBef>
                <a:spcPct val="0"/>
              </a:spcBef>
              <a:spcAft>
                <a:spcPct val="50000"/>
              </a:spcAft>
            </a:pPr>
            <a:r>
              <a:rPr lang="en-US" smtClean="0">
                <a:ea typeface="ＭＳ Ｐゴシック" pitchFamily="34" charset="-128"/>
              </a:rPr>
              <a:t>Swiss Institute of Bioinformatics (Switzerland)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Date Placeholder 2"/>
          <p:cNvSpPr>
            <a:spLocks noGrp="1"/>
          </p:cNvSpPr>
          <p:nvPr>
            <p:ph type="dt" sz="quarter" idx="10"/>
          </p:nvPr>
        </p:nvSpPr>
        <p:spPr>
          <a:noFill/>
        </p:spPr>
        <p:txBody>
          <a:bodyPr/>
          <a:lstStyle/>
          <a:p>
            <a:fld id="{9C967CF4-29E7-4419-8BC1-27A0C9410A6F}" type="datetime1">
              <a:rPr lang="de-DE" smtClean="0">
                <a:latin typeface="Arial" charset="0"/>
              </a:rPr>
              <a:pPr/>
              <a:t>12.09.2011</a:t>
            </a:fld>
            <a:endParaRPr lang="de-DE" smtClean="0">
              <a:latin typeface="Arial" charset="0"/>
            </a:endParaRPr>
          </a:p>
        </p:txBody>
      </p:sp>
      <p:sp>
        <p:nvSpPr>
          <p:cNvPr id="46083" name="Slide Number Placeholder 3"/>
          <p:cNvSpPr>
            <a:spLocks noGrp="1"/>
          </p:cNvSpPr>
          <p:nvPr>
            <p:ph type="sldNum" sz="quarter" idx="11"/>
          </p:nvPr>
        </p:nvSpPr>
        <p:spPr>
          <a:noFill/>
        </p:spPr>
        <p:txBody>
          <a:bodyPr/>
          <a:lstStyle/>
          <a:p>
            <a:fld id="{2BFD1F16-055A-4B00-B3B7-96BBA3FC68AD}" type="slidenum">
              <a:rPr lang="de-DE" smtClean="0">
                <a:latin typeface="Arial" charset="0"/>
              </a:rPr>
              <a:pPr/>
              <a:t>8</a:t>
            </a:fld>
            <a:endParaRPr lang="de-DE" smtClean="0">
              <a:latin typeface="Arial" charset="0"/>
            </a:endParaRPr>
          </a:p>
        </p:txBody>
      </p:sp>
      <p:sp>
        <p:nvSpPr>
          <p:cNvPr id="46084" name="Rectangle 2"/>
          <p:cNvSpPr>
            <a:spLocks noGrp="1" noChangeArrowheads="1"/>
          </p:cNvSpPr>
          <p:nvPr>
            <p:ph type="title"/>
          </p:nvPr>
        </p:nvSpPr>
        <p:spPr>
          <a:xfrm>
            <a:off x="533400" y="219075"/>
            <a:ext cx="8153400" cy="762000"/>
          </a:xfrm>
        </p:spPr>
        <p:txBody>
          <a:bodyPr/>
          <a:lstStyle/>
          <a:p>
            <a:pPr eaLnBrk="1" hangingPunct="1"/>
            <a:r>
              <a:rPr lang="en-US" smtClean="0">
                <a:ea typeface="ＭＳ Ｐゴシック" pitchFamily="34" charset="-128"/>
              </a:rPr>
              <a:t>Database collaborations</a:t>
            </a:r>
          </a:p>
        </p:txBody>
      </p:sp>
      <p:pic>
        <p:nvPicPr>
          <p:cNvPr id="46085" name="Picture 4" descr="database_collabs.tif"/>
          <p:cNvPicPr>
            <a:picLocks noChangeAspect="1"/>
          </p:cNvPicPr>
          <p:nvPr/>
        </p:nvPicPr>
        <p:blipFill>
          <a:blip r:embed="rId3"/>
          <a:srcRect/>
          <a:stretch>
            <a:fillRect/>
          </a:stretch>
        </p:blipFill>
        <p:spPr bwMode="auto">
          <a:xfrm>
            <a:off x="287338" y="869950"/>
            <a:ext cx="8569325" cy="5118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1"/>
          </p:nvPr>
        </p:nvSpPr>
        <p:spPr>
          <a:xfrm>
            <a:off x="533400" y="6375400"/>
            <a:ext cx="1676400" cy="228600"/>
          </a:xfrm>
          <a:noFill/>
        </p:spPr>
        <p:txBody>
          <a:bodyPr/>
          <a:lstStyle/>
          <a:p>
            <a:pPr defTabSz="906463"/>
            <a:fld id="{6BD6BD0D-A346-48FF-B6AC-0647AFB59EB5}" type="slidenum">
              <a:rPr lang="de-DE" smtClean="0">
                <a:latin typeface="Arial" charset="0"/>
              </a:rPr>
              <a:pPr defTabSz="906463"/>
              <a:t>9</a:t>
            </a:fld>
            <a:endParaRPr lang="de-DE" smtClean="0">
              <a:latin typeface="Arial" charset="0"/>
            </a:endParaRPr>
          </a:p>
        </p:txBody>
      </p:sp>
      <p:pic>
        <p:nvPicPr>
          <p:cNvPr id="47107" name="Picture 16" descr="Arrow_09_for_EBI_loop"/>
          <p:cNvPicPr>
            <a:picLocks noChangeAspect="1" noChangeArrowheads="1"/>
          </p:cNvPicPr>
          <p:nvPr/>
        </p:nvPicPr>
        <p:blipFill>
          <a:blip r:embed="rId3"/>
          <a:srcRect b="11429"/>
          <a:stretch>
            <a:fillRect/>
          </a:stretch>
        </p:blipFill>
        <p:spPr bwMode="auto">
          <a:xfrm>
            <a:off x="1763713" y="3175"/>
            <a:ext cx="6794500" cy="6018213"/>
          </a:xfrm>
          <a:prstGeom prst="rect">
            <a:avLst/>
          </a:prstGeom>
          <a:noFill/>
          <a:ln w="9525">
            <a:noFill/>
            <a:miter lim="800000"/>
            <a:headEnd/>
            <a:tailEnd/>
          </a:ln>
        </p:spPr>
      </p:pic>
      <p:sp>
        <p:nvSpPr>
          <p:cNvPr id="47108" name="Rectangle 2"/>
          <p:cNvSpPr>
            <a:spLocks noGrp="1" noChangeArrowheads="1"/>
          </p:cNvSpPr>
          <p:nvPr>
            <p:ph type="title"/>
          </p:nvPr>
        </p:nvSpPr>
        <p:spPr>
          <a:xfrm>
            <a:off x="179388" y="228600"/>
            <a:ext cx="7772400" cy="685800"/>
          </a:xfrm>
        </p:spPr>
        <p:txBody>
          <a:bodyPr/>
          <a:lstStyle/>
          <a:p>
            <a:pPr eaLnBrk="1" hangingPunct="1"/>
            <a:r>
              <a:rPr lang="en-US" sz="3000" smtClean="0">
                <a:ea typeface="ＭＳ Ｐゴシック" pitchFamily="34" charset="-128"/>
              </a:rPr>
              <a:t>Databases: molecules to systems</a:t>
            </a:r>
            <a:endParaRPr lang="en-US" smtClean="0">
              <a:ea typeface="ＭＳ Ｐゴシック" pitchFamily="34" charset="-128"/>
            </a:endParaRPr>
          </a:p>
        </p:txBody>
      </p:sp>
      <p:sp>
        <p:nvSpPr>
          <p:cNvPr id="45061" name="AutoShape 4"/>
          <p:cNvSpPr>
            <a:spLocks noChangeArrowheads="1"/>
          </p:cNvSpPr>
          <p:nvPr/>
        </p:nvSpPr>
        <p:spPr bwMode="auto">
          <a:xfrm>
            <a:off x="152400" y="744538"/>
            <a:ext cx="1898650" cy="1069975"/>
          </a:xfrm>
          <a:prstGeom prst="wedgeRectCallout">
            <a:avLst>
              <a:gd name="adj1" fmla="val 79935"/>
              <a:gd name="adj2" fmla="val -23065"/>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Genomes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Ensembl </a:t>
            </a:r>
            <a:br>
              <a:rPr lang="en-US" sz="1500">
                <a:solidFill>
                  <a:srgbClr val="000000"/>
                </a:solidFill>
                <a:ea typeface="ＭＳ Ｐゴシック" pitchFamily="34" charset="-128"/>
              </a:rPr>
            </a:br>
            <a:r>
              <a:rPr lang="en-US" sz="1500">
                <a:solidFill>
                  <a:srgbClr val="000000"/>
                </a:solidFill>
                <a:ea typeface="ＭＳ Ｐゴシック" pitchFamily="34" charset="-128"/>
              </a:rPr>
              <a:t>Ensembl Genomes EGA</a:t>
            </a:r>
          </a:p>
        </p:txBody>
      </p:sp>
      <p:sp>
        <p:nvSpPr>
          <p:cNvPr id="45062" name="AutoShape 5"/>
          <p:cNvSpPr>
            <a:spLocks noChangeArrowheads="1"/>
          </p:cNvSpPr>
          <p:nvPr/>
        </p:nvSpPr>
        <p:spPr bwMode="auto">
          <a:xfrm>
            <a:off x="107950" y="1916113"/>
            <a:ext cx="2160588" cy="609600"/>
          </a:xfrm>
          <a:prstGeom prst="wedgeRectCallout">
            <a:avLst>
              <a:gd name="adj1" fmla="val 93296"/>
              <a:gd name="adj2" fmla="val -139676"/>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Nucleotide sequence</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ENA</a:t>
            </a:r>
          </a:p>
        </p:txBody>
      </p:sp>
      <p:sp>
        <p:nvSpPr>
          <p:cNvPr id="45063" name="AutoShape 6"/>
          <p:cNvSpPr>
            <a:spLocks noChangeArrowheads="1"/>
          </p:cNvSpPr>
          <p:nvPr/>
        </p:nvSpPr>
        <p:spPr bwMode="auto">
          <a:xfrm>
            <a:off x="2627313" y="1700213"/>
            <a:ext cx="1800225" cy="1069975"/>
          </a:xfrm>
          <a:prstGeom prst="wedgeRectCallout">
            <a:avLst>
              <a:gd name="adj1" fmla="val 21509"/>
              <a:gd name="adj2" fmla="val -83037"/>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Functional genomics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ArrayExpress</a:t>
            </a:r>
          </a:p>
          <a:p>
            <a:pPr algn="ctr" defTabSz="912813" eaLnBrk="0" fontAlgn="base" hangingPunct="0">
              <a:spcBef>
                <a:spcPct val="0"/>
              </a:spcBef>
              <a:spcAft>
                <a:spcPct val="0"/>
              </a:spcAft>
              <a:defRPr/>
            </a:pPr>
            <a:r>
              <a:rPr lang="en-US" sz="1500">
                <a:solidFill>
                  <a:srgbClr val="000000"/>
                </a:solidFill>
                <a:ea typeface="ＭＳ Ｐゴシック" pitchFamily="34" charset="-128"/>
              </a:rPr>
              <a:t>Expression Atlas</a:t>
            </a:r>
          </a:p>
        </p:txBody>
      </p:sp>
      <p:sp>
        <p:nvSpPr>
          <p:cNvPr id="45064" name="AutoShape 7"/>
          <p:cNvSpPr>
            <a:spLocks noChangeArrowheads="1"/>
          </p:cNvSpPr>
          <p:nvPr/>
        </p:nvSpPr>
        <p:spPr bwMode="auto">
          <a:xfrm>
            <a:off x="1835150" y="3789363"/>
            <a:ext cx="1930400" cy="638175"/>
          </a:xfrm>
          <a:prstGeom prst="wedgeRectCallout">
            <a:avLst>
              <a:gd name="adj1" fmla="val 144921"/>
              <a:gd name="adj2" fmla="val -196250"/>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1974850" eaLnBrk="0" fontAlgn="base" hangingPunct="0">
              <a:spcBef>
                <a:spcPct val="0"/>
              </a:spcBef>
              <a:spcAft>
                <a:spcPct val="0"/>
              </a:spcAft>
              <a:defRPr/>
            </a:pPr>
            <a:r>
              <a:rPr lang="en-US" sz="1600" b="1">
                <a:solidFill>
                  <a:srgbClr val="000000"/>
                </a:solidFill>
                <a:ea typeface="ＭＳ Ｐゴシック" pitchFamily="34" charset="-128"/>
              </a:rPr>
              <a:t>Protein Sequences</a:t>
            </a:r>
            <a:endParaRPr lang="en-US" sz="1600">
              <a:solidFill>
                <a:srgbClr val="000000"/>
              </a:solidFill>
              <a:ea typeface="ＭＳ Ｐゴシック" pitchFamily="34" charset="-128"/>
            </a:endParaRPr>
          </a:p>
          <a:p>
            <a:pPr algn="ctr" defTabSz="1974850" eaLnBrk="0" fontAlgn="base" hangingPunct="0">
              <a:spcBef>
                <a:spcPct val="0"/>
              </a:spcBef>
              <a:spcAft>
                <a:spcPct val="0"/>
              </a:spcAft>
              <a:defRPr/>
            </a:pPr>
            <a:r>
              <a:rPr lang="en-US" sz="1500">
                <a:solidFill>
                  <a:srgbClr val="000000"/>
                </a:solidFill>
                <a:ea typeface="ＭＳ Ｐゴシック" pitchFamily="34" charset="-128"/>
              </a:rPr>
              <a:t>UniProt</a:t>
            </a:r>
          </a:p>
        </p:txBody>
      </p:sp>
      <p:sp>
        <p:nvSpPr>
          <p:cNvPr id="45065" name="AutoShape 8"/>
          <p:cNvSpPr>
            <a:spLocks noChangeArrowheads="1"/>
          </p:cNvSpPr>
          <p:nvPr/>
        </p:nvSpPr>
        <p:spPr bwMode="auto">
          <a:xfrm>
            <a:off x="6372225" y="1196975"/>
            <a:ext cx="2125663" cy="838200"/>
          </a:xfrm>
          <a:prstGeom prst="wedgeRectCallout">
            <a:avLst>
              <a:gd name="adj1" fmla="val -91222"/>
              <a:gd name="adj2" fmla="val 52759"/>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Protein families, </a:t>
            </a:r>
          </a:p>
          <a:p>
            <a:pPr algn="ctr" defTabSz="912813" eaLnBrk="0" fontAlgn="base" hangingPunct="0">
              <a:spcBef>
                <a:spcPct val="0"/>
              </a:spcBef>
              <a:spcAft>
                <a:spcPct val="0"/>
              </a:spcAft>
              <a:defRPr/>
            </a:pPr>
            <a:r>
              <a:rPr lang="en-US" sz="1500" b="1">
                <a:solidFill>
                  <a:srgbClr val="000000"/>
                </a:solidFill>
                <a:ea typeface="ＭＳ Ｐゴシック" pitchFamily="34" charset="-128"/>
              </a:rPr>
              <a:t>motifs and domains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InterPro</a:t>
            </a:r>
          </a:p>
        </p:txBody>
      </p:sp>
      <p:sp>
        <p:nvSpPr>
          <p:cNvPr id="45066" name="AutoShape 9"/>
          <p:cNvSpPr>
            <a:spLocks noChangeArrowheads="1"/>
          </p:cNvSpPr>
          <p:nvPr/>
        </p:nvSpPr>
        <p:spPr bwMode="auto">
          <a:xfrm>
            <a:off x="7223125" y="2214563"/>
            <a:ext cx="1741488" cy="638175"/>
          </a:xfrm>
          <a:prstGeom prst="wedgeRectCallout">
            <a:avLst>
              <a:gd name="adj1" fmla="val -82542"/>
              <a:gd name="adj2" fmla="val 3236"/>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600" b="1">
                <a:solidFill>
                  <a:srgbClr val="000000"/>
                </a:solidFill>
                <a:ea typeface="ＭＳ Ｐゴシック" pitchFamily="34" charset="-128"/>
              </a:rPr>
              <a:t>Macromolecular </a:t>
            </a:r>
          </a:p>
          <a:p>
            <a:pPr algn="ctr" defTabSz="912813" eaLnBrk="0" fontAlgn="base" hangingPunct="0">
              <a:spcBef>
                <a:spcPct val="0"/>
              </a:spcBef>
              <a:spcAft>
                <a:spcPct val="0"/>
              </a:spcAft>
              <a:defRPr/>
            </a:pPr>
            <a:r>
              <a:rPr lang="en-US" sz="1500">
                <a:solidFill>
                  <a:srgbClr val="000000"/>
                </a:solidFill>
                <a:ea typeface="ＭＳ Ｐゴシック" pitchFamily="34" charset="-128"/>
              </a:rPr>
              <a:t>PDBe</a:t>
            </a:r>
          </a:p>
        </p:txBody>
      </p:sp>
      <p:sp>
        <p:nvSpPr>
          <p:cNvPr id="45067" name="AutoShape 10"/>
          <p:cNvSpPr>
            <a:spLocks noChangeArrowheads="1"/>
          </p:cNvSpPr>
          <p:nvPr/>
        </p:nvSpPr>
        <p:spPr bwMode="auto">
          <a:xfrm>
            <a:off x="684213" y="2925763"/>
            <a:ext cx="2089150" cy="622300"/>
          </a:xfrm>
          <a:prstGeom prst="wedgeRectCallout">
            <a:avLst>
              <a:gd name="adj1" fmla="val 167824"/>
              <a:gd name="adj2" fmla="val -80847"/>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Protein activity</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IntAct</a:t>
            </a:r>
            <a:r>
              <a:rPr lang="en-US" sz="1600">
                <a:solidFill>
                  <a:srgbClr val="000000"/>
                </a:solidFill>
                <a:ea typeface="ＭＳ Ｐゴシック" pitchFamily="34" charset="-128"/>
              </a:rPr>
              <a:t> , PRIDE</a:t>
            </a:r>
            <a:endParaRPr lang="en-US" sz="1500">
              <a:solidFill>
                <a:srgbClr val="000000"/>
              </a:solidFill>
              <a:ea typeface="ＭＳ Ｐゴシック" pitchFamily="34" charset="-128"/>
            </a:endParaRPr>
          </a:p>
        </p:txBody>
      </p:sp>
      <p:sp>
        <p:nvSpPr>
          <p:cNvPr id="45068" name="AutoShape 11"/>
          <p:cNvSpPr>
            <a:spLocks noChangeArrowheads="1"/>
          </p:cNvSpPr>
          <p:nvPr/>
        </p:nvSpPr>
        <p:spPr bwMode="auto">
          <a:xfrm>
            <a:off x="2484438" y="4652963"/>
            <a:ext cx="1814512" cy="609600"/>
          </a:xfrm>
          <a:prstGeom prst="wedgeRectCallout">
            <a:avLst>
              <a:gd name="adj1" fmla="val 118639"/>
              <a:gd name="adj2" fmla="val -233676"/>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Chemical entities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ChEBI</a:t>
            </a:r>
          </a:p>
        </p:txBody>
      </p:sp>
      <p:sp>
        <p:nvSpPr>
          <p:cNvPr id="45069" name="AutoShape 12"/>
          <p:cNvSpPr>
            <a:spLocks noChangeArrowheads="1"/>
          </p:cNvSpPr>
          <p:nvPr/>
        </p:nvSpPr>
        <p:spPr bwMode="auto">
          <a:xfrm>
            <a:off x="7727950" y="3430588"/>
            <a:ext cx="1308100" cy="606425"/>
          </a:xfrm>
          <a:prstGeom prst="wedgeRectCallout">
            <a:avLst>
              <a:gd name="adj1" fmla="val -120023"/>
              <a:gd name="adj2" fmla="val 23699"/>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Pathways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Reactome</a:t>
            </a:r>
          </a:p>
        </p:txBody>
      </p:sp>
      <p:sp>
        <p:nvSpPr>
          <p:cNvPr id="45070" name="AutoShape 13"/>
          <p:cNvSpPr>
            <a:spLocks noChangeArrowheads="1"/>
          </p:cNvSpPr>
          <p:nvPr/>
        </p:nvSpPr>
        <p:spPr bwMode="auto">
          <a:xfrm>
            <a:off x="7524750" y="5330825"/>
            <a:ext cx="1295400" cy="838200"/>
          </a:xfrm>
          <a:prstGeom prst="wedgeRectCallout">
            <a:avLst>
              <a:gd name="adj1" fmla="val -94116"/>
              <a:gd name="adj2" fmla="val -78907"/>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lIns="71915" tIns="71915" rIns="71915" bIns="71915" anchor="ctr">
            <a:spAutoFit/>
          </a:bodyP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Systems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BioModels</a:t>
            </a:r>
          </a:p>
          <a:p>
            <a:pPr algn="ctr" defTabSz="912813" eaLnBrk="0" fontAlgn="base" hangingPunct="0">
              <a:spcBef>
                <a:spcPct val="0"/>
              </a:spcBef>
              <a:spcAft>
                <a:spcPct val="0"/>
              </a:spcAft>
              <a:defRPr/>
            </a:pPr>
            <a:r>
              <a:rPr lang="en-US" sz="1500">
                <a:solidFill>
                  <a:srgbClr val="000000"/>
                </a:solidFill>
                <a:ea typeface="ＭＳ Ｐゴシック" pitchFamily="34" charset="-128"/>
              </a:rPr>
              <a:t>BioSamples</a:t>
            </a:r>
          </a:p>
        </p:txBody>
      </p:sp>
      <p:sp>
        <p:nvSpPr>
          <p:cNvPr id="45071" name="AutoShape 15"/>
          <p:cNvSpPr>
            <a:spLocks noChangeArrowheads="1"/>
          </p:cNvSpPr>
          <p:nvPr/>
        </p:nvSpPr>
        <p:spPr bwMode="auto">
          <a:xfrm>
            <a:off x="6008688" y="404813"/>
            <a:ext cx="2667000" cy="609600"/>
          </a:xfrm>
          <a:prstGeom prst="wedgeRectCallout">
            <a:avLst>
              <a:gd name="adj1" fmla="val -95181"/>
              <a:gd name="adj2" fmla="val 63282"/>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Literature and ontologies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CiteXplore, GO</a:t>
            </a:r>
          </a:p>
        </p:txBody>
      </p:sp>
      <p:sp>
        <p:nvSpPr>
          <p:cNvPr id="45072" name="AutoShape 11"/>
          <p:cNvSpPr>
            <a:spLocks noChangeArrowheads="1"/>
          </p:cNvSpPr>
          <p:nvPr/>
        </p:nvSpPr>
        <p:spPr bwMode="auto">
          <a:xfrm>
            <a:off x="3708400" y="5445125"/>
            <a:ext cx="1814513" cy="609600"/>
          </a:xfrm>
          <a:prstGeom prst="wedgeRectCallout">
            <a:avLst>
              <a:gd name="adj1" fmla="val 55648"/>
              <a:gd name="adj2" fmla="val -336394"/>
            </a:avLst>
          </a:prstGeom>
          <a:solidFill>
            <a:schemeClr val="bg1"/>
          </a:solidFill>
          <a:ln w="9525">
            <a:solidFill>
              <a:schemeClr val="tx1"/>
            </a:solidFill>
            <a:miter lim="800000"/>
            <a:headEnd/>
            <a:tailEnd/>
          </a:ln>
          <a:effectLst>
            <a:outerShdw dist="89801" dir="2700000" algn="ctr" rotWithShape="0">
              <a:schemeClr val="tx1">
                <a:alpha val="50000"/>
              </a:schemeClr>
            </a:outerShdw>
          </a:effectLst>
        </p:spPr>
        <p:txBody>
          <a:bodyPr wrap="none" lIns="71915" tIns="71915" rIns="71915" bIns="71915" anchor="ctr"/>
          <a:lstStyle/>
          <a:p>
            <a:pPr algn="ctr" defTabSz="912813" eaLnBrk="0" fontAlgn="base" hangingPunct="0">
              <a:spcBef>
                <a:spcPct val="0"/>
              </a:spcBef>
              <a:spcAft>
                <a:spcPct val="0"/>
              </a:spcAft>
              <a:defRPr/>
            </a:pPr>
            <a:r>
              <a:rPr lang="en-US" sz="1500" b="1">
                <a:solidFill>
                  <a:srgbClr val="000000"/>
                </a:solidFill>
                <a:ea typeface="ＭＳ Ｐゴシック" pitchFamily="34" charset="-128"/>
              </a:rPr>
              <a:t>Chemogenomics</a:t>
            </a:r>
            <a:endParaRPr lang="en-US" sz="1500">
              <a:solidFill>
                <a:srgbClr val="000000"/>
              </a:solidFill>
              <a:ea typeface="ＭＳ Ｐゴシック" pitchFamily="34" charset="-128"/>
            </a:endParaRPr>
          </a:p>
          <a:p>
            <a:pPr algn="ctr" defTabSz="912813" eaLnBrk="0" fontAlgn="base" hangingPunct="0">
              <a:spcBef>
                <a:spcPct val="0"/>
              </a:spcBef>
              <a:spcAft>
                <a:spcPct val="0"/>
              </a:spcAft>
              <a:defRPr/>
            </a:pPr>
            <a:r>
              <a:rPr lang="en-US" sz="1500">
                <a:solidFill>
                  <a:srgbClr val="000000"/>
                </a:solidFill>
                <a:ea typeface="ＭＳ Ｐゴシック" pitchFamily="34" charset="-128"/>
              </a:rPr>
              <a:t>ChEMBL</a:t>
            </a:r>
          </a:p>
        </p:txBody>
      </p:sp>
    </p:spTree>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EMBL_CMYK">
  <a:themeElements>
    <a:clrScheme name="ELIXIR 2011">
      <a:dk1>
        <a:srgbClr val="000000"/>
      </a:dk1>
      <a:lt1>
        <a:srgbClr val="FFFFFF"/>
      </a:lt1>
      <a:dk2>
        <a:srgbClr val="282828"/>
      </a:dk2>
      <a:lt2>
        <a:srgbClr val="D4D4D4"/>
      </a:lt2>
      <a:accent1>
        <a:srgbClr val="DD5E21"/>
      </a:accent1>
      <a:accent2>
        <a:srgbClr val="004A5A"/>
      </a:accent2>
      <a:accent3>
        <a:srgbClr val="A8AD2A"/>
      </a:accent3>
      <a:accent4>
        <a:srgbClr val="343330"/>
      </a:accent4>
      <a:accent5>
        <a:srgbClr val="5E788A"/>
      </a:accent5>
      <a:accent6>
        <a:srgbClr val="8A8884"/>
      </a:accent6>
      <a:hlink>
        <a:srgbClr val="00394E"/>
      </a:hlink>
      <a:folHlink>
        <a:srgbClr val="343330"/>
      </a:folHlink>
    </a:clrScheme>
    <a:fontScheme name="Pixel">
      <a:majorFont>
        <a:latin typeface="Corbel"/>
        <a:ea typeface=""/>
        <a:cs typeface=""/>
        <a:font script="Jpan" typeface="メイリオ"/>
      </a:majorFont>
      <a:minorFont>
        <a:latin typeface="Corbel"/>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Leere Präsentation">
  <a:themeElements>
    <a:clrScheme name="">
      <a:dk1>
        <a:srgbClr val="000000"/>
      </a:dk1>
      <a:lt1>
        <a:srgbClr val="FFFFFF"/>
      </a:lt1>
      <a:dk2>
        <a:srgbClr val="007E82"/>
      </a:dk2>
      <a:lt2>
        <a:srgbClr val="7D7D7D"/>
      </a:lt2>
      <a:accent1>
        <a:srgbClr val="72AD46"/>
      </a:accent1>
      <a:accent2>
        <a:srgbClr val="DF001A"/>
      </a:accent2>
      <a:accent3>
        <a:srgbClr val="FFFFFF"/>
      </a:accent3>
      <a:accent4>
        <a:srgbClr val="000000"/>
      </a:accent4>
      <a:accent5>
        <a:srgbClr val="BCD3B0"/>
      </a:accent5>
      <a:accent6>
        <a:srgbClr val="CA0016"/>
      </a:accent6>
      <a:hlink>
        <a:srgbClr val="007E82"/>
      </a:hlink>
      <a:folHlink>
        <a:srgbClr val="72AD46"/>
      </a:folHlink>
    </a:clrScheme>
    <a:fontScheme name="Leere Prä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12" charset="0"/>
          </a:defRPr>
        </a:defPPr>
      </a:lstStyle>
    </a:lnDef>
  </a:objectDefaults>
  <a:extraClrSchemeLst>
    <a:extraClrScheme>
      <a:clrScheme name="Leere Präsentation 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eere Präsentation">
  <a:themeElements>
    <a:clrScheme name="">
      <a:dk1>
        <a:srgbClr val="000000"/>
      </a:dk1>
      <a:lt1>
        <a:srgbClr val="FFFFFF"/>
      </a:lt1>
      <a:dk2>
        <a:srgbClr val="007E82"/>
      </a:dk2>
      <a:lt2>
        <a:srgbClr val="7D7D7D"/>
      </a:lt2>
      <a:accent1>
        <a:srgbClr val="72AD46"/>
      </a:accent1>
      <a:accent2>
        <a:srgbClr val="DF001A"/>
      </a:accent2>
      <a:accent3>
        <a:srgbClr val="FFFFFF"/>
      </a:accent3>
      <a:accent4>
        <a:srgbClr val="000000"/>
      </a:accent4>
      <a:accent5>
        <a:srgbClr val="BCD3B0"/>
      </a:accent5>
      <a:accent6>
        <a:srgbClr val="CA0016"/>
      </a:accent6>
      <a:hlink>
        <a:srgbClr val="007E82"/>
      </a:hlink>
      <a:folHlink>
        <a:srgbClr val="72AD46"/>
      </a:folHlink>
    </a:clrScheme>
    <a:fontScheme name="Leere Prä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12" charset="0"/>
          </a:defRPr>
        </a:defPPr>
      </a:lstStyle>
    </a:lnDef>
  </a:objectDefaults>
  <a:extraClrSchemeLst>
    <a:extraClrScheme>
      <a:clrScheme name="Leere Präsentation 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EBI Update">
  <a:themeElements>
    <a:clrScheme name="Office Theme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fontScheme name="3_EBI Updat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defRPr>
        </a:defPPr>
      </a:lstStyle>
    </a:lnDef>
  </a:objectDefaults>
  <a:extraClrSchemeLst>
    <a:extraClrScheme>
      <a:clrScheme name="Office Theme 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Leere Präsentation">
  <a:themeElements>
    <a:clrScheme name="Custom 1">
      <a:dk1>
        <a:srgbClr val="000000"/>
      </a:dk1>
      <a:lt1>
        <a:srgbClr val="FFFFFF"/>
      </a:lt1>
      <a:dk2>
        <a:srgbClr val="007E82"/>
      </a:dk2>
      <a:lt2>
        <a:srgbClr val="7D7D7D"/>
      </a:lt2>
      <a:accent1>
        <a:srgbClr val="72AD46"/>
      </a:accent1>
      <a:accent2>
        <a:srgbClr val="DF001A"/>
      </a:accent2>
      <a:accent3>
        <a:srgbClr val="EEA720"/>
      </a:accent3>
      <a:accent4>
        <a:srgbClr val="000000"/>
      </a:accent4>
      <a:accent5>
        <a:srgbClr val="BCD3B0"/>
      </a:accent5>
      <a:accent6>
        <a:srgbClr val="CA0016"/>
      </a:accent6>
      <a:hlink>
        <a:srgbClr val="007E82"/>
      </a:hlink>
      <a:folHlink>
        <a:srgbClr val="72AD46"/>
      </a:folHlink>
    </a:clrScheme>
    <a:fontScheme name="Leere Präsentation">
      <a:majorFont>
        <a:latin typeface="Arial"/>
        <a:ea typeface="Geneva"/>
        <a:cs typeface="Geneva"/>
      </a:majorFont>
      <a:minorFont>
        <a:latin typeface="Arial"/>
        <a:ea typeface="Geneva"/>
        <a:cs typeface="Genev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07" charset="0"/>
            <a:ea typeface="Geneva" pitchFamily="-107" charset="0"/>
            <a:cs typeface="Geneva" pitchFamily="-107"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pitchFamily="-107" charset="0"/>
            <a:ea typeface="Geneva" pitchFamily="-107" charset="0"/>
            <a:cs typeface="Geneva" pitchFamily="-107" charset="0"/>
          </a:defRPr>
        </a:defPPr>
      </a:lstStyle>
    </a:lnDef>
  </a:objectDefaults>
  <a:extraClrSchemeLst>
    <a:extraClrScheme>
      <a:clrScheme name="Leere Präsentation 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Leere Präsentation">
  <a:themeElements>
    <a:clrScheme name="">
      <a:dk1>
        <a:srgbClr val="000000"/>
      </a:dk1>
      <a:lt1>
        <a:srgbClr val="FFFFFF"/>
      </a:lt1>
      <a:dk2>
        <a:srgbClr val="007E82"/>
      </a:dk2>
      <a:lt2>
        <a:srgbClr val="7D7D7D"/>
      </a:lt2>
      <a:accent1>
        <a:srgbClr val="72AD46"/>
      </a:accent1>
      <a:accent2>
        <a:srgbClr val="DF001A"/>
      </a:accent2>
      <a:accent3>
        <a:srgbClr val="FFFFFF"/>
      </a:accent3>
      <a:accent4>
        <a:srgbClr val="000000"/>
      </a:accent4>
      <a:accent5>
        <a:srgbClr val="BCD3B0"/>
      </a:accent5>
      <a:accent6>
        <a:srgbClr val="CA0016"/>
      </a:accent6>
      <a:hlink>
        <a:srgbClr val="007E82"/>
      </a:hlink>
      <a:folHlink>
        <a:srgbClr val="72AD46"/>
      </a:folHlink>
    </a:clrScheme>
    <a:fontScheme name="Leere Prä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981200" rtl="0" eaLnBrk="0" fontAlgn="base" latinLnBrk="0" hangingPunct="0">
          <a:lnSpc>
            <a:spcPct val="100000"/>
          </a:lnSpc>
          <a:spcBef>
            <a:spcPct val="0"/>
          </a:spcBef>
          <a:spcAft>
            <a:spcPct val="0"/>
          </a:spcAft>
          <a:buClrTx/>
          <a:buSzTx/>
          <a:buFontTx/>
          <a:buNone/>
          <a:tabLst/>
          <a:defRPr kumimoji="0" lang="de-DE" sz="5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981200" rtl="0" eaLnBrk="0" fontAlgn="base" latinLnBrk="0" hangingPunct="0">
          <a:lnSpc>
            <a:spcPct val="100000"/>
          </a:lnSpc>
          <a:spcBef>
            <a:spcPct val="0"/>
          </a:spcBef>
          <a:spcAft>
            <a:spcPct val="0"/>
          </a:spcAft>
          <a:buClrTx/>
          <a:buSzTx/>
          <a:buFontTx/>
          <a:buNone/>
          <a:tabLst/>
          <a:defRPr kumimoji="0" lang="de-DE" sz="5200" b="0" i="0" u="none" strike="noStrike" cap="none" normalizeH="0" baseline="0" smtClean="0">
            <a:ln>
              <a:noFill/>
            </a:ln>
            <a:solidFill>
              <a:schemeClr val="tx1"/>
            </a:solidFill>
            <a:effectLst/>
            <a:latin typeface="Arial" charset="0"/>
          </a:defRPr>
        </a:defPPr>
      </a:lstStyle>
    </a:lnDef>
  </a:objectDefaults>
  <a:extraClrSchemeLst>
    <a:extraClrScheme>
      <a:clrScheme name="Leere Präsentation 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Leere Präsentation 2">
        <a:dk1>
          <a:srgbClr val="000000"/>
        </a:dk1>
        <a:lt1>
          <a:srgbClr val="DCDCDC"/>
        </a:lt1>
        <a:dk2>
          <a:srgbClr val="007E82"/>
        </a:dk2>
        <a:lt2>
          <a:srgbClr val="7D7D7D"/>
        </a:lt2>
        <a:accent1>
          <a:srgbClr val="72AD46"/>
        </a:accent1>
        <a:accent2>
          <a:srgbClr val="DF001A"/>
        </a:accent2>
        <a:accent3>
          <a:srgbClr val="EBEBEB"/>
        </a:accent3>
        <a:accent4>
          <a:srgbClr val="000000"/>
        </a:accent4>
        <a:accent5>
          <a:srgbClr val="BCD3B0"/>
        </a:accent5>
        <a:accent6>
          <a:srgbClr val="CA0016"/>
        </a:accent6>
        <a:hlink>
          <a:srgbClr val="007E82"/>
        </a:hlink>
        <a:folHlink>
          <a:srgbClr val="72AD4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112</TotalTime>
  <Words>3501</Words>
  <Application>Microsoft Office PowerPoint</Application>
  <PresentationFormat>Předvádění na obrazovce (4:3)</PresentationFormat>
  <Paragraphs>642</Paragraphs>
  <Slides>64</Slides>
  <Notes>24</Notes>
  <HiddenSlides>0</HiddenSlides>
  <MMClips>0</MMClips>
  <ScaleCrop>false</ScaleCrop>
  <HeadingPairs>
    <vt:vector size="6" baseType="variant">
      <vt:variant>
        <vt:lpstr>Motiv</vt:lpstr>
      </vt:variant>
      <vt:variant>
        <vt:i4>7</vt:i4>
      </vt:variant>
      <vt:variant>
        <vt:lpstr>Vložené servery OLE</vt:lpstr>
      </vt:variant>
      <vt:variant>
        <vt:i4>2</vt:i4>
      </vt:variant>
      <vt:variant>
        <vt:lpstr>Nadpisy snímků</vt:lpstr>
      </vt:variant>
      <vt:variant>
        <vt:i4>64</vt:i4>
      </vt:variant>
    </vt:vector>
  </HeadingPairs>
  <TitlesOfParts>
    <vt:vector size="73" baseType="lpstr">
      <vt:lpstr>EMBL_CMYK</vt:lpstr>
      <vt:lpstr>1_Leere Präsentation</vt:lpstr>
      <vt:lpstr>Leere Präsentation</vt:lpstr>
      <vt:lpstr>Office Theme</vt:lpstr>
      <vt:lpstr>3_EBI Update</vt:lpstr>
      <vt:lpstr>2_Leere Präsentation</vt:lpstr>
      <vt:lpstr>3_Leere Präsentation</vt:lpstr>
      <vt:lpstr>Image</vt:lpstr>
      <vt:lpstr>Worksheet</vt:lpstr>
      <vt:lpstr>EMBL-EBI: Now &amp; the Future</vt:lpstr>
      <vt:lpstr>EMBL-EBI – one of EMBL’s outstations  Hinxton, UK  Wellcome Trust Genome                                              Campus</vt:lpstr>
      <vt:lpstr>Snímek 3</vt:lpstr>
      <vt:lpstr>Services</vt:lpstr>
      <vt:lpstr>Understanding Life: from molecules to systems</vt:lpstr>
      <vt:lpstr>What information services do EBI provide? </vt:lpstr>
      <vt:lpstr>Key facts about services</vt:lpstr>
      <vt:lpstr>Database collaborations</vt:lpstr>
      <vt:lpstr>Databases: molecules to systems</vt:lpstr>
      <vt:lpstr>Snímek 10</vt:lpstr>
      <vt:lpstr>Our Users, 16 March 2011:</vt:lpstr>
      <vt:lpstr>Usage of EBI services</vt:lpstr>
      <vt:lpstr>Czech Usage of EBI web site 2010</vt:lpstr>
      <vt:lpstr>Who are our users?                           3.4 million unique IPs/year</vt:lpstr>
      <vt:lpstr>What do they do?</vt:lpstr>
      <vt:lpstr>EBI’s new search: putting it all together</vt:lpstr>
      <vt:lpstr>Research</vt:lpstr>
      <vt:lpstr>Key facts about research at EMBL-EBI</vt:lpstr>
      <vt:lpstr>Research themes</vt:lpstr>
      <vt:lpstr>Diversity in discipline: first degree</vt:lpstr>
      <vt:lpstr>Training</vt:lpstr>
      <vt:lpstr>Predocs and postdocs at EMBL-EBI</vt:lpstr>
      <vt:lpstr>Snímek 23</vt:lpstr>
      <vt:lpstr>Supporting European industry</vt:lpstr>
      <vt:lpstr>The EBI Industry Programme</vt:lpstr>
      <vt:lpstr>ELIXIR</vt:lpstr>
      <vt:lpstr>Snímek 27</vt:lpstr>
      <vt:lpstr>Snímek 28</vt:lpstr>
      <vt:lpstr>Growth Modeling</vt:lpstr>
      <vt:lpstr>ELIXIR Europe’s emerging infrastructure for biological information</vt:lpstr>
      <vt:lpstr>What is ELIXIR?</vt:lpstr>
      <vt:lpstr>Why ELIXIR?</vt:lpstr>
      <vt:lpstr>Why is biological information important to Europe’s citizens?</vt:lpstr>
      <vt:lpstr>The scientific reason for ELIXIR</vt:lpstr>
      <vt:lpstr>Matching the treatment to the cancer</vt:lpstr>
      <vt:lpstr>Tracking the source of infectious disease</vt:lpstr>
      <vt:lpstr>Repurposing drugs for neglected diseases</vt:lpstr>
      <vt:lpstr>Barcoding life</vt:lpstr>
      <vt:lpstr>Genome-wide analysis of crop plants</vt:lpstr>
      <vt:lpstr>One societal reason for ELIXIR</vt:lpstr>
      <vt:lpstr>The financial reason for ELIXIR</vt:lpstr>
      <vt:lpstr>Good value for money</vt:lpstr>
      <vt:lpstr>ELIXIR Timeline </vt:lpstr>
      <vt:lpstr>The Preparatory Phase project</vt:lpstr>
      <vt:lpstr>Summary of consultation phase</vt:lpstr>
      <vt:lpstr>The political reasons for ELIXIR</vt:lpstr>
      <vt:lpstr>ELIXIR’s mission</vt:lpstr>
      <vt:lpstr>A distributed pan-European infrastructure</vt:lpstr>
      <vt:lpstr>Responsibilities of ELIXIR Hub @ EMBL-EBI</vt:lpstr>
      <vt:lpstr>ELIXIR Nodes</vt:lpstr>
      <vt:lpstr>What are the requirements for ELIXIR nodes? </vt:lpstr>
      <vt:lpstr>54 Node suggestions; 23 countries</vt:lpstr>
      <vt:lpstr>Description of Proposed Nodes</vt:lpstr>
      <vt:lpstr>ELIXIR Networks</vt:lpstr>
      <vt:lpstr>Coordination of ELIXIR Networks</vt:lpstr>
      <vt:lpstr>What will ELIXIR cost?</vt:lpstr>
      <vt:lpstr>How will it be funded?</vt:lpstr>
      <vt:lpstr>Funds so far from EU member states</vt:lpstr>
      <vt:lpstr>UK Funding for Capital Costs of Hub</vt:lpstr>
      <vt:lpstr>BioMedBridges EU grant funded</vt:lpstr>
      <vt:lpstr>Where are we now?</vt:lpstr>
      <vt:lpstr>Action plan for construction</vt:lpstr>
      <vt:lpstr>Added Value of ELIXIR</vt:lpstr>
      <vt:lpstr>Comparison of EBI &amp; ELIXIR activities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 Brooksbank</dc:creator>
  <cp:lastModifiedBy>bystrick</cp:lastModifiedBy>
  <cp:revision>81</cp:revision>
  <dcterms:created xsi:type="dcterms:W3CDTF">2011-04-11T09:39:03Z</dcterms:created>
  <dcterms:modified xsi:type="dcterms:W3CDTF">2011-09-12T09:14:23Z</dcterms:modified>
</cp:coreProperties>
</file>