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88" r:id="rId7"/>
    <p:sldId id="262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7" r:id="rId31"/>
    <p:sldId id="257" r:id="rId32"/>
  </p:sldIdLst>
  <p:sldSz cx="9144000" cy="6858000" type="screen4x3"/>
  <p:notesSz cx="6858000" cy="9144000"/>
  <p:custDataLst>
    <p:tags r:id="rId3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23.9.2011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radka.hermankova@msmt.cz" TargetMode="External"/><Relationship Id="rId2" Type="http://schemas.openxmlformats.org/officeDocument/2006/relationships/hyperlink" Target="mailto:martina.budinska@msmt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abrhelik@adiktologie.cz" TargetMode="External"/><Relationship Id="rId4" Type="http://schemas.openxmlformats.org/officeDocument/2006/relationships/hyperlink" Target="mailto:Vladim&#237;r.sklenar@msmt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3312368"/>
          </a:xfrm>
        </p:spPr>
        <p:txBody>
          <a:bodyPr>
            <a:noAutofit/>
          </a:bodyPr>
          <a:lstStyle/>
          <a:p>
            <a:r>
              <a:rPr lang="cs-CZ" sz="3200" dirty="0" smtClean="0"/>
              <a:t>Metodické doporučení</a:t>
            </a:r>
            <a:br>
              <a:rPr lang="cs-CZ" sz="3200" dirty="0" smtClean="0"/>
            </a:br>
            <a:r>
              <a:rPr lang="cs-CZ" sz="3200" dirty="0" smtClean="0"/>
              <a:t> k primární prevenci rizikového chování u dětí, žáků a studentů </a:t>
            </a:r>
            <a:br>
              <a:rPr lang="cs-CZ" sz="3200" dirty="0" smtClean="0"/>
            </a:br>
            <a:r>
              <a:rPr lang="cs-CZ" sz="3200" dirty="0" smtClean="0"/>
              <a:t>ve školách a školských zařízeních:</a:t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b="1" dirty="0" smtClean="0"/>
              <a:t>„Co dělat, když – Drogy“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725144"/>
            <a:ext cx="6400800" cy="1464568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Roman Gabrhelík</a:t>
            </a:r>
          </a:p>
          <a:p>
            <a:pPr algn="l"/>
            <a:r>
              <a:rPr lang="cs-CZ" sz="2400" dirty="0" smtClean="0"/>
              <a:t>15. září 2011 </a:t>
            </a:r>
          </a:p>
          <a:p>
            <a:pPr algn="l"/>
            <a:r>
              <a:rPr lang="cs-CZ" sz="2400" dirty="0" smtClean="0"/>
              <a:t>Praha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Extáze, str. 3 a 4</a:t>
            </a:r>
          </a:p>
          <a:p>
            <a:pPr lvl="1"/>
            <a:r>
              <a:rPr lang="cs-CZ" sz="2000" dirty="0" smtClean="0"/>
              <a:t>Pod pojem „extáze“ řadíme celou řadu synteticky vytvořených stimulačních látek s halucinogenním potenciálem. Dnes se v tabletách, které jsou označovány jako extáze, objevuje celá řada látek. U mladých lidí patří mezi </a:t>
            </a:r>
            <a:r>
              <a:rPr lang="cs-CZ" sz="2000" dirty="0" smtClean="0">
                <a:solidFill>
                  <a:srgbClr val="FF0000"/>
                </a:solidFill>
              </a:rPr>
              <a:t>velmi</a:t>
            </a:r>
            <a:r>
              <a:rPr lang="cs-CZ" sz="2000" dirty="0" smtClean="0"/>
              <a:t> rozšířenou drogu. V některých sociálních subkulturách dokonce k určitému životnímu stylu. Drogu užívají mladí lidé na tanečních akcích, v klubech a na masových tanečních festivalech. Uživatelé drogu považují za bezpečnou a příjemnou. </a:t>
            </a:r>
            <a:r>
              <a:rPr lang="cs-CZ" sz="2000" dirty="0" smtClean="0">
                <a:solidFill>
                  <a:srgbClr val="FF0000"/>
                </a:solidFill>
              </a:rPr>
              <a:t>Uživatel extáze hodně tančí a nepociťuje vyčerpání, to může být nebezpečné a může dojít k dehydrataci.</a:t>
            </a:r>
          </a:p>
          <a:p>
            <a:pPr lvl="1"/>
            <a:r>
              <a:rPr lang="cs-CZ" sz="2000" i="1" dirty="0" smtClean="0"/>
              <a:t>Jsou opomenuty nové syntetické drogy, které představují závažné zdravotní  a společenské riziko, a které jsou uvedeny v novelizaci zákona č. 167/1998 Sb. o návykových látkách (platnost od dubna 2010)?  Budou tam také zmíněny?  Lysohlávky  a MDMA nejsou ve  výčtu drog vůbec uvedeny. </a:t>
            </a:r>
          </a:p>
          <a:p>
            <a:pPr lvl="1"/>
            <a:r>
              <a:rPr lang="cs-CZ" sz="2000" b="1" dirty="0" smtClean="0"/>
              <a:t>Komentář: ano, další syntetické drogy mohou být uvedeny. MDMA je obsažena v tabletách extáze. Lysohlávky jsou halucinogenní houby, nejsou syntetické, ale halucinogeny (např. LSD) by být uvedeny měly.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Síť partnerů, spolupráce v komunitě, kraji, str. 5</a:t>
            </a:r>
          </a:p>
          <a:p>
            <a:pPr lvl="1"/>
            <a:r>
              <a:rPr lang="cs-CZ" sz="2000" dirty="0" smtClean="0"/>
              <a:t>Školy, učitelé, Rodiče, Nestátní neziskové organizace, …</a:t>
            </a:r>
          </a:p>
          <a:p>
            <a:pPr lvl="1"/>
            <a:r>
              <a:rPr lang="cs-CZ" sz="2000" i="1" dirty="0" smtClean="0"/>
              <a:t>Chybí zde školská poradenská zařízení (PPP) aj. – SVP, OSPOD </a:t>
            </a:r>
          </a:p>
          <a:p>
            <a:pPr lvl="1"/>
            <a:r>
              <a:rPr lang="cs-CZ" sz="2000" b="1" dirty="0" smtClean="0"/>
              <a:t>Komentář: ano, přidat do seznamu.</a:t>
            </a:r>
          </a:p>
          <a:p>
            <a:endParaRPr lang="cs-CZ" sz="2400" dirty="0" smtClean="0"/>
          </a:p>
          <a:p>
            <a:r>
              <a:rPr lang="cs-CZ" sz="2400" dirty="0" smtClean="0"/>
              <a:t>Legislativní rámec, str. 5 a 6</a:t>
            </a:r>
          </a:p>
          <a:p>
            <a:pPr lvl="1"/>
            <a:r>
              <a:rPr lang="cs-CZ" sz="2000" dirty="0" smtClean="0"/>
              <a:t>Zákon č. 379/2005 Sb., ...</a:t>
            </a:r>
          </a:p>
          <a:p>
            <a:pPr lvl="1"/>
            <a:r>
              <a:rPr lang="cs-CZ" sz="2000" i="1" dirty="0" smtClean="0"/>
              <a:t>Chybí zák. o sociálně právní ochraně dětí a mládeže 359/1999 Sb.</a:t>
            </a:r>
          </a:p>
          <a:p>
            <a:pPr lvl="1"/>
            <a:r>
              <a:rPr lang="cs-CZ" sz="2000" b="1" dirty="0" smtClean="0"/>
              <a:t>Komentář: ano, přidat do seznamu.</a:t>
            </a:r>
          </a:p>
          <a:p>
            <a:endParaRPr lang="cs-CZ" sz="24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Typy prevence, Všeobecná primární prevence, str. 6</a:t>
            </a:r>
          </a:p>
          <a:p>
            <a:pPr lvl="1"/>
            <a:r>
              <a:rPr lang="cs-CZ" sz="2000" dirty="0" smtClean="0"/>
              <a:t>V prevenci se nejvíce prozatím osvědčila kombinace přiměřené (především) ekonomických sankcí a systematických dlouhodobých preventivních programů. </a:t>
            </a:r>
          </a:p>
          <a:p>
            <a:pPr lvl="1"/>
            <a:endParaRPr lang="cs-CZ" sz="2000" i="1" dirty="0" smtClean="0"/>
          </a:p>
          <a:p>
            <a:pPr lvl="1"/>
            <a:r>
              <a:rPr lang="cs-CZ" sz="2000" i="1" dirty="0" smtClean="0"/>
              <a:t>Věta nedává smysl.</a:t>
            </a:r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Komentář: ano, věta jednak nedává smysl, jednak není pravdivá. Ekonomické sankce nejsou součástí intervencí v rámci všeobecné primární prevence užívání návykových látek prováděné ve školách a školských zařízeních.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tabákových výrobků ve škole , str. 9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i="1" dirty="0" smtClean="0"/>
              <a:t>Je toto slovo vhodné v kombinaci s tabákovým výrobkem? Není spíše spojováno s alkoholem –konzumace alkoholu? </a:t>
            </a:r>
          </a:p>
          <a:p>
            <a:pPr lvl="1"/>
            <a:endParaRPr lang="cs-CZ" sz="2000" dirty="0" smtClean="0"/>
          </a:p>
          <a:p>
            <a:pPr lvl="1"/>
            <a:r>
              <a:rPr lang="cs-CZ" sz="2000" b="1" dirty="0" smtClean="0"/>
              <a:t>Komentář: ano, správně by mělo být uvedenou kouření cigaret a užívání dalších výrobků obsahujících nikotin (žvýkací a šňupací tabák aj.). Současně je však třeba podotknout, že kouření je nejrizikovější formou užití nikotinu.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tabákových výrobků ve škole  (1)</a:t>
            </a:r>
          </a:p>
          <a:p>
            <a:pPr lvl="1"/>
            <a:r>
              <a:rPr lang="cs-CZ" sz="2000" dirty="0" smtClean="0"/>
              <a:t>Z konzumace tabákových výrobků ve škole je třeba vyvodit opatření stanovené školním řádem. </a:t>
            </a:r>
          </a:p>
          <a:p>
            <a:pPr lvl="1"/>
            <a:r>
              <a:rPr lang="cs-CZ" sz="2000" dirty="0" smtClean="0"/>
              <a:t>Osobám mladším 18 let, je prodej a podávání tabákových výrobků zakázán. Stejně tak je zakázán prodej a podávání alkoholu  a jiných návykových látek osobám mladším 18let. </a:t>
            </a:r>
          </a:p>
          <a:p>
            <a:pPr lvl="1"/>
            <a:r>
              <a:rPr lang="cs-CZ" sz="2000" dirty="0" smtClean="0"/>
              <a:t>Podle zákona č. 379/2005 Sb. (tabákový zákon) je zakázáno kouření ve vnějších a vnitřních prostorách všech typů škol a školských zařízení (§ 8/1b  zák. 379/2005 Sb.). Porušení tohoto zákazu je přestupkem dle § 30 odst. 1, písm. m) přestupkového zákona č. 200/1990 Sb. v platném znění. Sankce hrozí za prodej a podávání cigaret (tabákových výrobků) osobám mladším 18-ti let. (§ 30 odst. 1 písm. q)  zákona o přestupcích č. 200/90 Sb.) V případě přistižení žáka ve škole při kouření tento porušuje školní řád, ve kterém musí být zákaz kouření ve škole jasně stanoven a stanoven by měl být i postih, který za to hrozí.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tabákových výrobků ve škole  (2)</a:t>
            </a:r>
          </a:p>
          <a:p>
            <a:pPr lvl="1"/>
            <a:r>
              <a:rPr lang="cs-CZ" sz="2000" dirty="0" smtClean="0"/>
              <a:t>V případě, že podle pokynů v metodickém  doporučení se  učitel žáka vyptává a zjistí odkud, od koho má žák tabákový výrobek a zjistí např. že jej pravidelně kupuje v trafice u školy, bylo by možné tuto skutečnost oznámit Policii ČR nebo Městské policii (Obecní policii) a dohodnout případnou spolupráci. (Spolupráci ve smyslu přistižení prodejce při prodeji tabákových výrobků osobám mladším 18 let a potrestání prodejce.)</a:t>
            </a:r>
          </a:p>
          <a:p>
            <a:pPr lvl="1"/>
            <a:r>
              <a:rPr lang="cs-CZ" sz="2000" b="1" dirty="0" smtClean="0"/>
              <a:t>Komentář: ano, daný text lze přidat. Současně je vhodné zvážit, zda je to nezbytné. Problémem může být sekundární stigmatizace a traumatizace dítěte při označování prodejce tabákového výrobku.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Alkohol, str. 10</a:t>
            </a:r>
          </a:p>
          <a:p>
            <a:pPr lvl="1"/>
            <a:r>
              <a:rPr lang="cs-CZ" sz="2000" dirty="0" smtClean="0"/>
              <a:t>Prodej nebo podávání alkoholických nápojů osobám mladším 18 let je v ČR zakázáno. Zakázáno je rovněž osobám mladším 18 let alkohol nabízet, anebo je v konzumaci alkoholu podporovat.</a:t>
            </a:r>
          </a:p>
          <a:p>
            <a:pPr lvl="1"/>
            <a:endParaRPr lang="cs-CZ" sz="2000" i="1" dirty="0" smtClean="0"/>
          </a:p>
          <a:p>
            <a:pPr lvl="1"/>
            <a:r>
              <a:rPr lang="cs-CZ" sz="2000" i="1" dirty="0" smtClean="0"/>
              <a:t>podávání alkoholu dětem do 18 let může být přestupkem dle § 30 </a:t>
            </a:r>
            <a:r>
              <a:rPr lang="cs-CZ" sz="2000" i="1" dirty="0" err="1" smtClean="0"/>
              <a:t>odst</a:t>
            </a:r>
            <a:r>
              <a:rPr lang="cs-CZ" sz="2000" i="1" dirty="0" smtClean="0"/>
              <a:t> 1, </a:t>
            </a:r>
            <a:r>
              <a:rPr lang="cs-CZ" sz="2000" i="1" dirty="0" err="1" smtClean="0"/>
              <a:t>písm</a:t>
            </a:r>
            <a:r>
              <a:rPr lang="cs-CZ" sz="2000" i="1" dirty="0" smtClean="0"/>
              <a:t> a), e) zákona o přestupcích č. 200/1990 Sb. Nebo může být i trestným činem Podání alkoholu dítěti  § 204 trestního zákoníku (zák. č. 40 2009 Sb.)</a:t>
            </a:r>
            <a:r>
              <a:rPr lang="cs-CZ" sz="2000" dirty="0" smtClean="0"/>
              <a:t> </a:t>
            </a:r>
          </a:p>
          <a:p>
            <a:pPr lvl="1"/>
            <a:endParaRPr lang="cs-CZ" sz="2000" b="1" dirty="0" smtClean="0"/>
          </a:p>
          <a:p>
            <a:pPr lvl="1"/>
            <a:r>
              <a:rPr lang="cs-CZ" sz="2000" b="1" dirty="0" smtClean="0"/>
              <a:t>Komentář: Nedomníváme se, že je dodatek nezbytný. Nicméně lze jej začlenit do textu.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alkoholu ve škole, str. 11</a:t>
            </a:r>
          </a:p>
          <a:p>
            <a:pPr lvl="1"/>
            <a:r>
              <a:rPr lang="cs-CZ" sz="2000" dirty="0" smtClean="0"/>
              <a:t>Jestliže se situace opakuje, splní škola oznamovací povinnost k orgánu sociálně-právní ochrany dítěte. Oznamovacím místem je příslušný odbor obecního úřadu obce s rozšířenou působností podle místa bydliště dítěte. </a:t>
            </a:r>
          </a:p>
          <a:p>
            <a:pPr lvl="1"/>
            <a:r>
              <a:rPr lang="cs-CZ" sz="2000" i="1" dirty="0" smtClean="0"/>
              <a:t>oznamování </a:t>
            </a:r>
            <a:r>
              <a:rPr lang="cs-CZ" sz="2000" i="1" dirty="0" err="1" smtClean="0"/>
              <a:t>OSPODu</a:t>
            </a:r>
            <a:r>
              <a:rPr lang="cs-CZ" sz="2000" i="1" dirty="0" smtClean="0"/>
              <a:t> by mělo proběhnout ihned po prvním zjištění požívání  alkoholu, protože v § 6  odst. 1 písm. c) zákona o sociálně právní ochraně dětí (zák. č. 359/1999 Sb.) je uvedeno děti které požívají alkohol. Oznamovací povinnost má škola a školské zařízení dle § 10 tohoto zákona. </a:t>
            </a:r>
          </a:p>
          <a:p>
            <a:pPr lvl="1"/>
            <a:r>
              <a:rPr lang="cs-CZ" sz="2000" b="1" dirty="0" smtClean="0"/>
              <a:t>Komentář: Ano, připomínku navrhujeme zapracovat.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Nález alkoholu ve škole, str. 13</a:t>
            </a:r>
          </a:p>
          <a:p>
            <a:pPr lvl="1"/>
            <a:r>
              <a:rPr lang="cs-CZ" sz="2000" dirty="0" smtClean="0"/>
              <a:t>O nálezu sepíší stručný záznam, s vyjádřením žáka, u kterého byl alkohol nalezen, datum, místo a čas nálezu a jméno žáka. Zápis podepíše i žák, u kterého byl alkohol nalezen (nebo který jej odevzdal). V případě, že podepsat odmítá, uvede pracovník tuto skutečnost do zápisu. Zápisu a rozhovoru se žákem je přítomen/na ředitel/</a:t>
            </a:r>
            <a:r>
              <a:rPr lang="cs-CZ" sz="2000" dirty="0" err="1" smtClean="0"/>
              <a:t>ka</a:t>
            </a:r>
            <a:r>
              <a:rPr lang="cs-CZ" sz="2000" dirty="0" smtClean="0"/>
              <a:t> školy nebo její/jeho zástupce. Zápis záznamu založí školní metodik prevence do své agendy. </a:t>
            </a:r>
          </a:p>
          <a:p>
            <a:pPr lvl="1"/>
            <a:r>
              <a:rPr lang="cs-CZ" sz="2000" i="1" dirty="0" smtClean="0"/>
              <a:t>Jestliže má být zápisu přítomen někdo z vedení školy, jak to bude na výletech, týdenních kurzech atd.? S rozhovorem čekat až do návratu? – pokud tam vedení není. To se mi zdá hloupost. </a:t>
            </a:r>
          </a:p>
          <a:p>
            <a:pPr lvl="1"/>
            <a:r>
              <a:rPr lang="cs-CZ" sz="2000" b="1" dirty="0" smtClean="0"/>
              <a:t>Komentář: S připomínkou souhlasíme a navrhujeme přepracování navrhovaného bodu. Jako problematické vidíme školní akce mimo půdu školy, ale také např. podpis žáka v zápise o nálezu, který je učiněn bez zákonného zástupce žáka, nebo nepřítomnost zákonného zástupce žáka při projednávání nálezu.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Nález alkoholu ve škole, str. 13</a:t>
            </a:r>
          </a:p>
          <a:p>
            <a:pPr lvl="1"/>
            <a:r>
              <a:rPr lang="cs-CZ" sz="2000" dirty="0" smtClean="0"/>
              <a:t>V případě podezření, že alkohol obsahuje i jiné příměsi a byl nalezen u žáka, který se jím intoxikoval, předají zajištěnou tekutinu přivolanému lékaři.</a:t>
            </a:r>
          </a:p>
          <a:p>
            <a:pPr lvl="1"/>
            <a:r>
              <a:rPr lang="cs-CZ" sz="2000" i="1" dirty="0" smtClean="0"/>
              <a:t>Neměla by se zajištěná tekutina předat Policii ČR, která by měla ve věci zahájit šetření, neboť je podezření, že alkohol obsahuje i jiné příměsi – mohou to být např. drogy-návykové látky nebo jiné zakázané látky a jen policie může provést zkoumání – expertizu a vyhodnotit o co se jednalo tak, aby to mohlo být použito jako důkazní materiál. (Při předání tekutiny s příměsí lékaři hrozí, že se to někde ztratí).</a:t>
            </a:r>
          </a:p>
          <a:p>
            <a:pPr lvl="1"/>
            <a:r>
              <a:rPr lang="cs-CZ" sz="2000" b="1" dirty="0" smtClean="0"/>
              <a:t>Komentář: Ne, neměla. Každou intoxikaci u dětí a adolescentů lze považovat za potencionálně život ohrožující stav. Zdravotnický personál může snáze identifikovat druh aktivní látky na jejímž základě volí odpovídající </a:t>
            </a:r>
            <a:r>
              <a:rPr lang="cs-CZ" sz="2000" b="1" dirty="0" err="1" smtClean="0"/>
              <a:t>antidota</a:t>
            </a:r>
            <a:r>
              <a:rPr lang="cs-CZ" sz="2000" b="1" dirty="0" smtClean="0"/>
              <a:t>. Prioritou je záchrana života.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Metodické doporučení k primární prevenci rizikového chování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Metodické doporučení k primární prevenci rizikového chování </a:t>
            </a:r>
          </a:p>
          <a:p>
            <a:endParaRPr lang="cs-CZ" sz="2400" dirty="0" smtClean="0"/>
          </a:p>
          <a:p>
            <a:r>
              <a:rPr lang="cs-CZ" sz="2400" dirty="0" smtClean="0"/>
              <a:t>příloha č. 1</a:t>
            </a:r>
          </a:p>
          <a:p>
            <a:endParaRPr lang="cs-CZ" sz="2400" dirty="0" smtClean="0"/>
          </a:p>
          <a:p>
            <a:r>
              <a:rPr lang="cs-CZ" sz="2400" dirty="0" smtClean="0"/>
              <a:t>název : Návykové látky – drogy</a:t>
            </a:r>
          </a:p>
          <a:p>
            <a:endParaRPr lang="cs-CZ" sz="2400" dirty="0" smtClean="0"/>
          </a:p>
          <a:p>
            <a:r>
              <a:rPr lang="cs-CZ" sz="2400" dirty="0" smtClean="0"/>
              <a:t>jméno autora: PhDr. Pavla Doležalová</a:t>
            </a:r>
            <a:endParaRPr lang="cs-CZ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Návykové látky, str. 13 a 14</a:t>
            </a:r>
          </a:p>
          <a:p>
            <a:pPr lvl="1"/>
            <a:r>
              <a:rPr lang="cs-CZ" sz="2000" dirty="0" smtClean="0"/>
              <a:t>Školním řádem škola stanoví zákaz užívání návykových látek (dále jen NL) , jejich distribuci,přechovávání a další formy nakládání. Současně stanoví zákaz vstupu do školy pod jejich vlivem. Školním řádem stanoví rovněž sankci za porušení zákazu. </a:t>
            </a:r>
          </a:p>
          <a:p>
            <a:pPr lvl="1"/>
            <a:r>
              <a:rPr lang="cs-CZ" sz="2000" i="1" dirty="0" smtClean="0"/>
              <a:t>Konkrétní stanovení sankce může být problém vzhledem k historii chování daného jedince. Pokud bude např. stanoveno, že půjde o udělení druhého stupně z chování, může to být problém, protože předtím už bude mít návrh na dvojku z důvodu jiných průšvihů.) Viz. příloha v rámci souhlasů – tam je to taky takhle nedořešené.</a:t>
            </a:r>
          </a:p>
          <a:p>
            <a:pPr lvl="1"/>
            <a:r>
              <a:rPr lang="cs-CZ" sz="2000" b="1" dirty="0" smtClean="0"/>
              <a:t>Komentář: Sankcionování by mělo být posuzováno a řešeno individuálně, na základě jednotlivých případů. Paušální řešení se nám nejeví jako šťastné.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NL ve škole, str. 14</a:t>
            </a:r>
          </a:p>
          <a:p>
            <a:pPr lvl="1"/>
            <a:r>
              <a:rPr lang="cs-CZ" sz="2000" dirty="0" smtClean="0"/>
              <a:t>Návykovou látku je třeba žákovi odebrat a zajistit ji, aby nemohl v konzumaci pokračovat. O události se sepíše stručný záznam s vyjádřením žáka, včetně toho, zda byly provedeny orientační testy na NL, případně další vyšetření, a s jakým výsledkem, viz níže bod 14). Tento záznam založí školní metodik prevence do své agendy a vyrozumí vedení školy.</a:t>
            </a:r>
          </a:p>
          <a:p>
            <a:pPr lvl="1"/>
            <a:r>
              <a:rPr lang="cs-CZ" sz="2000" i="1" dirty="0" smtClean="0"/>
              <a:t>Pozor na odebírání návykové látky – mělo by probíhat tak, aby se pedagog nedostal do problémů – za přítomnosti další osoby a za použití ochranných pomůcek. Doporučujeme testy nedělat, zavolat ihned Policii ČR. </a:t>
            </a:r>
          </a:p>
          <a:p>
            <a:pPr lvl="1"/>
            <a:r>
              <a:rPr lang="cs-CZ" sz="2000" b="1" dirty="0" smtClean="0"/>
              <a:t>Komentář: Odebírání návykové látky pedagogem nebo jiným </a:t>
            </a:r>
            <a:r>
              <a:rPr lang="cs-CZ" sz="2000" b="1" dirty="0" err="1" smtClean="0"/>
              <a:t>prac</a:t>
            </a:r>
            <a:r>
              <a:rPr lang="cs-CZ" sz="2000" b="1" dirty="0" smtClean="0"/>
              <a:t>. školy je problematické, náš komentář viz dále. V případě podezření na užití je nezbytné nejprve podniknout kroky k ochraně zdraví a života žáka/žáků.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NL ve škole, str. 14</a:t>
            </a:r>
          </a:p>
          <a:p>
            <a:pPr lvl="1"/>
            <a:r>
              <a:rPr lang="cs-CZ" sz="2000" dirty="0" smtClean="0"/>
              <a:t>V případě, kdy je žák pod vlivem NL do té míry, že je ohrožen na zdraví a životě, zajistí škola nezbytnou pomoc a péči a volá lékařskou službu první pomoci.</a:t>
            </a:r>
          </a:p>
          <a:p>
            <a:pPr lvl="1"/>
            <a:r>
              <a:rPr lang="cs-CZ" sz="2000" i="1" dirty="0" smtClean="0"/>
              <a:t>vždy volat taky Policii ČR, pokud už se nevolala dřív. </a:t>
            </a:r>
          </a:p>
          <a:p>
            <a:pPr lvl="1"/>
            <a:r>
              <a:rPr lang="cs-CZ" sz="2000" b="1" dirty="0" smtClean="0"/>
              <a:t>Komentář: Ano, doporučujeme doplnit. Je však nezbytné uvést, že záchrana zdraví a života žáka je na prvním místě. Policie ČR dokáže pracovat i retrospektivně, v případě zdravotních komplikací to neplatí.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NL ve škole, str. 15 a 16</a:t>
            </a:r>
          </a:p>
          <a:p>
            <a:pPr lvl="1"/>
            <a:r>
              <a:rPr lang="cs-CZ" sz="2000" dirty="0" smtClean="0"/>
              <a:t> V ostatních případech důvodného podezření může pedagogický pracovník orientační test provést pouze na základě předem získaného souhlasu zákonného zástupce nezletilého žáka nebo souhlasu zletilého žáka s orientačním testováním žáka na přítomnost NL. Pokud je výsledek testu pozitivní, postupuje pedagogický pracovník obdobným postupem jako je uvedeno od bodu 3. O události sepíše pedagogický pracovník stručný záznam s vyjádřením žáka (více viz níže Příloha). Test plně hradí rodič nebo zákonný zástupce.</a:t>
            </a:r>
          </a:p>
          <a:p>
            <a:pPr lvl="1"/>
            <a:r>
              <a:rPr lang="cs-CZ" sz="2000" i="1" dirty="0" smtClean="0"/>
              <a:t>pokud s tím souhlasil v písemném souhlasu s testováním. (viz. příloha).</a:t>
            </a:r>
          </a:p>
          <a:p>
            <a:pPr lvl="1"/>
            <a:r>
              <a:rPr lang="cs-CZ" sz="2000" b="1" dirty="0" smtClean="0"/>
              <a:t>Komentář: V případě pozitivity může být hrazení testu požadováno po rodiči nebo zákonném zástupci. Písemný souhlas s testováním může rodič kdykoli odvolat.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NL ve škole, str. 15 a 16</a:t>
            </a:r>
          </a:p>
          <a:p>
            <a:pPr lvl="1"/>
            <a:r>
              <a:rPr lang="cs-CZ" sz="2000" dirty="0" smtClean="0"/>
              <a:t> V ostatních případech důvodného podezření může pedagogický pracovník orientační test provést pouze na základě předem získaného souhlasu zákonného zástupce nezletilého žáka nebo souhlasu zletilého žáka s orientačním testováním žáka na přítomnost NL. Pokud je výsledek testu pozitivní, postupuje pedagogický pracovník obdobným postupem jako je uvedeno od bodu 3. O události sepíše pedagogický pracovník stručný záznam s vyjádřením žáka (více viz níže Příloha). Test plně hradí rodič nebo zákonný zástupce.</a:t>
            </a:r>
          </a:p>
          <a:p>
            <a:pPr lvl="1"/>
            <a:r>
              <a:rPr lang="cs-CZ" sz="2000" i="1" dirty="0" smtClean="0"/>
              <a:t>pokud s tím souhlasil v písemném souhlasu s testováním. (viz. příloha).</a:t>
            </a:r>
          </a:p>
          <a:p>
            <a:pPr lvl="1"/>
            <a:r>
              <a:rPr lang="cs-CZ" sz="2000" b="1" dirty="0" smtClean="0"/>
              <a:t>Komentář: V případě pozitivity může být hrazení testu požadováno po rodiči nebo zákonném zástupci. Písemný souhlas s testováním může rodič kdykoli odvolat.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Konzumace NL ve škole, str. 16</a:t>
            </a:r>
          </a:p>
          <a:p>
            <a:pPr lvl="1"/>
            <a:r>
              <a:rPr lang="cs-CZ" sz="2000" dirty="0" smtClean="0"/>
              <a:t> Obdobný postup zvolí pedagogický pracovník i v případě příchodu žáka do školy pod vlivem NL, resp. kdy nelze prokázat, že se žák intoxikoval ve škole. </a:t>
            </a:r>
          </a:p>
          <a:p>
            <a:pPr lvl="1"/>
            <a:r>
              <a:rPr lang="cs-CZ" sz="2000" i="1" dirty="0" smtClean="0"/>
              <a:t>pozor na působení návykových látek, některé mohou mít nástup účinku opožděný a bude to znamenat, že žák by mohl ve škole zkolabovat později nebo začít napadat ostatní, ohrožovat svoje zdraví a bezpečnost, majetek školy. </a:t>
            </a:r>
          </a:p>
          <a:p>
            <a:pPr lvl="1"/>
            <a:r>
              <a:rPr lang="cs-CZ" sz="2000" b="1" dirty="0" smtClean="0"/>
              <a:t>Komentář: Ano, každou intoxikaci u dětí a adolescentů lze považovat za potencionálně život ohrožující stav. Pedagog či jiný pracovník školy nemá odpovídající vzdělání, znalosti a dovednosti k posouzení závažnosti zdravotního stavu dítěte.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Distribuce NL ve škole, str. 16 a 17</a:t>
            </a:r>
          </a:p>
          <a:p>
            <a:pPr lvl="1"/>
            <a:r>
              <a:rPr lang="cs-CZ" sz="2000" i="1" dirty="0" smtClean="0"/>
              <a:t>Jedná se o trestný čin, volat Policii ČR ihned při podezření na distribuci návykových látek - § 287 Šíření toxikomanie dle trestního zákoníku. Ve věci se ale může jednat dále i o spáchání těchto dalších trestných činů: § 283 Nedovolená výroba a jiné nakládání s omamnými a psychotropními látkami a s jedy (příprava je trestná), § 284 Přechovávání omamné a psychotropní látky a jedu, §285 Nedovolené pěstování rostlin obsahujících omamnou nebo psychotropní látku, § 286 Výroba a držení předmětu k nedovolené výrobě omamné a psychotropní látky a jedu, § 287 Šíření toxikomanie (zák.č.40/2009 Sb. v platném znění). </a:t>
            </a:r>
          </a:p>
          <a:p>
            <a:pPr lvl="1"/>
            <a:r>
              <a:rPr lang="cs-CZ" sz="2000" i="1" dirty="0" smtClean="0"/>
              <a:t>Případně může být problematika návykových látek posuzována také z pohledu přestupkového zákona č. 200/1990 Sb. a to v případě, že se jedná o přestupku na úseku ochrany před alkoholismem a jinými toxikomaniemi např. dle § 30 odst. 1 písm. e), f), j), k).</a:t>
            </a:r>
          </a:p>
          <a:p>
            <a:pPr lvl="1"/>
            <a:r>
              <a:rPr lang="cs-CZ" sz="2000" b="1" dirty="0" smtClean="0"/>
              <a:t>Komentář: Připomínka pregnantně uvádí, co již řečeno v předcházejících bodech daného oddílu. Je možno zařadit, ale nejeví se nám jako nezbytné.</a:t>
            </a:r>
            <a:endParaRPr 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Nález NL ve škole, str. 17</a:t>
            </a:r>
          </a:p>
          <a:p>
            <a:pPr lvl="1"/>
            <a:r>
              <a:rPr lang="cs-CZ" sz="2000" dirty="0" smtClean="0"/>
              <a:t>V případě časové překážky na straně Policie se z praktických důvodů doporučuje za přítomnosti dalšího pracovníka školy s použitím gumových/latexových rukavic vložit látku do obálky, napsat datum, čas a místo nálezu. Obálku přelepit, přelep opatřit razítkem školy a svým podpisem a uschovat do školního trezoru. Zajištěnou látku následně předat Policii ČR. </a:t>
            </a:r>
          </a:p>
          <a:p>
            <a:pPr lvl="1"/>
            <a:r>
              <a:rPr lang="cs-CZ" sz="2000" i="1" dirty="0" smtClean="0"/>
              <a:t>byl tento postup konzultován s pracovníky Policie ČR – kriminalisty zabývajícími se drogovou kriminalitou? Je v souladu s právním řádem tak, aby nehrozilo pedagogovi, který takto látku zajistí pozdější trestní stíhání za neoprávněnou manipulaci s omamnou a psychotropní látkou? </a:t>
            </a:r>
          </a:p>
          <a:p>
            <a:pPr lvl="1"/>
            <a:r>
              <a:rPr lang="cs-CZ" sz="2000" b="1" dirty="0" smtClean="0"/>
              <a:t>Komentář: Nemáme k dispozici vyjádření právního oddělení Policie ČR či MV ČR. Z různých postupů se však uvedený jeví jako nejlepší možný.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Nález NL ve škole, str. 17</a:t>
            </a:r>
          </a:p>
          <a:p>
            <a:pPr lvl="1"/>
            <a:r>
              <a:rPr lang="cs-CZ" sz="2000" i="1" dirty="0" smtClean="0"/>
              <a:t>pozor na zabavování látky žákovi, nelze osobní prohlídka, nelze šacovat, aby se pedagog nevystavoval riziku postihu za své jednání. Měla by být ihned při podezření vyrozuměna Policie ČR – pracovníci kriminální policie zabývající se drogovou problematikou a tito by měli říct postup, co dělat a jak s látkou zacházet. </a:t>
            </a:r>
          </a:p>
          <a:p>
            <a:pPr lvl="1"/>
            <a:r>
              <a:rPr lang="cs-CZ" sz="2000" i="1" dirty="0" smtClean="0"/>
              <a:t>Nelze látku zabavovat žákovi bez přítomnosti další osoby, jako svědka. Pedagog musí dbát na takový postup, aby se to neobrátilo proti němu. </a:t>
            </a:r>
          </a:p>
          <a:p>
            <a:pPr lvl="1"/>
            <a:r>
              <a:rPr lang="cs-CZ" sz="2000" b="1" dirty="0" smtClean="0"/>
              <a:t>Komentář: První odrážka, poznámka je relevantní. Pedagog nebo vedení školy volá Policii ČR, ale také zákonné zástupce nezletilého. Druhá odrážka, viz předchozí slide.</a:t>
            </a:r>
            <a:endParaRPr 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Nález NL ve škole, str. 17</a:t>
            </a:r>
          </a:p>
          <a:p>
            <a:pPr lvl="1"/>
            <a:r>
              <a:rPr lang="cs-CZ" sz="2000" dirty="0" smtClean="0"/>
              <a:t>V případě, že je látka nalezena u žáka, který se jí intoxikoval, předají látku zajištěnou výše uvedeným postupem, přivolanému lékaři, který se dostaví v případě, že to vyžaduje zdravotní stav žáka. Může to usnadnit léčbu, neboť u řady NL jsou známy protilátky, které odstraní nebo zmírní akutní účinek NL. Další postup nutný k identifikaci látky pak zajistí Policie ČR.</a:t>
            </a:r>
          </a:p>
          <a:p>
            <a:pPr lvl="1"/>
            <a:r>
              <a:rPr lang="cs-CZ" sz="2000" i="1" dirty="0" smtClean="0"/>
              <a:t>V případě, že je podezření, že se žák látkou intoxikoval, je zkonzultován postup předání zbytku látky přivolanému lékaři? Je toto vhodný postup, neztratí se tato látka? Jen Policie ČR má možnosti k provedení  identifikace návykové látky? </a:t>
            </a:r>
          </a:p>
          <a:p>
            <a:pPr lvl="1"/>
            <a:r>
              <a:rPr lang="cs-CZ" sz="2000" b="1" dirty="0" smtClean="0"/>
              <a:t>Komentář: Nikoliv. Jak je uvedeno v návrhu, u neznámé látky může zdravotnický personál identifikovat druh aktivní látky na jejímž základě volí odpovídající </a:t>
            </a:r>
            <a:r>
              <a:rPr lang="cs-CZ" sz="2000" b="1" dirty="0" err="1" smtClean="0"/>
              <a:t>antidota</a:t>
            </a:r>
            <a:r>
              <a:rPr lang="cs-CZ" sz="2000" b="1" dirty="0" smtClean="0"/>
              <a:t>. Prioritou je záchrana života. </a:t>
            </a: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Typ rizikového chování: návykové látky</a:t>
            </a:r>
          </a:p>
          <a:p>
            <a:pPr lvl="1"/>
            <a:r>
              <a:rPr lang="cs-CZ" sz="2000" dirty="0" smtClean="0"/>
              <a:t>Abstinence od drog; </a:t>
            </a:r>
          </a:p>
          <a:p>
            <a:pPr lvl="1"/>
            <a:r>
              <a:rPr lang="cs-CZ" sz="2000" dirty="0" smtClean="0"/>
              <a:t>Experimentální užití; </a:t>
            </a:r>
          </a:p>
          <a:p>
            <a:pPr lvl="1"/>
            <a:r>
              <a:rPr lang="cs-CZ" sz="2000" dirty="0" smtClean="0"/>
              <a:t>Rekreační; </a:t>
            </a:r>
          </a:p>
          <a:p>
            <a:pPr lvl="1"/>
            <a:r>
              <a:rPr lang="cs-CZ" sz="2000" dirty="0" smtClean="0"/>
              <a:t>Problémové užívání drog; </a:t>
            </a:r>
          </a:p>
          <a:p>
            <a:pPr lvl="1"/>
            <a:r>
              <a:rPr lang="cs-CZ" sz="2000" dirty="0" smtClean="0"/>
              <a:t>Závislé užívání drog</a:t>
            </a:r>
          </a:p>
          <a:p>
            <a:r>
              <a:rPr lang="cs-CZ" sz="2400" dirty="0" smtClean="0"/>
              <a:t>Východiska </a:t>
            </a:r>
          </a:p>
          <a:p>
            <a:pPr lvl="1"/>
            <a:r>
              <a:rPr lang="cs-CZ" sz="2000" dirty="0" smtClean="0"/>
              <a:t>Základní informace o drogách</a:t>
            </a:r>
          </a:p>
          <a:p>
            <a:pPr lvl="1"/>
            <a:r>
              <a:rPr lang="cs-CZ" sz="2000" dirty="0" smtClean="0"/>
              <a:t>Příznaky užívání drog</a:t>
            </a:r>
          </a:p>
          <a:p>
            <a:r>
              <a:rPr lang="cs-CZ" sz="2400" dirty="0" smtClean="0"/>
              <a:t>Rizikové a </a:t>
            </a:r>
            <a:r>
              <a:rPr lang="cs-CZ" sz="2400" dirty="0" err="1" smtClean="0"/>
              <a:t>protektivní</a:t>
            </a:r>
            <a:r>
              <a:rPr lang="cs-CZ" sz="2400" dirty="0" smtClean="0"/>
              <a:t> faktory</a:t>
            </a:r>
          </a:p>
          <a:p>
            <a:r>
              <a:rPr lang="cs-CZ" sz="2400" dirty="0" smtClean="0"/>
              <a:t>Síť partnerů, spolupráce v komunitě, kraji</a:t>
            </a:r>
            <a:endParaRPr lang="cs-CZ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Komentář na 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Jsme přesvědčeni, že příprava metodického doporučení je důležitým krokem, který pedagogům a dalším pracovníkům školy usnadní práci v oblasti školské prevence </a:t>
            </a:r>
            <a:r>
              <a:rPr lang="cs-CZ" sz="2400" dirty="0" err="1" smtClean="0"/>
              <a:t>RCh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Nicméně doporučujeme, aby předložený materiál  po zapracování změn prošel dalším kolem oponentního řízení. </a:t>
            </a:r>
          </a:p>
          <a:p>
            <a:r>
              <a:rPr lang="cs-CZ" sz="2400" dirty="0" smtClean="0"/>
              <a:t>Z odborného hlediska návrh stále obsahuje několik nesrovnalostí, které nebyly oponenty adresovány.</a:t>
            </a:r>
          </a:p>
          <a:p>
            <a:r>
              <a:rPr lang="cs-CZ" sz="2400" dirty="0" smtClean="0"/>
              <a:t>Některé formulace nejsou zcela přesné. </a:t>
            </a:r>
            <a:endParaRPr lang="cs-CZ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Mgr. Martina Budinská, </a:t>
            </a:r>
          </a:p>
          <a:p>
            <a:pPr lvl="1">
              <a:buNone/>
            </a:pPr>
            <a:r>
              <a:rPr lang="cs-CZ" dirty="0" smtClean="0"/>
              <a:t>vedoucí úseku prevence, </a:t>
            </a:r>
          </a:p>
          <a:p>
            <a:pPr lvl="1">
              <a:buNone/>
            </a:pPr>
            <a:r>
              <a:rPr lang="cs-CZ" dirty="0" smtClean="0"/>
              <a:t>tel. 234 811 331, </a:t>
            </a:r>
          </a:p>
          <a:p>
            <a:pPr lvl="1">
              <a:buNone/>
            </a:pPr>
            <a:r>
              <a:rPr lang="cs-CZ" dirty="0" err="1" smtClean="0">
                <a:hlinkClick r:id="rId2"/>
              </a:rPr>
              <a:t>martina.budinska</a:t>
            </a:r>
            <a:r>
              <a:rPr lang="cs-CZ" dirty="0" smtClean="0">
                <a:hlinkClick r:id="rId2"/>
              </a:rPr>
              <a:t>@</a:t>
            </a:r>
            <a:r>
              <a:rPr lang="cs-CZ" dirty="0" err="1" smtClean="0">
                <a:hlinkClick r:id="rId2"/>
              </a:rPr>
              <a:t>msmt.cz</a:t>
            </a:r>
            <a:endParaRPr lang="cs-CZ" dirty="0" smtClean="0"/>
          </a:p>
          <a:p>
            <a:r>
              <a:rPr lang="cs-CZ" dirty="0" smtClean="0"/>
              <a:t>Ing. Radka Heřmánková, </a:t>
            </a:r>
          </a:p>
          <a:p>
            <a:pPr lvl="1">
              <a:buNone/>
            </a:pPr>
            <a:r>
              <a:rPr lang="cs-CZ" dirty="0" smtClean="0"/>
              <a:t>tel. 234 811 554</a:t>
            </a:r>
          </a:p>
          <a:p>
            <a:pPr lvl="1">
              <a:buNone/>
            </a:pPr>
            <a:r>
              <a:rPr lang="cs-CZ" dirty="0" err="1" smtClean="0">
                <a:hlinkClick r:id="rId3"/>
              </a:rPr>
              <a:t>radka.hermankova</a:t>
            </a:r>
            <a:r>
              <a:rPr lang="cs-CZ" dirty="0" smtClean="0">
                <a:hlinkClick r:id="rId3"/>
              </a:rPr>
              <a:t>@</a:t>
            </a:r>
            <a:r>
              <a:rPr lang="cs-CZ" dirty="0" err="1" smtClean="0">
                <a:hlinkClick r:id="rId3"/>
              </a:rPr>
              <a:t>msmt.cz</a:t>
            </a:r>
            <a:endParaRPr lang="cs-CZ" dirty="0" smtClean="0"/>
          </a:p>
          <a:p>
            <a:r>
              <a:rPr lang="cs-CZ" dirty="0" smtClean="0"/>
              <a:t>Mgr. Vladimír Sklenář</a:t>
            </a:r>
          </a:p>
          <a:p>
            <a:pPr lvl="1">
              <a:buNone/>
            </a:pPr>
            <a:r>
              <a:rPr lang="cs-CZ" dirty="0" smtClean="0"/>
              <a:t>tel. 234 811 698</a:t>
            </a:r>
          </a:p>
          <a:p>
            <a:pPr lvl="1">
              <a:buNone/>
            </a:pPr>
            <a:r>
              <a:rPr lang="cs-CZ" dirty="0" smtClean="0">
                <a:hlinkClick r:id="rId4"/>
              </a:rPr>
              <a:t>Vladimír.</a:t>
            </a:r>
            <a:r>
              <a:rPr lang="cs-CZ" dirty="0" err="1" smtClean="0">
                <a:hlinkClick r:id="rId4"/>
              </a:rPr>
              <a:t>sklenar</a:t>
            </a:r>
            <a:r>
              <a:rPr lang="cs-CZ" dirty="0" smtClean="0">
                <a:hlinkClick r:id="rId4"/>
              </a:rPr>
              <a:t>@</a:t>
            </a:r>
            <a:r>
              <a:rPr lang="cs-CZ" dirty="0" err="1" smtClean="0">
                <a:hlinkClick r:id="rId4"/>
              </a:rPr>
              <a:t>msmt.cz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Mgr. Roman Gabrhelík, Ph.D.</a:t>
            </a:r>
          </a:p>
          <a:p>
            <a:r>
              <a:rPr lang="cs-CZ" dirty="0" err="1" smtClean="0">
                <a:hlinkClick r:id="rId5"/>
              </a:rPr>
              <a:t>gabrhelik</a:t>
            </a:r>
            <a:r>
              <a:rPr lang="cs-CZ" dirty="0" smtClean="0">
                <a:hlinkClick r:id="rId5"/>
              </a:rPr>
              <a:t>@</a:t>
            </a:r>
            <a:r>
              <a:rPr lang="cs-CZ" dirty="0" err="1" smtClean="0">
                <a:hlinkClick r:id="rId5"/>
              </a:rPr>
              <a:t>adiktologie.cz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Legislativní rámec</a:t>
            </a:r>
          </a:p>
          <a:p>
            <a:r>
              <a:rPr lang="cs-CZ" sz="2400" dirty="0" smtClean="0"/>
              <a:t>Typy prevence</a:t>
            </a:r>
          </a:p>
          <a:p>
            <a:r>
              <a:rPr lang="cs-CZ" sz="2400" dirty="0" smtClean="0"/>
              <a:t>Doporučené postupy z hlediska pedagoga – školy</a:t>
            </a:r>
          </a:p>
          <a:p>
            <a:pPr lvl="1"/>
            <a:r>
              <a:rPr lang="cs-CZ" sz="2000" dirty="0" smtClean="0"/>
              <a:t>11 kritérií, která se projevují jako </a:t>
            </a:r>
            <a:r>
              <a:rPr lang="cs-CZ" sz="2000" dirty="0" err="1" smtClean="0"/>
              <a:t>mediátoři</a:t>
            </a:r>
            <a:r>
              <a:rPr lang="cs-CZ" sz="2000" dirty="0" smtClean="0"/>
              <a:t> ovlivňující efektivitu preventivních programů prováděných ve škole (</a:t>
            </a:r>
            <a:r>
              <a:rPr lang="cs-CZ" sz="2000" dirty="0" err="1" smtClean="0"/>
              <a:t>MacBeath</a:t>
            </a:r>
            <a:r>
              <a:rPr lang="cs-CZ" sz="2000" dirty="0" smtClean="0"/>
              <a:t>, 2001)</a:t>
            </a:r>
          </a:p>
          <a:p>
            <a:pPr lvl="2"/>
            <a:r>
              <a:rPr lang="cs-CZ" sz="2000" dirty="0" smtClean="0"/>
              <a:t>vhodný a nevhodný přístup</a:t>
            </a:r>
          </a:p>
          <a:p>
            <a:r>
              <a:rPr lang="cs-CZ" sz="2400" dirty="0" smtClean="0"/>
              <a:t>Kdy, koho a v jakém případě vyrozumět – škála rizika ve vztahu k typům prevence</a:t>
            </a:r>
          </a:p>
          <a:p>
            <a:pPr lvl="1"/>
            <a:r>
              <a:rPr lang="cs-CZ" sz="2000" dirty="0" smtClean="0"/>
              <a:t>Doporučené postupy školy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přílohy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Tabákové výrobky, alkohol, návykové látky ve škole  </a:t>
            </a:r>
          </a:p>
          <a:p>
            <a:pPr lvl="1"/>
            <a:r>
              <a:rPr lang="cs-CZ" sz="2000" dirty="0" smtClean="0"/>
              <a:t>Konzumace, distribuce, nález ve škole</a:t>
            </a:r>
          </a:p>
          <a:p>
            <a:pPr lvl="1"/>
            <a:r>
              <a:rPr lang="cs-CZ" sz="2000" dirty="0" smtClean="0"/>
              <a:t>Souhlas zákonného zástupce žáka nebo zletilého žáka s orientačním testováním žáka na přítomnost návykové látky v organismu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Možnosti a limity pedagoga - školy</a:t>
            </a:r>
          </a:p>
          <a:p>
            <a:pPr marL="742950" lvl="2" indent="-342900"/>
            <a:r>
              <a:rPr lang="cs-CZ" sz="2000" dirty="0" smtClean="0"/>
              <a:t>Rizika a limity prevence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Odkazy	</a:t>
            </a:r>
          </a:p>
          <a:p>
            <a:pPr marL="742950" lvl="2" indent="-342900"/>
            <a:r>
              <a:rPr lang="cs-CZ" sz="2000" dirty="0" smtClean="0"/>
              <a:t>Základní literatura</a:t>
            </a:r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následujícím oddílu reagujeme výhradně na připomínky oponentů textu.</a:t>
            </a:r>
          </a:p>
          <a:p>
            <a:endParaRPr lang="cs-CZ" sz="2400" dirty="0" smtClean="0"/>
          </a:p>
          <a:p>
            <a:r>
              <a:rPr lang="cs-CZ" sz="2400" dirty="0" smtClean="0"/>
              <a:t>Dokument nicméně obsahuje několik dalších nesrovnalostí a nepřesností. </a:t>
            </a:r>
          </a:p>
          <a:p>
            <a:endParaRPr lang="cs-CZ" sz="2400" dirty="0" smtClean="0"/>
          </a:p>
          <a:p>
            <a:r>
              <a:rPr lang="cs-CZ" sz="2400" dirty="0" smtClean="0"/>
              <a:t>Na </a:t>
            </a:r>
            <a:r>
              <a:rPr lang="cs-CZ" sz="2400" dirty="0" err="1" smtClean="0"/>
              <a:t>slidu</a:t>
            </a:r>
            <a:r>
              <a:rPr lang="cs-CZ" sz="2400" dirty="0" smtClean="0"/>
              <a:t> je většinou uvedena původní formulace, formulaci oponenta a náš komentář k původnímu i </a:t>
            </a:r>
            <a:r>
              <a:rPr lang="cs-CZ" sz="2400" smtClean="0"/>
              <a:t>oponentově textu.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Tabák, str. 2</a:t>
            </a:r>
          </a:p>
          <a:p>
            <a:pPr lvl="1"/>
            <a:r>
              <a:rPr lang="cs-CZ" sz="2000" dirty="0" smtClean="0"/>
              <a:t>Tabákový průmysl </a:t>
            </a:r>
            <a:r>
              <a:rPr lang="cs-CZ" sz="2000" dirty="0" smtClean="0">
                <a:solidFill>
                  <a:srgbClr val="FF0000"/>
                </a:solidFill>
              </a:rPr>
              <a:t>zaměřuje</a:t>
            </a:r>
            <a:r>
              <a:rPr lang="cs-CZ" sz="2000" dirty="0" smtClean="0"/>
              <a:t> reklamu již na malé děti, které jsou snadno ovlivnitelné. </a:t>
            </a:r>
            <a:r>
              <a:rPr lang="cs-CZ" sz="2000" i="1" dirty="0" smtClean="0"/>
              <a:t> </a:t>
            </a:r>
          </a:p>
          <a:p>
            <a:pPr lvl="1"/>
            <a:r>
              <a:rPr lang="cs-CZ" sz="2000" i="1" dirty="0" smtClean="0"/>
              <a:t>Věta nemůže být pravdivá, reklama na alkohol a tabákové výrobky není v současné době dle zákona č. 379/ 2005  Sb. (tzv. tabákový zákon) povolena. Nelze prodávat ani vyrábět ani dovážet výrobky napodobující tvar/vzhled  cigaret nebo alkoholu. Prodej takových výrobků je dokonce přestupkem dle § 30 odst. 1 písm. n), o) zák. č. 200/1990 Sb. </a:t>
            </a:r>
          </a:p>
          <a:p>
            <a:pPr lvl="1"/>
            <a:r>
              <a:rPr lang="cs-CZ" sz="2000" b="1" dirty="0" smtClean="0"/>
              <a:t>Komentář: Tabákový průmysl nezaměřuje reklamu na malé děti, ale může na ně nepřímo působit… celou větu ale navrhujeme vynechat, neboť je v případě dokumentu irelevantní.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0000"/>
                </a:solidFill>
              </a:rPr>
              <a:t>Marihuana</a:t>
            </a:r>
            <a:r>
              <a:rPr lang="cs-CZ" sz="2400" dirty="0" smtClean="0"/>
              <a:t>, str. 2</a:t>
            </a:r>
          </a:p>
          <a:p>
            <a:pPr lvl="1"/>
            <a:r>
              <a:rPr lang="cs-CZ" sz="2000" dirty="0" smtClean="0"/>
              <a:t>Sušené </a:t>
            </a:r>
            <a:r>
              <a:rPr lang="cs-CZ" sz="2000" dirty="0" smtClean="0">
                <a:solidFill>
                  <a:srgbClr val="FF0000"/>
                </a:solidFill>
              </a:rPr>
              <a:t>listy</a:t>
            </a:r>
            <a:r>
              <a:rPr lang="cs-CZ" sz="2000" dirty="0" smtClean="0"/>
              <a:t>  </a:t>
            </a:r>
            <a:r>
              <a:rPr lang="cs-CZ" sz="2000" i="1" dirty="0" smtClean="0"/>
              <a:t>květy (tzv. palice) </a:t>
            </a:r>
            <a:r>
              <a:rPr lang="cs-CZ" sz="2000" dirty="0" smtClean="0"/>
              <a:t> marihuany mají výrazné aroma</a:t>
            </a:r>
            <a:r>
              <a:rPr lang="cs-CZ" sz="2000" i="1" dirty="0" smtClean="0"/>
              <a:t>.  V současné době se v česku vyskytují dvě dosti odlišné formy marihuany. První, </a:t>
            </a:r>
            <a:r>
              <a:rPr lang="cs-CZ" sz="2000" i="1" dirty="0" smtClean="0">
                <a:solidFill>
                  <a:srgbClr val="FF0000"/>
                </a:solidFill>
              </a:rPr>
              <a:t>pěstovaná podomácku v květináčích za oknem, či na malých políčkách</a:t>
            </a:r>
            <a:r>
              <a:rPr lang="cs-CZ" sz="2000" i="1" dirty="0" smtClean="0"/>
              <a:t> obsahuje zpravidla 3 - 5% THC.  Druhou, </a:t>
            </a:r>
            <a:r>
              <a:rPr lang="cs-CZ" sz="2000" i="1" dirty="0" smtClean="0">
                <a:solidFill>
                  <a:srgbClr val="FF0000"/>
                </a:solidFill>
              </a:rPr>
              <a:t>mnohem rizikovější formou</a:t>
            </a:r>
            <a:r>
              <a:rPr lang="cs-CZ" sz="2000" i="1" dirty="0" smtClean="0"/>
              <a:t> je marihuana pěstovaná tzv. hydroponiím způsobem </a:t>
            </a:r>
            <a:r>
              <a:rPr lang="cs-CZ" sz="2000" i="1" dirty="0" smtClean="0">
                <a:solidFill>
                  <a:srgbClr val="FF0000"/>
                </a:solidFill>
              </a:rPr>
              <a:t>ve velkých halách</a:t>
            </a:r>
            <a:r>
              <a:rPr lang="cs-CZ" sz="2000" i="1" dirty="0" smtClean="0"/>
              <a:t>, v dnešní době </a:t>
            </a:r>
            <a:r>
              <a:rPr lang="cs-CZ" sz="2000" i="1" dirty="0" smtClean="0">
                <a:solidFill>
                  <a:srgbClr val="FF0000"/>
                </a:solidFill>
              </a:rPr>
              <a:t>zejména vietnamskou komunitou</a:t>
            </a:r>
            <a:r>
              <a:rPr lang="cs-CZ" sz="2000" i="1" dirty="0" smtClean="0"/>
              <a:t>. Obsahuje zpravidla 10 – </a:t>
            </a:r>
            <a:r>
              <a:rPr lang="cs-CZ" sz="2000" i="1" dirty="0" smtClean="0">
                <a:solidFill>
                  <a:srgbClr val="FF0000"/>
                </a:solidFill>
              </a:rPr>
              <a:t>30</a:t>
            </a:r>
            <a:r>
              <a:rPr lang="cs-CZ" sz="2000" i="1" dirty="0" smtClean="0"/>
              <a:t>% THC a její </a:t>
            </a:r>
            <a:r>
              <a:rPr lang="cs-CZ" sz="2000" i="1" dirty="0" smtClean="0">
                <a:solidFill>
                  <a:srgbClr val="FF0000"/>
                </a:solidFill>
              </a:rPr>
              <a:t>rizika jsou mnohonásobně větší</a:t>
            </a:r>
            <a:r>
              <a:rPr lang="cs-CZ" sz="2000" i="1" dirty="0" smtClean="0"/>
              <a:t>. Většina odborníků pak již tuto formu marihuany </a:t>
            </a:r>
            <a:r>
              <a:rPr lang="cs-CZ" sz="2000" i="1" dirty="0" smtClean="0">
                <a:solidFill>
                  <a:srgbClr val="FF0000"/>
                </a:solidFill>
              </a:rPr>
              <a:t>nepovažuje za tzv. lehkou drogu.</a:t>
            </a:r>
            <a:r>
              <a:rPr lang="cs-CZ" sz="2000" dirty="0" smtClean="0">
                <a:solidFill>
                  <a:srgbClr val="FF0000"/>
                </a:solidFill>
              </a:rPr>
              <a:t> </a:t>
            </a:r>
            <a:r>
              <a:rPr lang="cs-CZ" sz="2000" dirty="0" smtClean="0"/>
              <a:t>Další </a:t>
            </a:r>
            <a:r>
              <a:rPr lang="cs-CZ" sz="2000" i="1" dirty="0" smtClean="0"/>
              <a:t> v česku </a:t>
            </a:r>
            <a:r>
              <a:rPr lang="cs-CZ" sz="2000" i="1" dirty="0" smtClean="0">
                <a:solidFill>
                  <a:srgbClr val="FF0000"/>
                </a:solidFill>
              </a:rPr>
              <a:t>nepříliš častá forma</a:t>
            </a:r>
            <a:r>
              <a:rPr lang="cs-CZ" sz="2000" dirty="0" smtClean="0">
                <a:solidFill>
                  <a:srgbClr val="FF0000"/>
                </a:solidFill>
              </a:rPr>
              <a:t> drogy je hašiš</a:t>
            </a:r>
            <a:r>
              <a:rPr lang="cs-CZ" sz="2000" dirty="0" smtClean="0"/>
              <a:t>, což je konopná pryskyřice, která má barvu tmavě zelenou až hnědou.</a:t>
            </a:r>
          </a:p>
          <a:p>
            <a:pPr lvl="1"/>
            <a:r>
              <a:rPr lang="cs-CZ" sz="2000" b="1" dirty="0" smtClean="0"/>
              <a:t>Komentář: marihuana/konopné drogy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Připomínky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400" dirty="0" smtClean="0"/>
              <a:t>Těkavé látky - ředidla, lepidla, plynné látky, str. 3</a:t>
            </a:r>
          </a:p>
          <a:p>
            <a:pPr lvl="1"/>
            <a:r>
              <a:rPr lang="cs-CZ" sz="2000" dirty="0" smtClean="0"/>
              <a:t>Jedná se o vysoce nebezpečné chemikálie. Tyto látky ovlivňují mozek - centrální mozkovou soustavu.  Toluen je nejčastěji užíván už malými dětmi, neboť je snadno dostupný a levný, občas ho kupuje i někdo starší. Rodiči bývají rizika s experimentováním podceňovány. Účinek je krátkodobý a brzy odezní. Dostavuje se euforie, poruchy vnímání, halucinace, poruchy vědomí a spánku, agrese. Toluen vyvolává psychickou závislost. Nebezpečnost této látky spočívá v neodhadnutí dávky. Může dojít k bezvědomí až komatu, k srdeční zástavě, </a:t>
            </a:r>
            <a:r>
              <a:rPr lang="cs-CZ" sz="2000" dirty="0" err="1" smtClean="0"/>
              <a:t>zástavě</a:t>
            </a:r>
            <a:r>
              <a:rPr lang="cs-CZ" sz="2000" dirty="0" smtClean="0"/>
              <a:t> dechu nebo udušení zvracením. Trvale poškozuje mozek - je to rozpouštědlo, </a:t>
            </a:r>
            <a:r>
              <a:rPr lang="cs-CZ" sz="2000" dirty="0" smtClean="0">
                <a:solidFill>
                  <a:srgbClr val="FF0000"/>
                </a:solidFill>
              </a:rPr>
              <a:t>po němž člověk hloupne</a:t>
            </a:r>
            <a:r>
              <a:rPr lang="cs-CZ" sz="2000" dirty="0" smtClean="0"/>
              <a:t>, stává se agresivním.</a:t>
            </a:r>
          </a:p>
          <a:p>
            <a:pPr lvl="1"/>
            <a:r>
              <a:rPr lang="cs-CZ" sz="2000" i="1" dirty="0" smtClean="0"/>
              <a:t>V této příloze je pouze zmínka o užívání těkavých látek, ale není řešeno dítě „pod vlivem těkavé látky“ např. nadýchané Toluenu, ředidel, lepidel. </a:t>
            </a:r>
          </a:p>
          <a:p>
            <a:pPr lvl="1"/>
            <a:r>
              <a:rPr lang="cs-CZ" sz="2000" b="1" dirty="0" smtClean="0"/>
              <a:t>Komentář: ano, bylo by vhodné doplnit o krátký komentář k akutním projevům intoxikace…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Metodické doporučení&amp;#x0D;&amp;#x0A; k primární prevenci rizikového chování u dětí, žáků a studentů &amp;#x0D;&amp;#x0A;ve školách a školských zaříze&quot;/&gt;&lt;property id=&quot;20307&quot; value=&quot;256&quot;/&gt;&lt;/object&gt;&lt;object type=&quot;3&quot; unique_id=&quot;10005&quot;&gt;&lt;property id=&quot;20148&quot; value=&quot;5&quot;/&gt;&lt;property id=&quot;20300&quot; value=&quot;Slide 31 - &amp;quot;Kontakty&amp;quot;&quot;/&gt;&lt;property id=&quot;20307&quot; value=&quot;257&quot;/&gt;&lt;/object&gt;&lt;object type=&quot;3&quot; unique_id=&quot;10038&quot;&gt;&lt;property id=&quot;20148&quot; value=&quot;5&quot;/&gt;&lt;property id=&quot;20300&quot; value=&quot;Slide 2 - &amp;quot;Metodické doporučení k primární prevenci rizikového chování &amp;quot;&quot;/&gt;&lt;property id=&quot;20307&quot; value=&quot;258&quot;/&gt;&lt;/object&gt;&lt;object type=&quot;3&quot; unique_id=&quot;10064&quot;&gt;&lt;property id=&quot;20148&quot; value=&quot;5&quot;/&gt;&lt;property id=&quot;20300&quot; value=&quot;Slide 3 - &amp;quot;Obsah přílohy&amp;quot;&quot;/&gt;&lt;property id=&quot;20307&quot; value=&quot;259&quot;/&gt;&lt;/object&gt;&lt;object type=&quot;3&quot; unique_id=&quot;10083&quot;&gt;&lt;property id=&quot;20148&quot; value=&quot;5&quot;/&gt;&lt;property id=&quot;20300&quot; value=&quot;Slide 4 - &amp;quot;Obsah přílohy&amp;quot;&quot;/&gt;&lt;property id=&quot;20307&quot; value=&quot;260&quot;/&gt;&lt;/object&gt;&lt;object type=&quot;3&quot; unique_id=&quot;10105&quot;&gt;&lt;property id=&quot;20148&quot; value=&quot;5&quot;/&gt;&lt;property id=&quot;20300&quot; value=&quot;Slide 5 - &amp;quot;Obsah přílohy&amp;quot;&quot;/&gt;&lt;property id=&quot;20307&quot; value=&quot;261&quot;/&gt;&lt;/object&gt;&lt;object type=&quot;3&quot; unique_id=&quot;10170&quot;&gt;&lt;property id=&quot;20148&quot; value=&quot;5&quot;/&gt;&lt;property id=&quot;20300&quot; value=&quot;Slide 7 - &amp;quot;Připomínky&amp;quot;&quot;/&gt;&lt;property id=&quot;20307&quot; value=&quot;262&quot;/&gt;&lt;/object&gt;&lt;object type=&quot;3&quot; unique_id=&quot;10171&quot;&gt;&lt;property id=&quot;20148&quot; value=&quot;5&quot;/&gt;&lt;property id=&quot;20300&quot; value=&quot;Slide 8 - &amp;quot;Připomínky&amp;quot;&quot;/&gt;&lt;property id=&quot;20307&quot; value=&quot;264&quot;/&gt;&lt;/object&gt;&lt;object type=&quot;3&quot; unique_id=&quot;10172&quot;&gt;&lt;property id=&quot;20148&quot; value=&quot;5&quot;/&gt;&lt;property id=&quot;20300&quot; value=&quot;Slide 9 - &amp;quot;Připomínky&amp;quot;&quot;/&gt;&lt;property id=&quot;20307&quot; value=&quot;265&quot;/&gt;&lt;/object&gt;&lt;object type=&quot;3&quot; unique_id=&quot;10360&quot;&gt;&lt;property id=&quot;20148&quot; value=&quot;5&quot;/&gt;&lt;property id=&quot;20300&quot; value=&quot;Slide 10 - &amp;quot;Připomínky&amp;quot;&quot;/&gt;&lt;property id=&quot;20307&quot; value=&quot;266&quot;/&gt;&lt;/object&gt;&lt;object type=&quot;3&quot; unique_id=&quot;10361&quot;&gt;&lt;property id=&quot;20148&quot; value=&quot;5&quot;/&gt;&lt;property id=&quot;20300&quot; value=&quot;Slide 12 - &amp;quot;Připomínky&amp;quot;&quot;/&gt;&lt;property id=&quot;20307&quot; value=&quot;267&quot;/&gt;&lt;/object&gt;&lt;object type=&quot;3&quot; unique_id=&quot;10414&quot;&gt;&lt;property id=&quot;20148&quot; value=&quot;5&quot;/&gt;&lt;property id=&quot;20300&quot; value=&quot;Slide 11 - &amp;quot;Připomínky&amp;quot;&quot;/&gt;&lt;property id=&quot;20307&quot; value=&quot;269&quot;/&gt;&lt;/object&gt;&lt;object type=&quot;3&quot; unique_id=&quot;10415&quot;&gt;&lt;property id=&quot;20148&quot; value=&quot;5&quot;/&gt;&lt;property id=&quot;20300&quot; value=&quot;Slide 13 - &amp;quot;Připomínky&amp;quot;&quot;/&gt;&lt;property id=&quot;20307&quot; value=&quot;268&quot;/&gt;&lt;/object&gt;&lt;object type=&quot;3&quot; unique_id=&quot;10506&quot;&gt;&lt;property id=&quot;20148&quot; value=&quot;5&quot;/&gt;&lt;property id=&quot;20300&quot; value=&quot;Slide 14 - &amp;quot;Připomínky&amp;quot;&quot;/&gt;&lt;property id=&quot;20307&quot; value=&quot;270&quot;/&gt;&lt;/object&gt;&lt;object type=&quot;3&quot; unique_id=&quot;10507&quot;&gt;&lt;property id=&quot;20148&quot; value=&quot;5&quot;/&gt;&lt;property id=&quot;20300&quot; value=&quot;Slide 15 - &amp;quot;Připomínky&amp;quot;&quot;/&gt;&lt;property id=&quot;20307&quot; value=&quot;271&quot;/&gt;&lt;/object&gt;&lt;object type=&quot;3&quot; unique_id=&quot;10610&quot;&gt;&lt;property id=&quot;20148&quot; value=&quot;5&quot;/&gt;&lt;property id=&quot;20300&quot; value=&quot;Slide 16 - &amp;quot;Připomínky&amp;quot;&quot;/&gt;&lt;property id=&quot;20307&quot; value=&quot;272&quot;/&gt;&lt;/object&gt;&lt;object type=&quot;3&quot; unique_id=&quot;10701&quot;&gt;&lt;property id=&quot;20148&quot; value=&quot;5&quot;/&gt;&lt;property id=&quot;20300&quot; value=&quot;Slide 17 - &amp;quot;Připomínky&amp;quot;&quot;/&gt;&lt;property id=&quot;20307&quot; value=&quot;273&quot;/&gt;&lt;/object&gt;&lt;object type=&quot;3&quot; unique_id=&quot;10873&quot;&gt;&lt;property id=&quot;20148&quot; value=&quot;5&quot;/&gt;&lt;property id=&quot;20300&quot; value=&quot;Slide 18 - &amp;quot;Připomínky&amp;quot;&quot;/&gt;&lt;property id=&quot;20307&quot; value=&quot;274&quot;/&gt;&lt;/object&gt;&lt;object type=&quot;3&quot; unique_id=&quot;10934&quot;&gt;&lt;property id=&quot;20148&quot; value=&quot;5&quot;/&gt;&lt;property id=&quot;20300&quot; value=&quot;Slide 20 - &amp;quot;Připomínky&amp;quot;&quot;/&gt;&lt;property id=&quot;20307&quot; value=&quot;275&quot;/&gt;&lt;/object&gt;&lt;object type=&quot;3&quot; unique_id=&quot;10998&quot;&gt;&lt;property id=&quot;20148&quot; value=&quot;5&quot;/&gt;&lt;property id=&quot;20300&quot; value=&quot;Slide 19 - &amp;quot;Připomínky&amp;quot;&quot;/&gt;&lt;property id=&quot;20307&quot; value=&quot;276&quot;/&gt;&lt;/object&gt;&lt;object type=&quot;3&quot; unique_id=&quot;11109&quot;&gt;&lt;property id=&quot;20148&quot; value=&quot;5&quot;/&gt;&lt;property id=&quot;20300&quot; value=&quot;Slide 21 - &amp;quot;Připomínky&amp;quot;&quot;/&gt;&lt;property id=&quot;20307&quot; value=&quot;277&quot;/&gt;&lt;/object&gt;&lt;object type=&quot;3&quot; unique_id=&quot;11179&quot;&gt;&lt;property id=&quot;20148&quot; value=&quot;5&quot;/&gt;&lt;property id=&quot;20300&quot; value=&quot;Slide 22 - &amp;quot;Připomínky&amp;quot;&quot;/&gt;&lt;property id=&quot;20307&quot; value=&quot;278&quot;/&gt;&lt;/object&gt;&lt;object type=&quot;3&quot; unique_id=&quot;11252&quot;&gt;&lt;property id=&quot;20148&quot; value=&quot;5&quot;/&gt;&lt;property id=&quot;20300&quot; value=&quot;Slide 23 - &amp;quot;Připomínky&amp;quot;&quot;/&gt;&lt;property id=&quot;20307&quot; value=&quot;279&quot;/&gt;&lt;/object&gt;&lt;object type=&quot;3&quot; unique_id=&quot;11403&quot;&gt;&lt;property id=&quot;20148&quot; value=&quot;5&quot;/&gt;&lt;property id=&quot;20300&quot; value=&quot;Slide 24 - &amp;quot;Připomínky&amp;quot;&quot;/&gt;&lt;property id=&quot;20307&quot; value=&quot;280&quot;/&gt;&lt;/object&gt;&lt;object type=&quot;3&quot; unique_id=&quot;11404&quot;&gt;&lt;property id=&quot;20148&quot; value=&quot;5&quot;/&gt;&lt;property id=&quot;20300&quot; value=&quot;Slide 25 - &amp;quot;Připomínky&amp;quot;&quot;/&gt;&lt;property id=&quot;20307&quot; value=&quot;281&quot;/&gt;&lt;/object&gt;&lt;object type=&quot;3&quot; unique_id=&quot;11486&quot;&gt;&lt;property id=&quot;20148&quot; value=&quot;5&quot;/&gt;&lt;property id=&quot;20300&quot; value=&quot;Slide 26 - &amp;quot;Připomínky&amp;quot;&quot;/&gt;&lt;property id=&quot;20307&quot; value=&quot;282&quot;/&gt;&lt;/object&gt;&lt;object type=&quot;3&quot; unique_id=&quot;11655&quot;&gt;&lt;property id=&quot;20148&quot; value=&quot;5&quot;/&gt;&lt;property id=&quot;20300&quot; value=&quot;Slide 27 - &amp;quot;Připomínky&amp;quot;&quot;/&gt;&lt;property id=&quot;20307&quot; value=&quot;283&quot;/&gt;&lt;/object&gt;&lt;object type=&quot;3&quot; unique_id=&quot;11656&quot;&gt;&lt;property id=&quot;20148&quot; value=&quot;5&quot;/&gt;&lt;property id=&quot;20300&quot; value=&quot;Slide 28 - &amp;quot;Připomínky&amp;quot;&quot;/&gt;&lt;property id=&quot;20307&quot; value=&quot;284&quot;/&gt;&lt;/object&gt;&lt;object type=&quot;3&quot; unique_id=&quot;11657&quot;&gt;&lt;property id=&quot;20148&quot; value=&quot;5&quot;/&gt;&lt;property id=&quot;20300&quot; value=&quot;Slide 29 - &amp;quot;Připomínky&amp;quot;&quot;/&gt;&lt;property id=&quot;20307&quot; value=&quot;285&quot;/&gt;&lt;/object&gt;&lt;object type=&quot;3&quot; unique_id=&quot;11755&quot;&gt;&lt;property id=&quot;20148&quot; value=&quot;5&quot;/&gt;&lt;property id=&quot;20300&quot; value=&quot;Slide 30 - &amp;quot;Komentář na závěr&amp;quot;&quot;/&gt;&lt;property id=&quot;20307&quot; value=&quot;287&quot;/&gt;&lt;/object&gt;&lt;object type=&quot;3&quot; unique_id=&quot;11788&quot;&gt;&lt;property id=&quot;20148&quot; value=&quot;5&quot;/&gt;&lt;property id=&quot;20300&quot; value=&quot;Slide 6 - &amp;quot;Připomínky&amp;quot;&quot;/&gt;&lt;property id=&quot;20307&quot; value=&quot;28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2938</TotalTime>
  <Words>3150</Words>
  <Application>Microsoft Office PowerPoint</Application>
  <PresentationFormat>Předvádění na obrazovce (4:3)</PresentationFormat>
  <Paragraphs>189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Metodické doporučení  k primární prevenci rizikového chování u dětí, žáků a studentů  ve školách a školských zařízeních:  „Co dělat, když – Drogy“</vt:lpstr>
      <vt:lpstr>Metodické doporučení k primární prevenci rizikového chování </vt:lpstr>
      <vt:lpstr>Obsah přílohy</vt:lpstr>
      <vt:lpstr>Obsah přílohy</vt:lpstr>
      <vt:lpstr>Obsah přílohy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Připomínky</vt:lpstr>
      <vt:lpstr>Komentář na závěr</vt:lpstr>
      <vt:lpstr>Kontakty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budinskam</cp:lastModifiedBy>
  <cp:revision>72</cp:revision>
  <dcterms:modified xsi:type="dcterms:W3CDTF">2011-09-23T12:55:41Z</dcterms:modified>
</cp:coreProperties>
</file>