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76" r:id="rId3"/>
    <p:sldId id="289" r:id="rId4"/>
    <p:sldId id="295" r:id="rId5"/>
    <p:sldId id="277" r:id="rId6"/>
    <p:sldId id="278" r:id="rId7"/>
    <p:sldId id="279" r:id="rId8"/>
    <p:sldId id="280" r:id="rId9"/>
    <p:sldId id="281" r:id="rId10"/>
    <p:sldId id="282" r:id="rId11"/>
    <p:sldId id="283" r:id="rId12"/>
    <p:sldId id="293" r:id="rId13"/>
    <p:sldId id="284" r:id="rId14"/>
    <p:sldId id="285" r:id="rId15"/>
    <p:sldId id="286" r:id="rId16"/>
    <p:sldId id="287" r:id="rId17"/>
    <p:sldId id="292" r:id="rId18"/>
    <p:sldId id="291" r:id="rId19"/>
    <p:sldId id="288" r:id="rId20"/>
    <p:sldId id="294" r:id="rId21"/>
    <p:sldId id="275" r:id="rId22"/>
  </p:sldIdLst>
  <p:sldSz cx="10080625" cy="7559675"/>
  <p:notesSz cx="6858000" cy="9144000"/>
  <p:defaultTextStyle>
    <a:defPPr>
      <a:defRPr lang="en-US"/>
    </a:defPPr>
    <a:lvl1pPr algn="l" defTabSz="449263" rtl="0" eaLnBrk="0" fontAlgn="base" hangingPunct="0">
      <a:spcBef>
        <a:spcPct val="0"/>
      </a:spcBef>
      <a:spcAft>
        <a:spcPct val="0"/>
      </a:spcAft>
      <a:buClr>
        <a:srgbClr val="000000"/>
      </a:buClr>
      <a:buSzPct val="100000"/>
      <a:buFont typeface="Times New Roman" charset="0"/>
      <a:defRPr sz="1200" kern="1200">
        <a:solidFill>
          <a:schemeClr val="bg1"/>
        </a:solidFill>
        <a:latin typeface="Arial" charset="0"/>
        <a:ea typeface="ＭＳ Ｐゴシック" charset="0"/>
        <a:cs typeface="Arial" charset="0"/>
      </a:defRPr>
    </a:lvl1pPr>
    <a:lvl2pPr marL="742950" indent="-285750" algn="l" defTabSz="449263" rtl="0" eaLnBrk="0" fontAlgn="base" hangingPunct="0">
      <a:spcBef>
        <a:spcPct val="0"/>
      </a:spcBef>
      <a:spcAft>
        <a:spcPct val="0"/>
      </a:spcAft>
      <a:buClr>
        <a:srgbClr val="000000"/>
      </a:buClr>
      <a:buSzPct val="100000"/>
      <a:buFont typeface="Times New Roman" charset="0"/>
      <a:defRPr sz="1200" kern="1200">
        <a:solidFill>
          <a:schemeClr val="bg1"/>
        </a:solidFill>
        <a:latin typeface="Arial" charset="0"/>
        <a:ea typeface="ＭＳ Ｐゴシック" charset="0"/>
        <a:cs typeface="Arial"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1200" kern="1200">
        <a:solidFill>
          <a:schemeClr val="bg1"/>
        </a:solidFill>
        <a:latin typeface="Arial" charset="0"/>
        <a:ea typeface="ＭＳ Ｐゴシック" charset="0"/>
        <a:cs typeface="Arial"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1200" kern="1200">
        <a:solidFill>
          <a:schemeClr val="bg1"/>
        </a:solidFill>
        <a:latin typeface="Arial" charset="0"/>
        <a:ea typeface="ＭＳ Ｐゴシック" charset="0"/>
        <a:cs typeface="Arial"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120" y="-96"/>
      </p:cViewPr>
      <p:guideLst>
        <p:guide orient="horz" pos="2381"/>
        <p:guide pos="317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84F5A-EAD6-BB45-B92F-5803F3BCBB89}" type="datetimeFigureOut">
              <a:rPr lang="en-US" smtClean="0"/>
              <a:t>9/15/11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8C4AD2-FAE0-B944-B919-F5592DE088BC}" type="slidenum">
              <a:rPr lang="en-US" smtClean="0"/>
              <a:t>‹#›</a:t>
            </a:fld>
            <a:endParaRPr lang="en-US"/>
          </a:p>
        </p:txBody>
      </p:sp>
    </p:spTree>
    <p:extLst>
      <p:ext uri="{BB962C8B-B14F-4D97-AF65-F5344CB8AC3E}">
        <p14:creationId xmlns:p14="http://schemas.microsoft.com/office/powerpoint/2010/main" val="36908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cs-CZ"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Click to edit Master subtitle style</a:t>
            </a:r>
            <a:endParaRPr lang="en-US"/>
          </a:p>
        </p:txBody>
      </p:sp>
    </p:spTree>
    <p:extLst>
      <p:ext uri="{BB962C8B-B14F-4D97-AF65-F5344CB8AC3E}">
        <p14:creationId xmlns:p14="http://schemas.microsoft.com/office/powerpoint/2010/main" val="3864598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extLst>
      <p:ext uri="{BB962C8B-B14F-4D97-AF65-F5344CB8AC3E}">
        <p14:creationId xmlns:p14="http://schemas.microsoft.com/office/powerpoint/2010/main" val="312343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1560513"/>
            <a:ext cx="2265362" cy="5586412"/>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503238" y="1560513"/>
            <a:ext cx="6648450" cy="5586412"/>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extLst>
      <p:ext uri="{BB962C8B-B14F-4D97-AF65-F5344CB8AC3E}">
        <p14:creationId xmlns:p14="http://schemas.microsoft.com/office/powerpoint/2010/main" val="94173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1560513"/>
            <a:ext cx="9066212" cy="596900"/>
          </a:xfrm>
        </p:spPr>
        <p:txBody>
          <a:bodyPr/>
          <a:lstStyle/>
          <a:p>
            <a:r>
              <a:rPr lang="cs-CZ" smtClean="0"/>
              <a:t>Click to edit Master title style</a:t>
            </a:r>
            <a:endParaRPr lang="en-US"/>
          </a:p>
        </p:txBody>
      </p:sp>
      <p:sp>
        <p:nvSpPr>
          <p:cNvPr id="3" name="Text Placeholder 2"/>
          <p:cNvSpPr>
            <a:spLocks noGrp="1"/>
          </p:cNvSpPr>
          <p:nvPr>
            <p:ph type="body" sz="half" idx="1"/>
          </p:nvPr>
        </p:nvSpPr>
        <p:spPr>
          <a:xfrm>
            <a:off x="503238" y="2160588"/>
            <a:ext cx="4456112" cy="4986337"/>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5111750" y="2160588"/>
            <a:ext cx="4456113" cy="4986337"/>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extLst>
      <p:ext uri="{BB962C8B-B14F-4D97-AF65-F5344CB8AC3E}">
        <p14:creationId xmlns:p14="http://schemas.microsoft.com/office/powerpoint/2010/main" val="2323601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3238" y="1560513"/>
            <a:ext cx="9066212" cy="596900"/>
          </a:xfrm>
        </p:spPr>
        <p:txBody>
          <a:bodyPr/>
          <a:lstStyle/>
          <a:p>
            <a:r>
              <a:rPr lang="cs-CZ" smtClean="0"/>
              <a:t>Click to edit Master title style</a:t>
            </a:r>
            <a:endParaRPr lang="en-US"/>
          </a:p>
        </p:txBody>
      </p:sp>
      <p:sp>
        <p:nvSpPr>
          <p:cNvPr id="3" name="Text Placeholder 2"/>
          <p:cNvSpPr>
            <a:spLocks noGrp="1"/>
          </p:cNvSpPr>
          <p:nvPr>
            <p:ph type="body" sz="half" idx="1"/>
          </p:nvPr>
        </p:nvSpPr>
        <p:spPr>
          <a:xfrm>
            <a:off x="503238" y="2160588"/>
            <a:ext cx="4456112" cy="4986337"/>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hart Placeholder 3"/>
          <p:cNvSpPr>
            <a:spLocks noGrp="1"/>
          </p:cNvSpPr>
          <p:nvPr>
            <p:ph type="chart" sz="half" idx="2"/>
          </p:nvPr>
        </p:nvSpPr>
        <p:spPr>
          <a:xfrm>
            <a:off x="5111750" y="2160588"/>
            <a:ext cx="4456113" cy="4986337"/>
          </a:xfrm>
        </p:spPr>
        <p:txBody>
          <a:bodyPr/>
          <a:lstStyle/>
          <a:p>
            <a:r>
              <a:rPr lang="cs-CZ" smtClean="0"/>
              <a:t>Click icon to add chart</a:t>
            </a:r>
            <a:endParaRPr lang="en-US"/>
          </a:p>
        </p:txBody>
      </p:sp>
    </p:spTree>
    <p:extLst>
      <p:ext uri="{BB962C8B-B14F-4D97-AF65-F5344CB8AC3E}">
        <p14:creationId xmlns:p14="http://schemas.microsoft.com/office/powerpoint/2010/main" val="23724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extLst>
      <p:ext uri="{BB962C8B-B14F-4D97-AF65-F5344CB8AC3E}">
        <p14:creationId xmlns:p14="http://schemas.microsoft.com/office/powerpoint/2010/main" val="256662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Click to edit Master text styles</a:t>
            </a:r>
          </a:p>
        </p:txBody>
      </p:sp>
    </p:spTree>
    <p:extLst>
      <p:ext uri="{BB962C8B-B14F-4D97-AF65-F5344CB8AC3E}">
        <p14:creationId xmlns:p14="http://schemas.microsoft.com/office/powerpoint/2010/main" val="148696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503238" y="2160588"/>
            <a:ext cx="4456112" cy="4986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5111750" y="2160588"/>
            <a:ext cx="4456113" cy="4986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extLst>
      <p:ext uri="{BB962C8B-B14F-4D97-AF65-F5344CB8AC3E}">
        <p14:creationId xmlns:p14="http://schemas.microsoft.com/office/powerpoint/2010/main" val="43414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extLst>
      <p:ext uri="{BB962C8B-B14F-4D97-AF65-F5344CB8AC3E}">
        <p14:creationId xmlns:p14="http://schemas.microsoft.com/office/powerpoint/2010/main" val="7778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Tree>
    <p:extLst>
      <p:ext uri="{BB962C8B-B14F-4D97-AF65-F5344CB8AC3E}">
        <p14:creationId xmlns:p14="http://schemas.microsoft.com/office/powerpoint/2010/main" val="34189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81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Tree>
    <p:extLst>
      <p:ext uri="{BB962C8B-B14F-4D97-AF65-F5344CB8AC3E}">
        <p14:creationId xmlns:p14="http://schemas.microsoft.com/office/powerpoint/2010/main" val="703334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Drag picture to placeholder or click icon to add</a:t>
            </a:r>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Tree>
    <p:extLst>
      <p:ext uri="{BB962C8B-B14F-4D97-AF65-F5344CB8AC3E}">
        <p14:creationId xmlns:p14="http://schemas.microsoft.com/office/powerpoint/2010/main" val="36506064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019925"/>
            <a:ext cx="10080625" cy="539750"/>
          </a:xfrm>
          <a:prstGeom prst="rect">
            <a:avLst/>
          </a:prstGeom>
          <a:solidFill>
            <a:srgbClr val="36478B"/>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079038" cy="1362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7" name="Rectangle 3"/>
          <p:cNvSpPr>
            <a:spLocks noGrp="1" noChangeArrowheads="1"/>
          </p:cNvSpPr>
          <p:nvPr>
            <p:ph type="title"/>
          </p:nvPr>
        </p:nvSpPr>
        <p:spPr bwMode="auto">
          <a:xfrm>
            <a:off x="503238" y="1560513"/>
            <a:ext cx="9066212"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Klepněte pro úpravu formátu titulního textu</a:t>
            </a:r>
          </a:p>
        </p:txBody>
      </p:sp>
      <p:sp>
        <p:nvSpPr>
          <p:cNvPr id="1028" name="Rectangle 4"/>
          <p:cNvSpPr>
            <a:spLocks noGrp="1" noChangeArrowheads="1"/>
          </p:cNvSpPr>
          <p:nvPr>
            <p:ph type="body" idx="1"/>
          </p:nvPr>
        </p:nvSpPr>
        <p:spPr bwMode="auto">
          <a:xfrm>
            <a:off x="503238" y="2160588"/>
            <a:ext cx="9064625" cy="4986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err="1"/>
              <a:t>Klepněte</a:t>
            </a:r>
            <a:r>
              <a:rPr lang="en-US" dirty="0"/>
              <a:t> pro </a:t>
            </a:r>
            <a:r>
              <a:rPr lang="en-US" dirty="0" err="1"/>
              <a:t>úpravu</a:t>
            </a:r>
            <a:r>
              <a:rPr lang="en-US" dirty="0"/>
              <a:t> </a:t>
            </a:r>
            <a:r>
              <a:rPr lang="en-US" dirty="0" err="1"/>
              <a:t>formátu</a:t>
            </a:r>
            <a:r>
              <a:rPr lang="en-US" dirty="0"/>
              <a:t> </a:t>
            </a:r>
            <a:r>
              <a:rPr lang="en-US" dirty="0" err="1"/>
              <a:t>textu</a:t>
            </a:r>
            <a:r>
              <a:rPr lang="en-US" dirty="0"/>
              <a:t> </a:t>
            </a:r>
            <a:r>
              <a:rPr lang="en-US" dirty="0" err="1"/>
              <a:t>osnovy</a:t>
            </a:r>
            <a:endParaRPr lang="en-US" dirty="0"/>
          </a:p>
          <a:p>
            <a:pPr lvl="1"/>
            <a:r>
              <a:rPr lang="en-US" dirty="0" err="1"/>
              <a:t>Druhá</a:t>
            </a:r>
            <a:r>
              <a:rPr lang="en-US" dirty="0"/>
              <a:t> </a:t>
            </a:r>
            <a:r>
              <a:rPr lang="en-US" dirty="0" err="1"/>
              <a:t>úroveň</a:t>
            </a:r>
            <a:endParaRPr lang="en-US" dirty="0"/>
          </a:p>
          <a:p>
            <a:pPr lvl="2"/>
            <a:r>
              <a:rPr lang="en-US" dirty="0" err="1"/>
              <a:t>Třetí</a:t>
            </a:r>
            <a:r>
              <a:rPr lang="en-US" dirty="0"/>
              <a:t> </a:t>
            </a:r>
            <a:r>
              <a:rPr lang="en-US" dirty="0" err="1"/>
              <a:t>úroveň</a:t>
            </a:r>
            <a:endParaRPr lang="en-US" dirty="0"/>
          </a:p>
          <a:p>
            <a:pPr lvl="3"/>
            <a:r>
              <a:rPr lang="en-US" dirty="0" err="1"/>
              <a:t>Čtvrtá</a:t>
            </a:r>
            <a:r>
              <a:rPr lang="en-US" dirty="0"/>
              <a:t> </a:t>
            </a:r>
            <a:r>
              <a:rPr lang="en-US" dirty="0" err="1"/>
              <a:t>úroveň</a:t>
            </a:r>
            <a:r>
              <a:rPr lang="en-US" dirty="0"/>
              <a:t> </a:t>
            </a:r>
            <a:r>
              <a:rPr lang="en-US" dirty="0" err="1"/>
              <a:t>osnovy</a:t>
            </a:r>
            <a:endParaRPr lang="en-US" dirty="0"/>
          </a:p>
          <a:p>
            <a:pPr lvl="4"/>
            <a:r>
              <a:rPr lang="en-US" dirty="0" err="1"/>
              <a:t>Pátá</a:t>
            </a:r>
            <a:r>
              <a:rPr lang="en-US" dirty="0"/>
              <a:t> </a:t>
            </a:r>
            <a:r>
              <a:rPr lang="en-US" dirty="0" err="1"/>
              <a:t>úroveň</a:t>
            </a:r>
            <a:r>
              <a:rPr lang="en-US" dirty="0"/>
              <a:t> </a:t>
            </a:r>
            <a:r>
              <a:rPr lang="en-US" dirty="0" err="1"/>
              <a:t>osnovy</a:t>
            </a:r>
            <a:endParaRPr lang="en-US" dirty="0"/>
          </a:p>
          <a:p>
            <a:pPr lvl="4"/>
            <a:r>
              <a:rPr lang="en-US" dirty="0" err="1"/>
              <a:t>Šestá</a:t>
            </a:r>
            <a:r>
              <a:rPr lang="en-US" dirty="0"/>
              <a:t> </a:t>
            </a:r>
            <a:r>
              <a:rPr lang="en-US" dirty="0" err="1"/>
              <a:t>úroveň</a:t>
            </a:r>
            <a:endParaRPr lang="en-US" dirty="0"/>
          </a:p>
          <a:p>
            <a:pPr lvl="4"/>
            <a:r>
              <a:rPr lang="en-US" dirty="0" err="1"/>
              <a:t>Sedmá</a:t>
            </a:r>
            <a:r>
              <a:rPr lang="en-US" dirty="0"/>
              <a:t> </a:t>
            </a:r>
            <a:r>
              <a:rPr lang="en-US" dirty="0" err="1"/>
              <a:t>úroveň</a:t>
            </a:r>
            <a:endParaRPr lang="en-US" dirty="0"/>
          </a:p>
          <a:p>
            <a:pPr lvl="4"/>
            <a:r>
              <a:rPr lang="en-US" dirty="0" err="1"/>
              <a:t>Osmá</a:t>
            </a:r>
            <a:r>
              <a:rPr lang="en-US" dirty="0"/>
              <a:t> </a:t>
            </a:r>
            <a:r>
              <a:rPr lang="en-US" dirty="0" err="1"/>
              <a:t>úroveň</a:t>
            </a:r>
            <a:r>
              <a:rPr lang="en-US" dirty="0"/>
              <a:t> </a:t>
            </a:r>
            <a:r>
              <a:rPr lang="en-US" dirty="0" err="1"/>
              <a:t>textu</a:t>
            </a:r>
            <a:endParaRPr lang="en-US" dirty="0"/>
          </a:p>
          <a:p>
            <a:pPr lvl="4"/>
            <a:r>
              <a:rPr lang="en-US" dirty="0" err="1"/>
              <a:t>Devátá</a:t>
            </a:r>
            <a:r>
              <a:rPr lang="en-US" dirty="0"/>
              <a:t> </a:t>
            </a:r>
            <a:r>
              <a:rPr lang="en-US" dirty="0" err="1"/>
              <a:t>úroveň</a:t>
            </a:r>
            <a:endParaRPr lang="en-US" dirty="0"/>
          </a:p>
        </p:txBody>
      </p:sp>
      <p:sp>
        <p:nvSpPr>
          <p:cNvPr id="1029" name="Text Box 5"/>
          <p:cNvSpPr txBox="1">
            <a:spLocks noChangeArrowheads="1"/>
          </p:cNvSpPr>
          <p:nvPr/>
        </p:nvSpPr>
        <p:spPr bwMode="auto">
          <a:xfrm>
            <a:off x="6300788" y="7178675"/>
            <a:ext cx="3335337"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9pPr>
          </a:lstStyle>
          <a:p>
            <a:pPr algn="r">
              <a:lnSpc>
                <a:spcPct val="96000"/>
              </a:lnSpc>
            </a:pPr>
            <a:r>
              <a:rPr lang="cs-CZ" sz="1100" dirty="0" smtClean="0">
                <a:solidFill>
                  <a:srgbClr val="94C5A3"/>
                </a:solidFill>
                <a:latin typeface="Arial Bold" charset="0"/>
                <a:cs typeface="Arial Bold" charset="0"/>
              </a:rPr>
              <a:t>PhDr. Matúš Šucha,</a:t>
            </a:r>
            <a:r>
              <a:rPr lang="cs-CZ" sz="1100" baseline="0" dirty="0" smtClean="0">
                <a:solidFill>
                  <a:srgbClr val="94C5A3"/>
                </a:solidFill>
                <a:latin typeface="Arial Bold" charset="0"/>
                <a:cs typeface="Arial Bold" charset="0"/>
              </a:rPr>
              <a:t> </a:t>
            </a:r>
            <a:r>
              <a:rPr lang="cs-CZ" sz="1100" baseline="0" dirty="0" err="1" smtClean="0">
                <a:solidFill>
                  <a:srgbClr val="94C5A3"/>
                </a:solidFill>
                <a:latin typeface="Arial Bold" charset="0"/>
                <a:cs typeface="Arial Bold" charset="0"/>
              </a:rPr>
              <a:t>Ph</a:t>
            </a:r>
            <a:r>
              <a:rPr lang="cs-CZ" sz="1100" baseline="0" dirty="0" smtClean="0">
                <a:solidFill>
                  <a:srgbClr val="94C5A3"/>
                </a:solidFill>
                <a:latin typeface="Arial Bold" charset="0"/>
                <a:cs typeface="Arial Bold" charset="0"/>
              </a:rPr>
              <a:t>. D.</a:t>
            </a:r>
            <a:endParaRPr lang="cs-CZ" sz="1100" dirty="0">
              <a:solidFill>
                <a:srgbClr val="FFFFFF"/>
              </a:solidFill>
            </a:endParaRPr>
          </a:p>
        </p:txBody>
      </p:sp>
      <p:sp>
        <p:nvSpPr>
          <p:cNvPr id="1030" name="Text Box 6"/>
          <p:cNvSpPr txBox="1">
            <a:spLocks noChangeArrowheads="1"/>
          </p:cNvSpPr>
          <p:nvPr/>
        </p:nvSpPr>
        <p:spPr bwMode="auto">
          <a:xfrm>
            <a:off x="539750" y="7178675"/>
            <a:ext cx="594042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charset="0"/>
                <a:cs typeface="Arial" charset="0"/>
              </a:defRPr>
            </a:lvl9pPr>
          </a:lstStyle>
          <a:p>
            <a:pPr>
              <a:lnSpc>
                <a:spcPct val="96000"/>
              </a:lnSpc>
            </a:pPr>
            <a:r>
              <a:rPr lang="cs-CZ" sz="1100" dirty="0" smtClean="0">
                <a:solidFill>
                  <a:srgbClr val="94C5A3"/>
                </a:solidFill>
                <a:latin typeface="Arial Bold" charset="0"/>
                <a:cs typeface="Arial Bold" charset="0"/>
              </a:rPr>
              <a:t>Katedra psychologie, Filozofická fakulta, Univerzita Palackého v Olomouci</a:t>
            </a:r>
            <a:endParaRPr lang="cs-CZ" sz="11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449263" rtl="0" eaLnBrk="1" fontAlgn="base" hangingPunct="1">
        <a:lnSpc>
          <a:spcPct val="96000"/>
        </a:lnSpc>
        <a:spcBef>
          <a:spcPct val="0"/>
        </a:spcBef>
        <a:spcAft>
          <a:spcPct val="0"/>
        </a:spcAft>
        <a:buClr>
          <a:srgbClr val="000000"/>
        </a:buClr>
        <a:buSzPct val="100000"/>
        <a:buFont typeface="Times New Roman" charset="0"/>
        <a:defRPr sz="2300">
          <a:solidFill>
            <a:srgbClr val="36478B"/>
          </a:solidFill>
          <a:latin typeface="+mj-lt"/>
          <a:ea typeface="+mj-ea"/>
          <a:cs typeface="+mj-cs"/>
        </a:defRPr>
      </a:lvl1pPr>
      <a:lvl2pPr marL="742950" indent="-285750" algn="l" defTabSz="449263" rtl="0" eaLnBrk="1" fontAlgn="base" hangingPunct="1">
        <a:lnSpc>
          <a:spcPct val="96000"/>
        </a:lnSpc>
        <a:spcBef>
          <a:spcPct val="0"/>
        </a:spcBef>
        <a:spcAft>
          <a:spcPct val="0"/>
        </a:spcAft>
        <a:buClr>
          <a:srgbClr val="000000"/>
        </a:buClr>
        <a:buSzPct val="100000"/>
        <a:buFont typeface="Times New Roman" charset="0"/>
        <a:defRPr sz="2300">
          <a:solidFill>
            <a:srgbClr val="36478B"/>
          </a:solidFill>
          <a:latin typeface="Arial Bold" charset="0"/>
          <a:ea typeface="ヒラギノ角ゴ ProN W6" charset="0"/>
          <a:cs typeface="ヒラギノ角ゴ ProN W6" charset="0"/>
        </a:defRPr>
      </a:lvl2pPr>
      <a:lvl3pPr marL="1143000" indent="-228600" algn="l" defTabSz="449263" rtl="0" eaLnBrk="1" fontAlgn="base" hangingPunct="1">
        <a:lnSpc>
          <a:spcPct val="96000"/>
        </a:lnSpc>
        <a:spcBef>
          <a:spcPct val="0"/>
        </a:spcBef>
        <a:spcAft>
          <a:spcPct val="0"/>
        </a:spcAft>
        <a:buClr>
          <a:srgbClr val="000000"/>
        </a:buClr>
        <a:buSzPct val="100000"/>
        <a:buFont typeface="Times New Roman" charset="0"/>
        <a:defRPr sz="2300">
          <a:solidFill>
            <a:srgbClr val="36478B"/>
          </a:solidFill>
          <a:latin typeface="Arial Bold" charset="0"/>
          <a:ea typeface="ヒラギノ角ゴ ProN W6" charset="0"/>
          <a:cs typeface="ヒラギノ角ゴ ProN W6" charset="0"/>
        </a:defRPr>
      </a:lvl3pPr>
      <a:lvl4pPr marL="1600200" indent="-228600" algn="l" defTabSz="449263" rtl="0" eaLnBrk="1" fontAlgn="base" hangingPunct="1">
        <a:lnSpc>
          <a:spcPct val="96000"/>
        </a:lnSpc>
        <a:spcBef>
          <a:spcPct val="0"/>
        </a:spcBef>
        <a:spcAft>
          <a:spcPct val="0"/>
        </a:spcAft>
        <a:buClr>
          <a:srgbClr val="000000"/>
        </a:buClr>
        <a:buSzPct val="100000"/>
        <a:buFont typeface="Times New Roman" charset="0"/>
        <a:defRPr sz="2300">
          <a:solidFill>
            <a:srgbClr val="36478B"/>
          </a:solidFill>
          <a:latin typeface="Arial Bold" charset="0"/>
          <a:ea typeface="ヒラギノ角ゴ ProN W6" charset="0"/>
          <a:cs typeface="ヒラギノ角ゴ ProN W6" charset="0"/>
        </a:defRPr>
      </a:lvl4pPr>
      <a:lvl5pPr marL="2057400" indent="-228600" algn="l" defTabSz="449263" rtl="0" eaLnBrk="1" fontAlgn="base" hangingPunct="1">
        <a:lnSpc>
          <a:spcPct val="96000"/>
        </a:lnSpc>
        <a:spcBef>
          <a:spcPct val="0"/>
        </a:spcBef>
        <a:spcAft>
          <a:spcPct val="0"/>
        </a:spcAft>
        <a:buClr>
          <a:srgbClr val="000000"/>
        </a:buClr>
        <a:buSzPct val="100000"/>
        <a:buFont typeface="Times New Roman" charset="0"/>
        <a:defRPr sz="2300">
          <a:solidFill>
            <a:srgbClr val="36478B"/>
          </a:solidFill>
          <a:latin typeface="Arial Bold" charset="0"/>
          <a:ea typeface="ヒラギノ角ゴ ProN W6" charset="0"/>
          <a:cs typeface="ヒラギノ角ゴ ProN W6" charset="0"/>
        </a:defRPr>
      </a:lvl5pPr>
      <a:lvl6pPr marL="2514600" indent="-228600" algn="l" defTabSz="449263" rtl="0" eaLnBrk="1" fontAlgn="base" hangingPunct="1">
        <a:lnSpc>
          <a:spcPct val="96000"/>
        </a:lnSpc>
        <a:spcBef>
          <a:spcPct val="0"/>
        </a:spcBef>
        <a:spcAft>
          <a:spcPct val="0"/>
        </a:spcAft>
        <a:buClr>
          <a:srgbClr val="000000"/>
        </a:buClr>
        <a:buSzPct val="100000"/>
        <a:buFont typeface="Times New Roman" charset="0"/>
        <a:defRPr sz="2300">
          <a:solidFill>
            <a:srgbClr val="36478B"/>
          </a:solidFill>
          <a:latin typeface="Arial Bold" charset="0"/>
          <a:ea typeface="ヒラギノ角ゴ ProN W6" charset="0"/>
          <a:cs typeface="ヒラギノ角ゴ ProN W6" charset="0"/>
        </a:defRPr>
      </a:lvl6pPr>
      <a:lvl7pPr marL="2971800" indent="-228600" algn="l" defTabSz="449263" rtl="0" eaLnBrk="1" fontAlgn="base" hangingPunct="1">
        <a:lnSpc>
          <a:spcPct val="96000"/>
        </a:lnSpc>
        <a:spcBef>
          <a:spcPct val="0"/>
        </a:spcBef>
        <a:spcAft>
          <a:spcPct val="0"/>
        </a:spcAft>
        <a:buClr>
          <a:srgbClr val="000000"/>
        </a:buClr>
        <a:buSzPct val="100000"/>
        <a:buFont typeface="Times New Roman" charset="0"/>
        <a:defRPr sz="2300">
          <a:solidFill>
            <a:srgbClr val="36478B"/>
          </a:solidFill>
          <a:latin typeface="Arial Bold" charset="0"/>
          <a:ea typeface="ヒラギノ角ゴ ProN W6" charset="0"/>
          <a:cs typeface="ヒラギノ角ゴ ProN W6" charset="0"/>
        </a:defRPr>
      </a:lvl7pPr>
      <a:lvl8pPr marL="3429000" indent="-228600" algn="l" defTabSz="449263" rtl="0" eaLnBrk="1" fontAlgn="base" hangingPunct="1">
        <a:lnSpc>
          <a:spcPct val="96000"/>
        </a:lnSpc>
        <a:spcBef>
          <a:spcPct val="0"/>
        </a:spcBef>
        <a:spcAft>
          <a:spcPct val="0"/>
        </a:spcAft>
        <a:buClr>
          <a:srgbClr val="000000"/>
        </a:buClr>
        <a:buSzPct val="100000"/>
        <a:buFont typeface="Times New Roman" charset="0"/>
        <a:defRPr sz="2300">
          <a:solidFill>
            <a:srgbClr val="36478B"/>
          </a:solidFill>
          <a:latin typeface="Arial Bold" charset="0"/>
          <a:ea typeface="ヒラギノ角ゴ ProN W6" charset="0"/>
          <a:cs typeface="ヒラギノ角ゴ ProN W6" charset="0"/>
        </a:defRPr>
      </a:lvl8pPr>
      <a:lvl9pPr marL="3886200" indent="-228600" algn="l" defTabSz="449263" rtl="0" eaLnBrk="1" fontAlgn="base" hangingPunct="1">
        <a:lnSpc>
          <a:spcPct val="96000"/>
        </a:lnSpc>
        <a:spcBef>
          <a:spcPct val="0"/>
        </a:spcBef>
        <a:spcAft>
          <a:spcPct val="0"/>
        </a:spcAft>
        <a:buClr>
          <a:srgbClr val="000000"/>
        </a:buClr>
        <a:buSzPct val="100000"/>
        <a:buFont typeface="Times New Roman" charset="0"/>
        <a:defRPr sz="2300">
          <a:solidFill>
            <a:srgbClr val="36478B"/>
          </a:solidFill>
          <a:latin typeface="Arial Bold" charset="0"/>
          <a:ea typeface="ヒラギノ角ゴ ProN W6" charset="0"/>
          <a:cs typeface="ヒラギノ角ゴ ProN W6" charset="0"/>
        </a:defRPr>
      </a:lvl9pPr>
    </p:titleStyle>
    <p:bodyStyle>
      <a:lvl1pPr marL="342900" indent="-342900" algn="l" defTabSz="449263" rtl="0" eaLnBrk="1" fontAlgn="base" hangingPunct="1">
        <a:spcBef>
          <a:spcPct val="0"/>
        </a:spcBef>
        <a:spcAft>
          <a:spcPct val="0"/>
        </a:spcAft>
        <a:buClr>
          <a:srgbClr val="000000"/>
        </a:buClr>
        <a:buSzPct val="100000"/>
        <a:buFont typeface="Times New Roman" charset="0"/>
        <a:defRPr sz="2100">
          <a:solidFill>
            <a:srgbClr val="000000"/>
          </a:solidFill>
          <a:latin typeface="+mn-lt"/>
          <a:ea typeface="+mn-ea"/>
          <a:cs typeface="+mn-cs"/>
        </a:defRPr>
      </a:lvl1pPr>
      <a:lvl2pPr marL="742950" indent="-285750" algn="l" defTabSz="449263" rtl="0" eaLnBrk="1" fontAlgn="base" hangingPunct="1">
        <a:spcBef>
          <a:spcPct val="0"/>
        </a:spcBef>
        <a:spcAft>
          <a:spcPct val="0"/>
        </a:spcAft>
        <a:buClr>
          <a:srgbClr val="000000"/>
        </a:buClr>
        <a:buSzPct val="100000"/>
        <a:buFont typeface="Times New Roman" charset="0"/>
        <a:defRPr sz="1700">
          <a:solidFill>
            <a:srgbClr val="000000"/>
          </a:solidFill>
          <a:latin typeface="Arial" charset="0"/>
          <a:ea typeface="ヒラギノ角ゴ ProN W3" charset="0"/>
          <a:cs typeface="ヒラギノ角ゴ ProN W3" charset="0"/>
        </a:defRPr>
      </a:lvl2pPr>
      <a:lvl3pPr marL="1143000" indent="-228600" algn="l" defTabSz="449263" rtl="0" eaLnBrk="1" fontAlgn="base" hangingPunct="1">
        <a:spcBef>
          <a:spcPct val="0"/>
        </a:spcBef>
        <a:spcAft>
          <a:spcPct val="0"/>
        </a:spcAft>
        <a:buClr>
          <a:srgbClr val="000000"/>
        </a:buClr>
        <a:buSzPct val="100000"/>
        <a:buFont typeface="Times New Roman" charset="0"/>
        <a:defRPr sz="1300">
          <a:solidFill>
            <a:srgbClr val="000000"/>
          </a:solidFill>
          <a:latin typeface="Arial" charset="0"/>
          <a:ea typeface="ヒラギノ角ゴ ProN W3" charset="0"/>
          <a:cs typeface="ヒラギノ角ゴ ProN W3" charset="0"/>
        </a:defRPr>
      </a:lvl3pPr>
      <a:lvl4pPr marL="1600200" indent="-228600" algn="l" defTabSz="449263" rtl="0" eaLnBrk="1" fontAlgn="base" hangingPunct="1">
        <a:spcBef>
          <a:spcPct val="0"/>
        </a:spcBef>
        <a:spcAft>
          <a:spcPct val="0"/>
        </a:spcAft>
        <a:buClr>
          <a:srgbClr val="000000"/>
        </a:buClr>
        <a:buSzPct val="100000"/>
        <a:buFont typeface="Times New Roman" charset="0"/>
        <a:defRPr sz="1300">
          <a:solidFill>
            <a:srgbClr val="000000"/>
          </a:solidFill>
          <a:latin typeface="Arial" charset="0"/>
          <a:ea typeface="ヒラギノ角ゴ ProN W3" charset="0"/>
          <a:cs typeface="ヒラギノ角ゴ ProN W3" charset="0"/>
        </a:defRPr>
      </a:lvl4pPr>
      <a:lvl5pPr marL="2057400" indent="-228600" algn="l" defTabSz="449263" rtl="0" eaLnBrk="1" fontAlgn="base" hangingPunct="1">
        <a:spcBef>
          <a:spcPct val="0"/>
        </a:spcBef>
        <a:spcAft>
          <a:spcPct val="0"/>
        </a:spcAft>
        <a:buClr>
          <a:srgbClr val="000000"/>
        </a:buClr>
        <a:buSzPct val="100000"/>
        <a:buFont typeface="Times New Roman" charset="0"/>
        <a:defRPr sz="1300">
          <a:solidFill>
            <a:srgbClr val="000000"/>
          </a:solidFill>
          <a:latin typeface="Arial" charset="0"/>
          <a:ea typeface="ヒラギノ角ゴ ProN W3" charset="0"/>
          <a:cs typeface="ヒラギノ角ゴ ProN W3" charset="0"/>
        </a:defRPr>
      </a:lvl5pPr>
      <a:lvl6pPr marL="2514600" indent="-228600" algn="l" defTabSz="449263" rtl="0" eaLnBrk="1" fontAlgn="base" hangingPunct="1">
        <a:spcBef>
          <a:spcPct val="0"/>
        </a:spcBef>
        <a:spcAft>
          <a:spcPct val="0"/>
        </a:spcAft>
        <a:buClr>
          <a:srgbClr val="000000"/>
        </a:buClr>
        <a:buSzPct val="100000"/>
        <a:buFont typeface="Times New Roman" charset="0"/>
        <a:defRPr sz="1300">
          <a:solidFill>
            <a:srgbClr val="000000"/>
          </a:solidFill>
          <a:latin typeface="Arial" charset="0"/>
          <a:ea typeface="ヒラギノ角ゴ ProN W3" charset="0"/>
          <a:cs typeface="ヒラギノ角ゴ ProN W3" charset="0"/>
        </a:defRPr>
      </a:lvl6pPr>
      <a:lvl7pPr marL="2971800" indent="-228600" algn="l" defTabSz="449263" rtl="0" eaLnBrk="1" fontAlgn="base" hangingPunct="1">
        <a:spcBef>
          <a:spcPct val="0"/>
        </a:spcBef>
        <a:spcAft>
          <a:spcPct val="0"/>
        </a:spcAft>
        <a:buClr>
          <a:srgbClr val="000000"/>
        </a:buClr>
        <a:buSzPct val="100000"/>
        <a:buFont typeface="Times New Roman" charset="0"/>
        <a:defRPr sz="1300">
          <a:solidFill>
            <a:srgbClr val="000000"/>
          </a:solidFill>
          <a:latin typeface="Arial" charset="0"/>
          <a:ea typeface="ヒラギノ角ゴ ProN W3" charset="0"/>
          <a:cs typeface="ヒラギノ角ゴ ProN W3" charset="0"/>
        </a:defRPr>
      </a:lvl7pPr>
      <a:lvl8pPr marL="3429000" indent="-228600" algn="l" defTabSz="449263" rtl="0" eaLnBrk="1" fontAlgn="base" hangingPunct="1">
        <a:spcBef>
          <a:spcPct val="0"/>
        </a:spcBef>
        <a:spcAft>
          <a:spcPct val="0"/>
        </a:spcAft>
        <a:buClr>
          <a:srgbClr val="000000"/>
        </a:buClr>
        <a:buSzPct val="100000"/>
        <a:buFont typeface="Times New Roman" charset="0"/>
        <a:defRPr sz="1300">
          <a:solidFill>
            <a:srgbClr val="000000"/>
          </a:solidFill>
          <a:latin typeface="Arial" charset="0"/>
          <a:ea typeface="ヒラギノ角ゴ ProN W3" charset="0"/>
          <a:cs typeface="ヒラギノ角ゴ ProN W3" charset="0"/>
        </a:defRPr>
      </a:lvl8pPr>
      <a:lvl9pPr marL="3886200" indent="-228600" algn="l" defTabSz="449263" rtl="0" eaLnBrk="1" fontAlgn="base" hangingPunct="1">
        <a:spcBef>
          <a:spcPct val="0"/>
        </a:spcBef>
        <a:spcAft>
          <a:spcPct val="0"/>
        </a:spcAft>
        <a:buClr>
          <a:srgbClr val="000000"/>
        </a:buClr>
        <a:buSzPct val="100000"/>
        <a:buFont typeface="Times New Roman" charset="0"/>
        <a:defRPr sz="1300">
          <a:solidFill>
            <a:srgbClr val="000000"/>
          </a:solidFill>
          <a:latin typeface="Arial" charset="0"/>
          <a:ea typeface="ヒラギノ角ゴ ProN W3" charset="0"/>
          <a:cs typeface="ヒラギノ角ゴ ProN W3"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cs-CZ" sz="4000" dirty="0" smtClean="0"/>
              <a:t>Metodické doporučení k primární prevenci rizikového chování </a:t>
            </a:r>
            <a:br>
              <a:rPr lang="cs-CZ" sz="4000" dirty="0" smtClean="0"/>
            </a:br>
            <a:r>
              <a:rPr lang="cs-CZ" sz="4000" b="1" i="1" dirty="0" smtClean="0"/>
              <a:t>Rizikové chování v dopravě</a:t>
            </a:r>
            <a:r>
              <a:rPr lang="cs-CZ" sz="4000" dirty="0" smtClean="0"/>
              <a:t>  – příloha </a:t>
            </a:r>
            <a:r>
              <a:rPr lang="cs-CZ" sz="4000" dirty="0" err="1" smtClean="0"/>
              <a:t>č</a:t>
            </a:r>
            <a:r>
              <a:rPr lang="cs-CZ" sz="4000" dirty="0" smtClean="0"/>
              <a:t> 2. </a:t>
            </a:r>
            <a:endParaRPr lang="cs-CZ" sz="4000" b="1" dirty="0"/>
          </a:p>
        </p:txBody>
      </p:sp>
      <p:sp>
        <p:nvSpPr>
          <p:cNvPr id="3" name="Subtitle 2"/>
          <p:cNvSpPr>
            <a:spLocks noGrp="1"/>
          </p:cNvSpPr>
          <p:nvPr>
            <p:ph type="subTitle" idx="1"/>
          </p:nvPr>
        </p:nvSpPr>
        <p:spPr>
          <a:xfrm>
            <a:off x="537834" y="4283075"/>
            <a:ext cx="8440982" cy="1931988"/>
          </a:xfrm>
        </p:spPr>
        <p:txBody>
          <a:bodyPr/>
          <a:lstStyle/>
          <a:p>
            <a:endParaRPr lang="en-US" dirty="0" smtClean="0"/>
          </a:p>
          <a:p>
            <a:r>
              <a:rPr lang="en-US" sz="2800" dirty="0" err="1" smtClean="0"/>
              <a:t>Matúš</a:t>
            </a:r>
            <a:r>
              <a:rPr lang="en-US" sz="2800" dirty="0" smtClean="0"/>
              <a:t> Šucha</a:t>
            </a:r>
          </a:p>
          <a:p>
            <a:endParaRPr lang="en-US" sz="2800" dirty="0" smtClean="0"/>
          </a:p>
          <a:p>
            <a:r>
              <a:rPr lang="en-US" sz="2800" dirty="0" err="1" smtClean="0"/>
              <a:t>Katedra</a:t>
            </a:r>
            <a:r>
              <a:rPr lang="en-US" sz="2800" dirty="0" smtClean="0"/>
              <a:t> </a:t>
            </a:r>
            <a:r>
              <a:rPr lang="en-US" sz="2800" dirty="0" err="1" smtClean="0"/>
              <a:t>psychologie</a:t>
            </a:r>
            <a:r>
              <a:rPr lang="en-US" sz="2800" dirty="0" smtClean="0"/>
              <a:t> FF UP Olomouc</a:t>
            </a:r>
          </a:p>
          <a:p>
            <a:endParaRPr lang="en-US" sz="2800" b="1" dirty="0"/>
          </a:p>
        </p:txBody>
      </p:sp>
    </p:spTree>
    <p:extLst>
      <p:ext uri="{BB962C8B-B14F-4D97-AF65-F5344CB8AC3E}">
        <p14:creationId xmlns:p14="http://schemas.microsoft.com/office/powerpoint/2010/main" val="611203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2386841"/>
            <a:ext cx="9066792" cy="4392381"/>
          </a:xfrm>
        </p:spPr>
        <p:txBody>
          <a:bodyPr/>
          <a:lstStyle/>
          <a:p>
            <a:r>
              <a:rPr lang="cs-CZ" sz="1800" dirty="0" smtClean="0"/>
              <a:t/>
            </a:r>
            <a:br>
              <a:rPr lang="cs-CZ" sz="1800" dirty="0" smtClean="0"/>
            </a:br>
            <a:r>
              <a:rPr lang="cs-CZ" sz="1800" dirty="0"/>
              <a:t/>
            </a:r>
            <a:br>
              <a:rPr lang="cs-CZ" sz="1800" dirty="0"/>
            </a:br>
            <a:r>
              <a:rPr lang="cs-CZ" sz="1800" dirty="0" smtClean="0"/>
              <a:t/>
            </a:r>
            <a:br>
              <a:rPr lang="cs-CZ" sz="1800" dirty="0" smtClean="0"/>
            </a:br>
            <a:r>
              <a:rPr lang="cs-CZ" sz="2400" b="1" dirty="0"/>
              <a:t>Typ prevence  specifická prevence × nespecifická prevence </a:t>
            </a:r>
            <a:r>
              <a:rPr lang="en-US" sz="1800" dirty="0"/>
              <a:t/>
            </a:r>
            <a:br>
              <a:rPr lang="en-US" sz="1800" dirty="0"/>
            </a:br>
            <a:r>
              <a:rPr lang="cs-CZ" sz="1800" dirty="0"/>
              <a:t> </a:t>
            </a:r>
            <a:r>
              <a:rPr lang="en-US" sz="1800" dirty="0"/>
              <a:t/>
            </a:r>
            <a:br>
              <a:rPr lang="en-US" sz="1800" dirty="0"/>
            </a:br>
            <a:r>
              <a:rPr lang="cs-CZ" sz="2400" i="1" dirty="0"/>
              <a:t>b) specifická prevence</a:t>
            </a:r>
            <a:r>
              <a:rPr lang="en-US" sz="1800" dirty="0"/>
              <a:t/>
            </a:r>
            <a:br>
              <a:rPr lang="en-US" sz="1800" dirty="0"/>
            </a:br>
            <a:r>
              <a:rPr lang="cs-CZ" sz="2000" dirty="0"/>
              <a:t> </a:t>
            </a:r>
            <a:r>
              <a:rPr lang="en-US" sz="2000" dirty="0"/>
              <a:t/>
            </a:r>
            <a:br>
              <a:rPr lang="en-US" sz="2000" dirty="0"/>
            </a:br>
            <a:r>
              <a:rPr lang="en-US" sz="2000" dirty="0" smtClean="0"/>
              <a:t>- </a:t>
            </a:r>
            <a:r>
              <a:rPr lang="cs-CZ" sz="2000" dirty="0" smtClean="0"/>
              <a:t>všeobecná </a:t>
            </a:r>
            <a:r>
              <a:rPr lang="cs-CZ" sz="2000" dirty="0"/>
              <a:t>– jedná se o dopravní výchovu (jak teoretická část, tak praktický nácvik). Za velice vhodné považujeme zařazení dopravní výchovy od 1. ročníku ZŠ, a to minimálně v rozsahu 2× půl den za 1 školní pololetí. Nedílnou součástí by měl být nácvik praktických dovedností</a:t>
            </a:r>
            <a:r>
              <a:rPr lang="cs-CZ" sz="2000" dirty="0" smtClean="0"/>
              <a:t>.</a:t>
            </a:r>
            <a:br>
              <a:rPr lang="cs-CZ" sz="2000" dirty="0" smtClean="0"/>
            </a:br>
            <a:r>
              <a:rPr lang="en-US" sz="2000" dirty="0"/>
              <a:t/>
            </a:r>
            <a:br>
              <a:rPr lang="en-US" sz="2000" dirty="0"/>
            </a:br>
            <a:r>
              <a:rPr lang="en-US" sz="2000" dirty="0" smtClean="0"/>
              <a:t>- </a:t>
            </a:r>
            <a:r>
              <a:rPr lang="cs-CZ" sz="2000" dirty="0" smtClean="0"/>
              <a:t>indikovaná </a:t>
            </a:r>
            <a:r>
              <a:rPr lang="cs-CZ" sz="2000" dirty="0"/>
              <a:t>a selektivní – jedná se zejména o oblast rizikových faktorů majících původ v osobnosti dítěte. Vhodné je použít některý ze screeningových nástrojů (např. </a:t>
            </a:r>
            <a:r>
              <a:rPr lang="cs-CZ" sz="2000" dirty="0" err="1"/>
              <a:t>Preventure</a:t>
            </a:r>
            <a:r>
              <a:rPr lang="cs-CZ" sz="2000" dirty="0"/>
              <a:t>, </a:t>
            </a:r>
            <a:r>
              <a:rPr lang="cs-CZ" sz="2000" dirty="0" err="1"/>
              <a:t>Unplagged</a:t>
            </a:r>
            <a:r>
              <a:rPr lang="cs-CZ" sz="2000" dirty="0"/>
              <a:t>) pro indikaci a další práci s rizikovou skupinou. Dalším způsobem pro indikaci cílové skupiny může být pozorování nebo orientační test v rámci dopravní výchovy. V rámci indikované nebo selektivní primární prevence se zaměřujeme na individuální práci dle rizikových faktorů osobnosti dítěte. </a:t>
            </a: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t>
            </a:r>
            <a:endParaRPr lang="en-US" sz="1800" b="1" dirty="0"/>
          </a:p>
        </p:txBody>
      </p:sp>
    </p:spTree>
    <p:extLst>
      <p:ext uri="{BB962C8B-B14F-4D97-AF65-F5344CB8AC3E}">
        <p14:creationId xmlns:p14="http://schemas.microsoft.com/office/powerpoint/2010/main" val="369101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2386841"/>
            <a:ext cx="9066792" cy="4392381"/>
          </a:xfrm>
        </p:spPr>
        <p:txBody>
          <a:bodyPr/>
          <a:lstStyle/>
          <a:p>
            <a:r>
              <a:rPr lang="cs-CZ" sz="1800" dirty="0" smtClean="0"/>
              <a:t/>
            </a:r>
            <a:br>
              <a:rPr lang="cs-CZ" sz="1800" dirty="0" smtClean="0"/>
            </a:br>
            <a:r>
              <a:rPr lang="cs-CZ" sz="2800" b="1" dirty="0" smtClean="0"/>
              <a:t>Vhodné postupy</a:t>
            </a:r>
            <a:r>
              <a:rPr lang="en-US" sz="1800" dirty="0"/>
              <a:t/>
            </a:r>
            <a:br>
              <a:rPr lang="en-US" sz="1800" dirty="0"/>
            </a:br>
            <a:r>
              <a:rPr lang="cs-CZ" sz="1800" dirty="0"/>
              <a:t> </a:t>
            </a:r>
            <a:r>
              <a:rPr lang="en-US" sz="1800" dirty="0"/>
              <a:t/>
            </a:r>
            <a:br>
              <a:rPr lang="en-US" sz="1800" dirty="0"/>
            </a:br>
            <a:r>
              <a:rPr lang="cs-CZ" sz="2400" i="1" dirty="0"/>
              <a:t>I) Dopravní výchova</a:t>
            </a:r>
            <a:r>
              <a:rPr lang="en-US" sz="2400" dirty="0"/>
              <a:t/>
            </a:r>
            <a:br>
              <a:rPr lang="en-US" sz="2400" dirty="0"/>
            </a:br>
            <a:r>
              <a:rPr lang="cs-CZ" sz="2400" dirty="0"/>
              <a:t> </a:t>
            </a:r>
            <a:r>
              <a:rPr lang="en-US" sz="2400" dirty="0"/>
              <a:t/>
            </a:r>
            <a:br>
              <a:rPr lang="en-US" sz="2400" dirty="0"/>
            </a:br>
            <a:r>
              <a:rPr lang="cs-CZ" sz="2400" dirty="0"/>
              <a:t>a) dopravní besedy v prostředí školní třídy – může vést dopravní policista, dopravní psycholog, vyškolený pedagog,</a:t>
            </a:r>
            <a:r>
              <a:rPr lang="en-US" sz="2400" dirty="0"/>
              <a:t/>
            </a:r>
            <a:br>
              <a:rPr lang="en-US" sz="2400" dirty="0"/>
            </a:br>
            <a:r>
              <a:rPr lang="cs-CZ" sz="2400" dirty="0"/>
              <a:t>b) použití multimediálních pomůcek – ilustrace prostřednictvím audiozáznamu, PC her, přehrávání scének, různých ilustrovaných materiálů (např. pro výuku dopravního značení – více informací v odkazech na literaturu),</a:t>
            </a:r>
            <a:r>
              <a:rPr lang="en-US" sz="2400" dirty="0"/>
              <a:t/>
            </a:r>
            <a:br>
              <a:rPr lang="en-US" sz="2400" dirty="0"/>
            </a:br>
            <a:r>
              <a:rPr lang="cs-CZ" sz="2400" dirty="0"/>
              <a:t>c) praktický nácvik na dopravním hřišti,</a:t>
            </a:r>
            <a:r>
              <a:rPr lang="en-US" sz="2400" dirty="0"/>
              <a:t/>
            </a:r>
            <a:br>
              <a:rPr lang="en-US" sz="2400" dirty="0"/>
            </a:br>
            <a:r>
              <a:rPr lang="cs-CZ" sz="2400" dirty="0"/>
              <a:t>d) exkurze (pracoviště dopravní policie, dopravní podnik aj.).</a:t>
            </a:r>
            <a:r>
              <a:rPr lang="en-US" sz="2400" dirty="0"/>
              <a:t/>
            </a:r>
            <a:br>
              <a:rPr lang="en-US" sz="24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t>
            </a:r>
            <a:endParaRPr lang="en-US" sz="1800" b="1" dirty="0"/>
          </a:p>
        </p:txBody>
      </p:sp>
    </p:spTree>
    <p:extLst>
      <p:ext uri="{BB962C8B-B14F-4D97-AF65-F5344CB8AC3E}">
        <p14:creationId xmlns:p14="http://schemas.microsoft.com/office/powerpoint/2010/main" val="313597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b="1" dirty="0">
                <a:latin typeface="Arial" charset="0"/>
              </a:rPr>
              <a:t>Hlavní cíle </a:t>
            </a:r>
            <a:r>
              <a:rPr lang="cs-CZ" b="1" dirty="0" smtClean="0">
                <a:latin typeface="Arial" charset="0"/>
              </a:rPr>
              <a:t>dopravní výchovy</a:t>
            </a:r>
            <a:br>
              <a:rPr lang="cs-CZ" b="1" dirty="0" smtClean="0">
                <a:latin typeface="Arial" charset="0"/>
              </a:rPr>
            </a:br>
            <a:endParaRPr lang="cs-CZ" b="1" dirty="0">
              <a:latin typeface="Arial" charset="0"/>
            </a:endParaRPr>
          </a:p>
        </p:txBody>
      </p:sp>
      <p:sp>
        <p:nvSpPr>
          <p:cNvPr id="12291" name="Rectangle 3"/>
          <p:cNvSpPr>
            <a:spLocks noGrp="1" noChangeArrowheads="1"/>
          </p:cNvSpPr>
          <p:nvPr>
            <p:ph type="body" idx="1"/>
          </p:nvPr>
        </p:nvSpPr>
        <p:spPr>
          <a:xfrm>
            <a:off x="503238" y="2191420"/>
            <a:ext cx="9156568" cy="5039783"/>
          </a:xfrm>
        </p:spPr>
        <p:txBody>
          <a:bodyPr/>
          <a:lstStyle/>
          <a:p>
            <a:pPr eaLnBrk="1" hangingPunct="1"/>
            <a:r>
              <a:rPr lang="cs-CZ" b="1" dirty="0" smtClean="0">
                <a:latin typeface="Arial" charset="0"/>
              </a:rPr>
              <a:t>- bezpečné </a:t>
            </a:r>
            <a:r>
              <a:rPr lang="cs-CZ" b="1" dirty="0">
                <a:latin typeface="Arial" charset="0"/>
              </a:rPr>
              <a:t>chování dětí v dopravním prostředí</a:t>
            </a:r>
          </a:p>
          <a:p>
            <a:pPr eaLnBrk="1" hangingPunct="1"/>
            <a:endParaRPr lang="cs-CZ" b="1" dirty="0" smtClean="0">
              <a:latin typeface="Arial" charset="0"/>
            </a:endParaRPr>
          </a:p>
          <a:p>
            <a:pPr eaLnBrk="1" hangingPunct="1"/>
            <a:r>
              <a:rPr lang="cs-CZ" b="1" dirty="0" smtClean="0">
                <a:latin typeface="Arial" charset="0"/>
              </a:rPr>
              <a:t>- předvídání </a:t>
            </a:r>
            <a:r>
              <a:rPr lang="cs-CZ" b="1" dirty="0">
                <a:latin typeface="Arial" charset="0"/>
              </a:rPr>
              <a:t>rizika, správné hodnocení situace a vhodné reagování</a:t>
            </a:r>
          </a:p>
          <a:p>
            <a:pPr eaLnBrk="1" hangingPunct="1"/>
            <a:endParaRPr lang="cs-CZ" b="1" dirty="0" smtClean="0">
              <a:latin typeface="Arial" charset="0"/>
            </a:endParaRPr>
          </a:p>
          <a:p>
            <a:pPr eaLnBrk="1" hangingPunct="1"/>
            <a:r>
              <a:rPr lang="cs-CZ" b="1" dirty="0" smtClean="0">
                <a:latin typeface="Arial" charset="0"/>
              </a:rPr>
              <a:t>- utváření </a:t>
            </a:r>
            <a:r>
              <a:rPr lang="cs-CZ" b="1" dirty="0">
                <a:latin typeface="Arial" charset="0"/>
              </a:rPr>
              <a:t>žádoucích návyků do budoucna</a:t>
            </a:r>
          </a:p>
          <a:p>
            <a:pPr eaLnBrk="1" hangingPunct="1"/>
            <a:endParaRPr lang="cs-CZ" b="1" dirty="0" smtClean="0">
              <a:latin typeface="Arial" charset="0"/>
            </a:endParaRPr>
          </a:p>
          <a:p>
            <a:pPr eaLnBrk="1" hangingPunct="1"/>
            <a:r>
              <a:rPr lang="cs-CZ" b="1" dirty="0" smtClean="0">
                <a:latin typeface="Arial" charset="0"/>
              </a:rPr>
              <a:t>- cena </a:t>
            </a:r>
            <a:r>
              <a:rPr lang="cs-CZ" b="1" dirty="0">
                <a:latin typeface="Arial" charset="0"/>
              </a:rPr>
              <a:t>života, prevence úrazů</a:t>
            </a:r>
          </a:p>
        </p:txBody>
      </p:sp>
    </p:spTree>
    <p:extLst>
      <p:ext uri="{BB962C8B-B14F-4D97-AF65-F5344CB8AC3E}">
        <p14:creationId xmlns:p14="http://schemas.microsoft.com/office/powerpoint/2010/main" val="113808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2386841"/>
            <a:ext cx="9066792" cy="4392381"/>
          </a:xfrm>
        </p:spPr>
        <p:txBody>
          <a:bodyPr/>
          <a:lstStyle/>
          <a:p>
            <a:r>
              <a:rPr lang="cs-CZ" sz="1800" dirty="0" smtClean="0"/>
              <a:t/>
            </a:r>
            <a:br>
              <a:rPr lang="cs-CZ" sz="1800" dirty="0" smtClean="0"/>
            </a:br>
            <a:r>
              <a:rPr lang="cs-CZ" sz="2800" b="1" dirty="0" smtClean="0"/>
              <a:t>Vhodné postupy</a:t>
            </a:r>
            <a:r>
              <a:rPr lang="en-US" sz="1800" dirty="0"/>
              <a:t/>
            </a:r>
            <a:br>
              <a:rPr lang="en-US" sz="1800" dirty="0"/>
            </a:br>
            <a:r>
              <a:rPr lang="cs-CZ" sz="1800" dirty="0"/>
              <a:t> </a:t>
            </a:r>
            <a:r>
              <a:rPr lang="en-US" sz="1800" dirty="0"/>
              <a:t/>
            </a:r>
            <a:br>
              <a:rPr lang="en-US" sz="1800" dirty="0"/>
            </a:br>
            <a:r>
              <a:rPr lang="cs-CZ" sz="2400" i="1" dirty="0"/>
              <a:t>II) Práce s rodinou</a:t>
            </a:r>
            <a:r>
              <a:rPr lang="en-US" sz="2400" dirty="0"/>
              <a:t/>
            </a:r>
            <a:br>
              <a:rPr lang="en-US" sz="2400" dirty="0"/>
            </a:br>
            <a:r>
              <a:rPr lang="cs-CZ" sz="2400" dirty="0"/>
              <a:t> </a:t>
            </a:r>
            <a:r>
              <a:rPr lang="en-US" sz="2400" dirty="0"/>
              <a:t/>
            </a:r>
            <a:br>
              <a:rPr lang="en-US" sz="2400" dirty="0"/>
            </a:br>
            <a:r>
              <a:rPr lang="cs-CZ" sz="2400" dirty="0"/>
              <a:t>Formou poskytování informací na rodičovských schůzkách, případně individuální konzultace s rodiči. Za vhodné považujeme poskytnutí  informačního materiálu rodičům (více viz odkazy na literaturu) podle způsobu dopravy jejich dítěte do školy.</a:t>
            </a:r>
            <a:r>
              <a:rPr lang="en-US" sz="2400" dirty="0"/>
              <a:t/>
            </a:r>
            <a:br>
              <a:rPr lang="en-US" sz="2400" dirty="0"/>
            </a:br>
            <a:r>
              <a:rPr lang="en-US" sz="2400" dirty="0"/>
              <a:t/>
            </a:r>
            <a:br>
              <a:rPr lang="en-US" sz="24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t>
            </a:r>
            <a:endParaRPr lang="en-US" sz="1800" b="1" dirty="0"/>
          </a:p>
        </p:txBody>
      </p:sp>
    </p:spTree>
    <p:extLst>
      <p:ext uri="{BB962C8B-B14F-4D97-AF65-F5344CB8AC3E}">
        <p14:creationId xmlns:p14="http://schemas.microsoft.com/office/powerpoint/2010/main" val="311320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2386841"/>
            <a:ext cx="9066792" cy="4392381"/>
          </a:xfrm>
        </p:spPr>
        <p:txBody>
          <a:bodyPr/>
          <a:lstStyle/>
          <a:p>
            <a:r>
              <a:rPr lang="cs-CZ" sz="1800" dirty="0" smtClean="0"/>
              <a:t/>
            </a:r>
            <a:br>
              <a:rPr lang="cs-CZ" sz="1800" dirty="0" smtClean="0"/>
            </a:br>
            <a:r>
              <a:rPr lang="cs-CZ" sz="2800" b="1" dirty="0" smtClean="0"/>
              <a:t>Vhodné postupy</a:t>
            </a:r>
            <a:r>
              <a:rPr lang="en-US" sz="1800" dirty="0"/>
              <a:t/>
            </a:r>
            <a:br>
              <a:rPr lang="en-US" sz="1800" dirty="0"/>
            </a:br>
            <a:r>
              <a:rPr lang="cs-CZ" sz="1800" dirty="0"/>
              <a:t> </a:t>
            </a:r>
            <a:r>
              <a:rPr lang="en-US" sz="1800" dirty="0"/>
              <a:t/>
            </a:r>
            <a:br>
              <a:rPr lang="en-US" sz="1800" dirty="0"/>
            </a:br>
            <a:r>
              <a:rPr lang="cs-CZ" sz="2400" i="1" dirty="0"/>
              <a:t>III) Práce s osobností dítěte</a:t>
            </a:r>
            <a:r>
              <a:rPr lang="en-US" sz="2400" dirty="0"/>
              <a:t/>
            </a:r>
            <a:br>
              <a:rPr lang="en-US" sz="2400" dirty="0"/>
            </a:br>
            <a:r>
              <a:rPr lang="cs-CZ" sz="2400" dirty="0"/>
              <a:t> </a:t>
            </a:r>
            <a:r>
              <a:rPr lang="en-US" sz="2400" dirty="0"/>
              <a:t/>
            </a:r>
            <a:br>
              <a:rPr lang="en-US" sz="2400" dirty="0"/>
            </a:br>
            <a:r>
              <a:rPr lang="cs-CZ" sz="2400" dirty="0"/>
              <a:t>Za vhodné považujeme indikaci prostřednictvím pozorování při dopravní výuce (případně na dopravním hřišti), nebo dle rizikových faktorů (uvedených výše) zjištěných při </a:t>
            </a:r>
            <a:r>
              <a:rPr lang="cs-CZ" sz="2400" dirty="0" err="1"/>
              <a:t>screeningu</a:t>
            </a:r>
            <a:r>
              <a:rPr lang="cs-CZ" sz="2400" dirty="0"/>
              <a:t> rizikového chování obecně. Ve výjimečných případech může jít také o informace od policie (přestupky nebo trestné činy).</a:t>
            </a:r>
            <a:r>
              <a:rPr lang="en-US" sz="2400" dirty="0"/>
              <a:t/>
            </a:r>
            <a:br>
              <a:rPr lang="en-US" sz="2400" dirty="0"/>
            </a:br>
            <a:r>
              <a:rPr lang="en-US" sz="2400" dirty="0"/>
              <a:t/>
            </a:r>
            <a:br>
              <a:rPr lang="en-US" sz="24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t>
            </a:r>
            <a:endParaRPr lang="en-US" sz="1800" b="1" dirty="0"/>
          </a:p>
        </p:txBody>
      </p:sp>
    </p:spTree>
    <p:extLst>
      <p:ext uri="{BB962C8B-B14F-4D97-AF65-F5344CB8AC3E}">
        <p14:creationId xmlns:p14="http://schemas.microsoft.com/office/powerpoint/2010/main" val="3113203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2386841"/>
            <a:ext cx="9066792" cy="4392381"/>
          </a:xfrm>
        </p:spPr>
        <p:txBody>
          <a:bodyPr/>
          <a:lstStyle/>
          <a:p>
            <a:r>
              <a:rPr lang="cs-CZ" sz="1800" dirty="0" smtClean="0"/>
              <a:t/>
            </a:r>
            <a:br>
              <a:rPr lang="cs-CZ" sz="1800" dirty="0" smtClean="0"/>
            </a:br>
            <a:r>
              <a:rPr lang="cs-CZ" sz="2800" b="1" dirty="0" smtClean="0"/>
              <a:t>Nevhodné postupy</a:t>
            </a:r>
            <a:r>
              <a:rPr lang="en-US" sz="1800" dirty="0"/>
              <a:t/>
            </a:r>
            <a:br>
              <a:rPr lang="en-US" sz="1800" dirty="0"/>
            </a:br>
            <a:r>
              <a:rPr lang="cs-CZ" sz="1800" dirty="0"/>
              <a:t> </a:t>
            </a:r>
            <a:r>
              <a:rPr lang="en-US" sz="1800" dirty="0"/>
              <a:t/>
            </a:r>
            <a:br>
              <a:rPr lang="en-US" sz="1800" dirty="0"/>
            </a:br>
            <a:r>
              <a:rPr lang="cs-CZ" sz="2400" i="1" dirty="0"/>
              <a:t/>
            </a:r>
            <a:br>
              <a:rPr lang="cs-CZ" sz="2400" i="1" dirty="0"/>
            </a:br>
            <a:r>
              <a:rPr lang="en-US" sz="2400" dirty="0"/>
              <a:t/>
            </a:r>
            <a:br>
              <a:rPr lang="en-US" sz="2400" dirty="0"/>
            </a:br>
            <a:r>
              <a:rPr lang="cs-CZ" sz="2400" dirty="0"/>
              <a:t>Za nevhodné postupy pro děti na ZŠ považujeme multimediální masové akce založené na prezentaci negativních dopadů (formou zastrašování) rizikového chování v dopravě (např. akce </a:t>
            </a:r>
            <a:r>
              <a:rPr lang="cs-CZ" sz="2400" dirty="0" err="1"/>
              <a:t>The</a:t>
            </a:r>
            <a:r>
              <a:rPr lang="cs-CZ" sz="2400" dirty="0"/>
              <a:t> </a:t>
            </a:r>
            <a:r>
              <a:rPr lang="cs-CZ" sz="2400" dirty="0" err="1"/>
              <a:t>Action</a:t>
            </a:r>
            <a:r>
              <a:rPr lang="cs-CZ" sz="2400" dirty="0"/>
              <a:t>).</a:t>
            </a:r>
            <a:r>
              <a:rPr lang="en-US" sz="2400" dirty="0"/>
              <a:t/>
            </a:r>
            <a:br>
              <a:rPr lang="en-US" sz="2400" dirty="0"/>
            </a:br>
            <a:r>
              <a:rPr lang="en-US" sz="2400" dirty="0"/>
              <a:t/>
            </a:r>
            <a:br>
              <a:rPr lang="en-US" sz="2400" dirty="0"/>
            </a:br>
            <a:r>
              <a:rPr lang="en-US" sz="2400" dirty="0"/>
              <a:t/>
            </a:r>
            <a:br>
              <a:rPr lang="en-US" sz="24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t>
            </a:r>
            <a:endParaRPr lang="en-US" sz="1800" b="1" dirty="0"/>
          </a:p>
        </p:txBody>
      </p:sp>
    </p:spTree>
    <p:extLst>
      <p:ext uri="{BB962C8B-B14F-4D97-AF65-F5344CB8AC3E}">
        <p14:creationId xmlns:p14="http://schemas.microsoft.com/office/powerpoint/2010/main" val="325546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3167293"/>
            <a:ext cx="9066792" cy="3581323"/>
          </a:xfrm>
        </p:spPr>
        <p:txBody>
          <a:bodyPr/>
          <a:lstStyle/>
          <a:p>
            <a:r>
              <a:rPr lang="cs-CZ" sz="2800" b="1" dirty="0"/>
              <a:t>Kdy, koho a v jakém případě vyrozumět </a:t>
            </a:r>
            <a:r>
              <a:rPr lang="cs-CZ" sz="1800" dirty="0"/>
              <a:t> </a:t>
            </a:r>
            <a:r>
              <a:rPr lang="cs-CZ" sz="1800" dirty="0" smtClean="0"/>
              <a:t/>
            </a:r>
            <a:br>
              <a:rPr lang="cs-CZ"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cs-CZ" sz="2400" dirty="0" smtClean="0"/>
              <a:t>V </a:t>
            </a:r>
            <a:r>
              <a:rPr lang="cs-CZ" sz="2400" dirty="0"/>
              <a:t>oblasti RCH v kontextu dopravy téměř výlučně komunikujeme s rodiči dítěte a domlouváme případné akce orientované na zvýšení kompetencí  dítěte v dopravním systému (ideálně dle informací od rodičů, v jakých dopravních situacích se jejich dítě pohybuje)</a:t>
            </a:r>
            <a:r>
              <a:rPr lang="cs-CZ" sz="2400" dirty="0" smtClean="0"/>
              <a:t>.</a:t>
            </a:r>
            <a:br>
              <a:rPr lang="cs-CZ" sz="2400" dirty="0" smtClean="0"/>
            </a:br>
            <a:r>
              <a:rPr lang="cs-CZ" sz="2400" dirty="0"/>
              <a:t/>
            </a:r>
            <a:br>
              <a:rPr lang="cs-CZ" sz="2400" dirty="0"/>
            </a:br>
            <a:r>
              <a:rPr lang="cs-CZ" sz="2400" dirty="0" smtClean="0"/>
              <a:t> </a:t>
            </a:r>
            <a:r>
              <a:rPr lang="cs-CZ" sz="2400" dirty="0"/>
              <a:t>Výjimečně kontaktujeme policii, a to zejména v případě, kdy jsme svědky aktivit dětí, které mohou vést k dopravním nehodám.</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t>
            </a:r>
            <a:endParaRPr lang="en-US" sz="1800" b="1" dirty="0"/>
          </a:p>
        </p:txBody>
      </p:sp>
    </p:spTree>
    <p:extLst>
      <p:ext uri="{BB962C8B-B14F-4D97-AF65-F5344CB8AC3E}">
        <p14:creationId xmlns:p14="http://schemas.microsoft.com/office/powerpoint/2010/main" val="221299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029"/>
            <a:ext cx="10080625" cy="72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3451434" y="6015433"/>
            <a:ext cx="3102036" cy="6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Clr>
                <a:schemeClr val="hlink"/>
              </a:buClr>
              <a:buSzPct val="110000"/>
              <a:buFont typeface="Wingdings" charset="0"/>
              <a:buNone/>
            </a:pPr>
            <a:r>
              <a:rPr lang="cs-CZ" sz="3600" b="1" dirty="0" smtClean="0">
                <a:solidFill>
                  <a:schemeClr val="bg1"/>
                </a:solidFill>
                <a:latin typeface="Arial"/>
                <a:cs typeface="Arial"/>
              </a:rPr>
              <a:t>Pohled dítěte</a:t>
            </a:r>
            <a:endParaRPr lang="cs-CZ" sz="3600" b="1" dirty="0">
              <a:solidFill>
                <a:schemeClr val="bg1"/>
              </a:solidFill>
              <a:latin typeface="Arial"/>
              <a:cs typeface="Arial"/>
            </a:endParaRPr>
          </a:p>
        </p:txBody>
      </p:sp>
    </p:spTree>
    <p:extLst>
      <p:ext uri="{BB962C8B-B14F-4D97-AF65-F5344CB8AC3E}">
        <p14:creationId xmlns:p14="http://schemas.microsoft.com/office/powerpoint/2010/main" val="1050764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1797888"/>
            <a:ext cx="9066792" cy="4392381"/>
          </a:xfrm>
        </p:spPr>
        <p:txBody>
          <a:bodyPr/>
          <a:lstStyle/>
          <a:p>
            <a:pPr algn="ctr"/>
            <a:r>
              <a:rPr lang="en-US" sz="4400" b="1" dirty="0" smtClean="0"/>
              <a:t>II.</a:t>
            </a:r>
            <a:br>
              <a:rPr lang="en-US" sz="4400" b="1" dirty="0" smtClean="0"/>
            </a:br>
            <a:r>
              <a:rPr lang="en-US" sz="4400" b="1" dirty="0" smtClean="0"/>
              <a:t/>
            </a:r>
            <a:br>
              <a:rPr lang="en-US" sz="4400" b="1" dirty="0" smtClean="0"/>
            </a:br>
            <a:r>
              <a:rPr lang="en-US" sz="4400" b="1" dirty="0" err="1" smtClean="0"/>
              <a:t>Připomínky</a:t>
            </a:r>
            <a:r>
              <a:rPr lang="en-US" sz="4400" b="1" dirty="0" smtClean="0"/>
              <a:t> a </a:t>
            </a:r>
            <a:r>
              <a:rPr lang="en-US" sz="4400" b="1" dirty="0" err="1" smtClean="0"/>
              <a:t>diskuse</a:t>
            </a:r>
            <a:r>
              <a:rPr lang="en-US" sz="2400" dirty="0"/>
              <a:t/>
            </a:r>
            <a:br>
              <a:rPr lang="en-US" sz="2400" dirty="0"/>
            </a:br>
            <a:r>
              <a:rPr lang="en-US" sz="2400" dirty="0" smtClean="0"/>
              <a:t> </a:t>
            </a:r>
            <a:endParaRPr lang="en-US" sz="2400" b="1" dirty="0"/>
          </a:p>
        </p:txBody>
      </p:sp>
    </p:spTree>
    <p:extLst>
      <p:ext uri="{BB962C8B-B14F-4D97-AF65-F5344CB8AC3E}">
        <p14:creationId xmlns:p14="http://schemas.microsoft.com/office/powerpoint/2010/main" val="84519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2937323"/>
            <a:ext cx="9066792" cy="4392381"/>
          </a:xfrm>
        </p:spPr>
        <p:txBody>
          <a:bodyPr/>
          <a:lstStyle/>
          <a:p>
            <a:r>
              <a:rPr lang="cs-CZ" sz="1200" dirty="0" smtClean="0"/>
              <a:t/>
            </a:r>
            <a:br>
              <a:rPr lang="cs-CZ" sz="1200" dirty="0" smtClean="0"/>
            </a:br>
            <a:r>
              <a:rPr lang="cs-CZ" sz="2400" b="1" dirty="0" smtClean="0"/>
              <a:t>Připomínky a diskuse</a:t>
            </a:r>
            <a:r>
              <a:rPr lang="en-US" sz="1200" dirty="0"/>
              <a:t/>
            </a:r>
            <a:br>
              <a:rPr lang="en-US" sz="1200" dirty="0"/>
            </a:br>
            <a:r>
              <a:rPr lang="cs-CZ" sz="1200" dirty="0"/>
              <a:t> </a:t>
            </a:r>
            <a:r>
              <a:rPr lang="en-US" sz="1200" dirty="0"/>
              <a:t/>
            </a:r>
            <a:br>
              <a:rPr lang="en-US" sz="1200" dirty="0"/>
            </a:br>
            <a:r>
              <a:rPr lang="cs-CZ" sz="2000" dirty="0">
                <a:solidFill>
                  <a:srgbClr val="FF0000"/>
                </a:solidFill>
              </a:rPr>
              <a:t>Výjimečně kontaktujeme policii, a to zejména v případě, kdy jsme svědky aktivit dětí, které  mohou vést k dopravním nehodám. </a:t>
            </a:r>
            <a:r>
              <a:rPr lang="en-US" sz="1600" dirty="0"/>
              <a:t/>
            </a:r>
            <a:br>
              <a:rPr lang="en-US" sz="1600" dirty="0"/>
            </a:br>
            <a:r>
              <a:rPr lang="en-US" sz="1600" dirty="0" smtClean="0"/>
              <a:t/>
            </a:r>
            <a:br>
              <a:rPr lang="en-US" sz="1600" dirty="0" smtClean="0"/>
            </a:br>
            <a:r>
              <a:rPr lang="en-US" sz="1600" dirty="0" smtClean="0"/>
              <a:t>	</a:t>
            </a:r>
            <a:r>
              <a:rPr lang="cs-CZ" sz="1800" i="1" dirty="0" smtClean="0"/>
              <a:t>Není </a:t>
            </a:r>
            <a:r>
              <a:rPr lang="cs-CZ" sz="1800" i="1" dirty="0"/>
              <a:t>lépe se zkontaktovat s policií (buď Policií ČR nebo Městskou policií – Obecní policií podle místních poměrů) a spolupracovat na úrovni prevence při cestě dětí do školy a ze školy (dozor policistů a strážníků u přechodu pro chodce přímo u školy)? Když bude policista nebo strážník na místě bude to preventivní jak pro žáky – chodce, tak pro řidiče motorových vozidel. Případně dohled strážníka nebo policisty v blízkosti autobusové zastávky, kde děti čekají na příjezd školního autobusu atp. </a:t>
            </a:r>
            <a:r>
              <a:rPr lang="en-US" sz="1800" dirty="0"/>
              <a:t/>
            </a:r>
            <a:br>
              <a:rPr lang="en-US" sz="1800" dirty="0"/>
            </a:br>
            <a:r>
              <a:rPr lang="en-US" sz="1800" dirty="0" smtClean="0"/>
              <a:t>	</a:t>
            </a:r>
            <a:r>
              <a:rPr lang="cs-CZ" sz="1800" i="1" dirty="0" smtClean="0"/>
              <a:t>Sama </a:t>
            </a:r>
            <a:r>
              <a:rPr lang="cs-CZ" sz="1800" i="1" dirty="0"/>
              <a:t>škola může získat pro svého pracovníka (pro rodiče, učitele atp.) oprávnění v duchu zákona č. 361/2000 Sb. o provozu na pozemních komunikacích § 79 </a:t>
            </a:r>
            <a:r>
              <a:rPr lang="cs-CZ" sz="1800" i="1" dirty="0" err="1"/>
              <a:t>odst</a:t>
            </a:r>
            <a:r>
              <a:rPr lang="cs-CZ" sz="1800" i="1" dirty="0"/>
              <a:t> 1, písm. j), jako osob oprávněných k zajištění bezpečného přecházení dětí a školní mládeže přes pozemní komunikace v konkrétních rizikových místech (blíže viz. projekt MP Brno – Strážce přechodu). </a:t>
            </a:r>
            <a:r>
              <a:rPr lang="en-US" sz="1800" dirty="0"/>
              <a:t/>
            </a:r>
            <a:br>
              <a:rPr lang="en-US" sz="1800" dirty="0"/>
            </a:br>
            <a:r>
              <a:rPr lang="en-US" sz="1800" dirty="0" smtClean="0"/>
              <a:t>	</a:t>
            </a:r>
            <a:r>
              <a:rPr lang="cs-CZ" sz="1800" i="1" dirty="0" smtClean="0"/>
              <a:t>Kontaktování </a:t>
            </a:r>
            <a:r>
              <a:rPr lang="cs-CZ" sz="1800" i="1" dirty="0"/>
              <a:t>policie při svědectví rizikové aktivity dětí je skoro nemožné, než by </a:t>
            </a:r>
            <a:r>
              <a:rPr lang="cs-CZ" sz="1800" i="1" dirty="0" err="1"/>
              <a:t>eventuelně</a:t>
            </a:r>
            <a:r>
              <a:rPr lang="cs-CZ" sz="1800" i="1" dirty="0"/>
              <a:t> policista, či strážník přijel na místo, aby mohl zasáhnout, mohlo by být ve smyslu prevence pozdě, při rizikovém chování dětí v dopravě je na místě kontaktování přímo dětí samotných a zabránění v jejich rizikovém chování tak, aby nedošlo k dopravní nehodě. </a:t>
            </a:r>
            <a:r>
              <a:rPr lang="en-US" sz="1800" dirty="0"/>
              <a:t/>
            </a:r>
            <a:br>
              <a:rPr lang="en-US" sz="1800" dirty="0"/>
            </a:br>
            <a:r>
              <a:rPr lang="en-US" sz="1600" dirty="0"/>
              <a:t/>
            </a:r>
            <a:br>
              <a:rPr lang="en-US" sz="1600" dirty="0"/>
            </a:br>
            <a:r>
              <a:rPr lang="en-US" sz="1600" dirty="0"/>
              <a:t/>
            </a:r>
            <a:br>
              <a:rPr lang="en-US" sz="1600" dirty="0"/>
            </a:br>
            <a:r>
              <a:rPr lang="en-US" sz="1600" dirty="0"/>
              <a:t/>
            </a:r>
            <a:br>
              <a:rPr lang="en-US" sz="16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smtClean="0"/>
              <a:t> </a:t>
            </a:r>
            <a:endParaRPr lang="en-US" sz="1200" b="1" dirty="0"/>
          </a:p>
        </p:txBody>
      </p:sp>
    </p:spTree>
    <p:extLst>
      <p:ext uri="{BB962C8B-B14F-4D97-AF65-F5344CB8AC3E}">
        <p14:creationId xmlns:p14="http://schemas.microsoft.com/office/powerpoint/2010/main" val="221299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1797888"/>
            <a:ext cx="9066792" cy="4392381"/>
          </a:xfrm>
        </p:spPr>
        <p:txBody>
          <a:bodyPr/>
          <a:lstStyle/>
          <a:p>
            <a:pPr algn="ctr"/>
            <a:r>
              <a:rPr lang="en-US" sz="4400" b="1" dirty="0" smtClean="0"/>
              <a:t>I.</a:t>
            </a:r>
            <a:br>
              <a:rPr lang="en-US" sz="4400" b="1" dirty="0" smtClean="0"/>
            </a:br>
            <a:r>
              <a:rPr lang="en-US" sz="4400" b="1" dirty="0" smtClean="0"/>
              <a:t/>
            </a:r>
            <a:br>
              <a:rPr lang="en-US" sz="4400" b="1" dirty="0" smtClean="0"/>
            </a:br>
            <a:r>
              <a:rPr lang="en-US" sz="4400" b="1" dirty="0" err="1" smtClean="0"/>
              <a:t>Metodické</a:t>
            </a:r>
            <a:r>
              <a:rPr lang="en-US" sz="4400" b="1" dirty="0" smtClean="0"/>
              <a:t> </a:t>
            </a:r>
            <a:r>
              <a:rPr lang="en-US" sz="4400" b="1" dirty="0" err="1"/>
              <a:t>doporučení</a:t>
            </a:r>
            <a:r>
              <a:rPr lang="en-US" sz="4400" b="1" dirty="0"/>
              <a:t> k </a:t>
            </a:r>
            <a:r>
              <a:rPr lang="en-US" sz="4400" b="1" dirty="0" err="1"/>
              <a:t>primární</a:t>
            </a:r>
            <a:r>
              <a:rPr lang="en-US" sz="4400" b="1" dirty="0"/>
              <a:t> </a:t>
            </a:r>
            <a:r>
              <a:rPr lang="en-US" sz="4400" b="1" dirty="0" err="1"/>
              <a:t>prevenci</a:t>
            </a:r>
            <a:r>
              <a:rPr lang="en-US" sz="4400" b="1" dirty="0"/>
              <a:t> </a:t>
            </a:r>
            <a:r>
              <a:rPr lang="en-US" sz="4400" b="1" dirty="0" err="1"/>
              <a:t>rizikového</a:t>
            </a:r>
            <a:r>
              <a:rPr lang="en-US" sz="4400" b="1" dirty="0"/>
              <a:t> </a:t>
            </a:r>
            <a:r>
              <a:rPr lang="en-US" sz="4400" b="1" dirty="0" err="1"/>
              <a:t>chování</a:t>
            </a:r>
            <a:r>
              <a:rPr lang="en-US" sz="4400" b="1" dirty="0"/>
              <a:t> </a:t>
            </a:r>
            <a:br>
              <a:rPr lang="en-US" sz="4400" b="1" dirty="0"/>
            </a:br>
            <a:r>
              <a:rPr lang="en-US" sz="2400" dirty="0"/>
              <a:t/>
            </a:r>
            <a:br>
              <a:rPr lang="en-US" sz="2400" dirty="0"/>
            </a:br>
            <a:r>
              <a:rPr lang="en-US" sz="2400" dirty="0" smtClean="0"/>
              <a:t> </a:t>
            </a:r>
            <a:endParaRPr lang="en-US" sz="2400" b="1" dirty="0"/>
          </a:p>
        </p:txBody>
      </p:sp>
    </p:spTree>
    <p:extLst>
      <p:ext uri="{BB962C8B-B14F-4D97-AF65-F5344CB8AC3E}">
        <p14:creationId xmlns:p14="http://schemas.microsoft.com/office/powerpoint/2010/main" val="132865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sz="2800" b="1" dirty="0">
                <a:latin typeface="Arial" charset="0"/>
              </a:rPr>
              <a:t>Bezpečná cesta do školy</a:t>
            </a:r>
          </a:p>
        </p:txBody>
      </p:sp>
      <p:sp>
        <p:nvSpPr>
          <p:cNvPr id="21507" name="Rectangle 3"/>
          <p:cNvSpPr>
            <a:spLocks noGrp="1" noChangeArrowheads="1"/>
          </p:cNvSpPr>
          <p:nvPr>
            <p:ph type="body" idx="1"/>
          </p:nvPr>
        </p:nvSpPr>
        <p:spPr>
          <a:xfrm>
            <a:off x="503238" y="2573338"/>
            <a:ext cx="9064625" cy="4986337"/>
          </a:xfrm>
        </p:spPr>
        <p:txBody>
          <a:bodyPr/>
          <a:lstStyle/>
          <a:p>
            <a:pPr eaLnBrk="1" hangingPunct="1">
              <a:buFontTx/>
              <a:buNone/>
            </a:pPr>
            <a:r>
              <a:rPr lang="cs-CZ" b="1" u="sng" dirty="0">
                <a:latin typeface="Arial" charset="0"/>
              </a:rPr>
              <a:t>Cílem projektu je</a:t>
            </a:r>
            <a:r>
              <a:rPr lang="cs-CZ" b="1" dirty="0" smtClean="0">
                <a:latin typeface="Arial" charset="0"/>
              </a:rPr>
              <a:t>:</a:t>
            </a:r>
          </a:p>
          <a:p>
            <a:pPr eaLnBrk="1" hangingPunct="1">
              <a:buFontTx/>
              <a:buNone/>
            </a:pPr>
            <a:endParaRPr lang="cs-CZ" b="1" dirty="0">
              <a:latin typeface="Arial" charset="0"/>
            </a:endParaRPr>
          </a:p>
          <a:p>
            <a:pPr eaLnBrk="1" hangingPunct="1"/>
            <a:r>
              <a:rPr lang="cs-CZ" b="1" dirty="0">
                <a:latin typeface="Arial" charset="0"/>
              </a:rPr>
              <a:t>Seznámit děti s riziky v dopravním prostředí</a:t>
            </a:r>
          </a:p>
          <a:p>
            <a:pPr eaLnBrk="1" hangingPunct="1"/>
            <a:endParaRPr lang="cs-CZ" b="1" dirty="0" smtClean="0">
              <a:latin typeface="Arial" charset="0"/>
            </a:endParaRPr>
          </a:p>
          <a:p>
            <a:pPr eaLnBrk="1" hangingPunct="1"/>
            <a:r>
              <a:rPr lang="cs-CZ" b="1" dirty="0" smtClean="0">
                <a:latin typeface="Arial" charset="0"/>
              </a:rPr>
              <a:t>Naučit </a:t>
            </a:r>
            <a:r>
              <a:rPr lang="cs-CZ" b="1" dirty="0">
                <a:latin typeface="Arial" charset="0"/>
              </a:rPr>
              <a:t>děti PŘEDVÍDAT a PŘEDCHÁZET nebezpečí</a:t>
            </a:r>
          </a:p>
          <a:p>
            <a:pPr eaLnBrk="1" hangingPunct="1"/>
            <a:endParaRPr lang="cs-CZ" b="1" dirty="0" smtClean="0">
              <a:latin typeface="Arial" charset="0"/>
            </a:endParaRPr>
          </a:p>
          <a:p>
            <a:pPr eaLnBrk="1" hangingPunct="1"/>
            <a:r>
              <a:rPr lang="cs-CZ" b="1" dirty="0" smtClean="0">
                <a:latin typeface="Arial" charset="0"/>
              </a:rPr>
              <a:t>Naučit </a:t>
            </a:r>
            <a:r>
              <a:rPr lang="cs-CZ" b="1" dirty="0">
                <a:latin typeface="Arial" charset="0"/>
              </a:rPr>
              <a:t>děti bezpečnému chování</a:t>
            </a:r>
          </a:p>
          <a:p>
            <a:pPr eaLnBrk="1" hangingPunct="1"/>
            <a:endParaRPr lang="cs-CZ" b="1" dirty="0">
              <a:latin typeface="Arial" charset="0"/>
            </a:endParaRPr>
          </a:p>
        </p:txBody>
      </p:sp>
    </p:spTree>
    <p:extLst>
      <p:ext uri="{BB962C8B-B14F-4D97-AF65-F5344CB8AC3E}">
        <p14:creationId xmlns:p14="http://schemas.microsoft.com/office/powerpoint/2010/main" val="3576810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095" y="1643407"/>
            <a:ext cx="9403409" cy="5004924"/>
          </a:xfrm>
        </p:spPr>
        <p:txBody>
          <a:bodyPr/>
          <a:lstStyle/>
          <a:p>
            <a:r>
              <a:rPr lang="en-US" sz="5400" b="1" dirty="0" smtClean="0"/>
              <a:t>	</a:t>
            </a:r>
            <a:r>
              <a:rPr lang="en-US" sz="5400" b="1" dirty="0" err="1" smtClean="0"/>
              <a:t>Děkujeme</a:t>
            </a:r>
            <a:r>
              <a:rPr lang="en-US" sz="5400" b="1" dirty="0" smtClean="0"/>
              <a:t> </a:t>
            </a:r>
            <a:r>
              <a:rPr lang="en-US" sz="5400" b="1" dirty="0" err="1" smtClean="0"/>
              <a:t>za</a:t>
            </a:r>
            <a:r>
              <a:rPr lang="en-US" sz="5400" b="1" dirty="0" smtClean="0"/>
              <a:t> </a:t>
            </a:r>
            <a:r>
              <a:rPr lang="en-US" sz="5400" b="1" dirty="0" err="1" smtClean="0"/>
              <a:t>pozornost</a:t>
            </a:r>
            <a:r>
              <a:rPr lang="en-US" sz="5400" b="1" dirty="0" smtClean="0"/>
              <a:t>!</a:t>
            </a:r>
            <a:r>
              <a:rPr lang="en-US" sz="2800" b="1" dirty="0" smtClean="0"/>
              <a:t/>
            </a:r>
            <a:br>
              <a:rPr lang="en-US" sz="2800" b="1" dirty="0" smtClean="0"/>
            </a:br>
            <a:r>
              <a:rPr lang="en-US" sz="2400" b="1" dirty="0"/>
              <a:t/>
            </a:r>
            <a:br>
              <a:rPr lang="en-US" sz="2400" b="1" dirty="0"/>
            </a:br>
            <a:r>
              <a:rPr lang="en-US" sz="2400" b="1" dirty="0" smtClean="0"/>
              <a:t>- </a:t>
            </a:r>
            <a:r>
              <a:rPr lang="en-US" sz="2400" dirty="0" smtClean="0"/>
              <a:t>Mgr</a:t>
            </a:r>
            <a:r>
              <a:rPr lang="en-US" sz="2400" dirty="0"/>
              <a:t>. Martina </a:t>
            </a:r>
            <a:r>
              <a:rPr lang="en-US" sz="2400" dirty="0" err="1"/>
              <a:t>Budinská</a:t>
            </a:r>
            <a:r>
              <a:rPr lang="en-US" sz="2400" dirty="0"/>
              <a:t>, </a:t>
            </a:r>
            <a:r>
              <a:rPr lang="en-US" sz="2400" dirty="0" err="1"/>
              <a:t>vedoucí</a:t>
            </a:r>
            <a:r>
              <a:rPr lang="en-US" sz="2400" dirty="0"/>
              <a:t> </a:t>
            </a:r>
            <a:r>
              <a:rPr lang="en-US" sz="2400" dirty="0" err="1"/>
              <a:t>úseku</a:t>
            </a:r>
            <a:r>
              <a:rPr lang="en-US" sz="2400" dirty="0"/>
              <a:t> </a:t>
            </a:r>
            <a:r>
              <a:rPr lang="en-US" sz="2400" dirty="0" err="1"/>
              <a:t>prevence</a:t>
            </a:r>
            <a:r>
              <a:rPr lang="en-US" sz="2400" dirty="0"/>
              <a:t>, tel. 234 811 331, </a:t>
            </a:r>
            <a:r>
              <a:rPr lang="en-US" sz="2400" dirty="0" smtClean="0"/>
              <a:t>mail:</a:t>
            </a:r>
            <a:r>
              <a:rPr lang="en-US" sz="2400" dirty="0"/>
              <a:t> </a:t>
            </a:r>
            <a:r>
              <a:rPr lang="en-US" sz="2400" dirty="0" err="1"/>
              <a:t>martina.budinska@</a:t>
            </a:r>
            <a:r>
              <a:rPr lang="en-US" sz="2400" dirty="0" err="1" smtClean="0"/>
              <a:t>msmt.cz</a:t>
            </a:r>
            <a:r>
              <a:rPr lang="en-US" sz="2400" dirty="0" smtClean="0"/>
              <a:t/>
            </a:r>
            <a:br>
              <a:rPr lang="en-US" sz="2400" dirty="0" smtClean="0"/>
            </a:br>
            <a:r>
              <a:rPr lang="en-US" sz="2400" dirty="0" smtClean="0"/>
              <a:t/>
            </a:r>
            <a:br>
              <a:rPr lang="en-US" sz="2400" dirty="0" smtClean="0"/>
            </a:br>
            <a:r>
              <a:rPr lang="en-US" sz="2400" dirty="0" smtClean="0"/>
              <a:t>- </a:t>
            </a:r>
            <a:r>
              <a:rPr lang="en-US" sz="2400" dirty="0" err="1" smtClean="0"/>
              <a:t>Ing</a:t>
            </a:r>
            <a:r>
              <a:rPr lang="en-US" sz="2400" dirty="0"/>
              <a:t>. </a:t>
            </a:r>
            <a:r>
              <a:rPr lang="en-US" sz="2400" dirty="0" err="1"/>
              <a:t>Radka</a:t>
            </a:r>
            <a:r>
              <a:rPr lang="en-US" sz="2400" dirty="0"/>
              <a:t> </a:t>
            </a:r>
            <a:r>
              <a:rPr lang="en-US" sz="2400" dirty="0" err="1"/>
              <a:t>Heřmánková</a:t>
            </a:r>
            <a:r>
              <a:rPr lang="en-US" sz="2400" dirty="0"/>
              <a:t>, tel. 234 811 554, </a:t>
            </a:r>
            <a:r>
              <a:rPr lang="en-US" sz="2400" dirty="0" smtClean="0"/>
              <a:t>mail:</a:t>
            </a:r>
            <a:r>
              <a:rPr lang="en-US" sz="2400" dirty="0"/>
              <a:t> </a:t>
            </a:r>
            <a:r>
              <a:rPr lang="en-US" sz="2400" dirty="0" err="1"/>
              <a:t>radka.hermankova@</a:t>
            </a:r>
            <a:r>
              <a:rPr lang="en-US" sz="2400" dirty="0" err="1" smtClean="0"/>
              <a:t>msmt.cz</a:t>
            </a:r>
            <a:r>
              <a:rPr lang="en-US" sz="2400" dirty="0" smtClean="0"/>
              <a:t/>
            </a:r>
            <a:br>
              <a:rPr lang="en-US" sz="2400" dirty="0" smtClean="0"/>
            </a:br>
            <a:r>
              <a:rPr lang="en-US" sz="2400" dirty="0" smtClean="0"/>
              <a:t/>
            </a:r>
            <a:br>
              <a:rPr lang="en-US" sz="2400" dirty="0" smtClean="0"/>
            </a:br>
            <a:r>
              <a:rPr lang="en-US" sz="2400" dirty="0" smtClean="0"/>
              <a:t>- Mgr</a:t>
            </a:r>
            <a:r>
              <a:rPr lang="en-US" sz="2400" dirty="0"/>
              <a:t>. </a:t>
            </a:r>
            <a:r>
              <a:rPr lang="en-US" sz="2400" dirty="0" err="1"/>
              <a:t>Vladimír</a:t>
            </a:r>
            <a:r>
              <a:rPr lang="en-US" sz="2400" dirty="0"/>
              <a:t> </a:t>
            </a:r>
            <a:r>
              <a:rPr lang="en-US" sz="2400" dirty="0" err="1"/>
              <a:t>Sklenář</a:t>
            </a:r>
            <a:r>
              <a:rPr lang="en-US" sz="2400" dirty="0"/>
              <a:t>, tel. 234 811 698, </a:t>
            </a:r>
            <a:r>
              <a:rPr lang="en-US" sz="2400" dirty="0" smtClean="0"/>
              <a:t>mail:</a:t>
            </a:r>
            <a:r>
              <a:rPr lang="en-US" sz="2400" dirty="0"/>
              <a:t> </a:t>
            </a:r>
            <a:r>
              <a:rPr lang="en-US" sz="2400" dirty="0" err="1"/>
              <a:t>Vladimír.sklenar@msmt.cz</a:t>
            </a:r>
            <a:r>
              <a:rPr lang="en-US" sz="2400" dirty="0"/>
              <a:t>.</a:t>
            </a:r>
            <a:r>
              <a:rPr lang="en-US" sz="2400" dirty="0" smtClean="0"/>
              <a:t/>
            </a:r>
            <a:br>
              <a:rPr lang="en-US" sz="2400" dirty="0" smtClean="0"/>
            </a:br>
            <a:r>
              <a:rPr lang="en-US" sz="2800" dirty="0" smtClean="0"/>
              <a:t/>
            </a:r>
            <a:br>
              <a:rPr lang="en-US" sz="2800" dirty="0" smtClean="0"/>
            </a:br>
            <a:r>
              <a:rPr lang="en-US" sz="2800" dirty="0" smtClean="0"/>
              <a:t>				</a:t>
            </a:r>
            <a:r>
              <a:rPr lang="en-US" sz="2800" dirty="0" err="1" smtClean="0"/>
              <a:t>Matúš</a:t>
            </a:r>
            <a:r>
              <a:rPr lang="en-US" sz="2800" dirty="0" smtClean="0"/>
              <a:t> Šucha - </a:t>
            </a:r>
            <a:r>
              <a:rPr lang="en-US" sz="2800" dirty="0" err="1" smtClean="0"/>
              <a:t>matus.sucha@upol.cz</a:t>
            </a:r>
            <a:endParaRPr lang="en-US" sz="2800" dirty="0">
              <a:solidFill>
                <a:srgbClr val="000000"/>
              </a:solidFill>
            </a:endParaRPr>
          </a:p>
        </p:txBody>
      </p:sp>
    </p:spTree>
    <p:extLst>
      <p:ext uri="{BB962C8B-B14F-4D97-AF65-F5344CB8AC3E}">
        <p14:creationId xmlns:p14="http://schemas.microsoft.com/office/powerpoint/2010/main" val="266632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1797888"/>
            <a:ext cx="9066792" cy="4392381"/>
          </a:xfrm>
        </p:spPr>
        <p:txBody>
          <a:bodyPr/>
          <a:lstStyle/>
          <a:p>
            <a:r>
              <a:rPr lang="cs-CZ" sz="2400" b="1" i="1" dirty="0" smtClean="0">
                <a:solidFill>
                  <a:schemeClr val="tx1"/>
                </a:solidFill>
              </a:rPr>
              <a:t>Rizikové chování v dopravě </a:t>
            </a:r>
            <a:br>
              <a:rPr lang="cs-CZ" sz="2400" b="1" i="1" dirty="0" smtClean="0">
                <a:solidFill>
                  <a:schemeClr val="tx1"/>
                </a:solidFill>
              </a:rPr>
            </a:br>
            <a:r>
              <a:rPr lang="cs-CZ" sz="2400" b="1" i="1" dirty="0">
                <a:solidFill>
                  <a:schemeClr val="tx1"/>
                </a:solidFill>
              </a:rPr>
              <a:t/>
            </a:r>
            <a:br>
              <a:rPr lang="cs-CZ" sz="2400" b="1" i="1" dirty="0">
                <a:solidFill>
                  <a:schemeClr val="tx1"/>
                </a:solidFill>
              </a:rPr>
            </a:br>
            <a:r>
              <a:rPr lang="cs-CZ" sz="2400" dirty="0" smtClean="0"/>
              <a:t>Rizikové </a:t>
            </a:r>
            <a:r>
              <a:rPr lang="cs-CZ" sz="2400" dirty="0"/>
              <a:t>chování v dopravě můžeme obecně charakterizovat jako takové jednání, které vede v rámci dopravního kontextu k dopravním kolizím a následně k úrazům nebo úmrtím</a:t>
            </a:r>
            <a:r>
              <a:rPr lang="cs-CZ" sz="2400" dirty="0" smtClean="0"/>
              <a:t>.</a:t>
            </a:r>
            <a:br>
              <a:rPr lang="cs-CZ" sz="2400" dirty="0" smtClean="0"/>
            </a:br>
            <a:r>
              <a:rPr lang="cs-CZ" sz="2400" dirty="0"/>
              <a:t/>
            </a:r>
            <a:br>
              <a:rPr lang="cs-CZ" sz="2400" dirty="0"/>
            </a:br>
            <a:r>
              <a:rPr lang="cs-CZ" sz="2400" dirty="0" smtClean="0"/>
              <a:t/>
            </a:r>
            <a:br>
              <a:rPr lang="cs-CZ" sz="2400" dirty="0" smtClean="0"/>
            </a:br>
            <a:r>
              <a:rPr lang="cs-CZ" sz="2400" b="1" dirty="0">
                <a:latin typeface="Arial" charset="0"/>
              </a:rPr>
              <a:t>40% dětských úrazů tvoří dopravní úrazy</a:t>
            </a:r>
            <a:br>
              <a:rPr lang="cs-CZ" sz="2400" b="1" dirty="0">
                <a:latin typeface="Arial" charset="0"/>
              </a:rPr>
            </a:br>
            <a:r>
              <a:rPr lang="en-US" sz="2400" dirty="0"/>
              <a:t/>
            </a:r>
            <a:br>
              <a:rPr lang="en-US" sz="2400" dirty="0"/>
            </a:br>
            <a:r>
              <a:rPr lang="en-US" sz="2400" dirty="0"/>
              <a:t/>
            </a:r>
            <a:br>
              <a:rPr lang="en-US" sz="2400" dirty="0"/>
            </a:br>
            <a:r>
              <a:rPr lang="en-US" sz="2400" dirty="0" smtClean="0"/>
              <a:t> </a:t>
            </a:r>
            <a:endParaRPr lang="en-US" sz="2400" b="1" dirty="0"/>
          </a:p>
        </p:txBody>
      </p:sp>
    </p:spTree>
    <p:extLst>
      <p:ext uri="{BB962C8B-B14F-4D97-AF65-F5344CB8AC3E}">
        <p14:creationId xmlns:p14="http://schemas.microsoft.com/office/powerpoint/2010/main" val="2917513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cs-CZ" b="1">
                <a:latin typeface="Arial" charset="0"/>
              </a:rPr>
              <a:t>Nehody zaviněné dětmi</a:t>
            </a:r>
          </a:p>
        </p:txBody>
      </p:sp>
      <p:graphicFrame>
        <p:nvGraphicFramePr>
          <p:cNvPr id="1026" name="Object 3"/>
          <p:cNvGraphicFramePr>
            <a:graphicFrameLocks noChangeAspect="1"/>
          </p:cNvGraphicFramePr>
          <p:nvPr>
            <p:extLst>
              <p:ext uri="{D42A27DB-BD31-4B8C-83A1-F6EECF244321}">
                <p14:modId xmlns:p14="http://schemas.microsoft.com/office/powerpoint/2010/main" val="3032971466"/>
              </p:ext>
            </p:extLst>
          </p:nvPr>
        </p:nvGraphicFramePr>
        <p:xfrm>
          <a:off x="166898" y="1350963"/>
          <a:ext cx="9820275" cy="5537200"/>
        </p:xfrm>
        <a:graphic>
          <a:graphicData uri="http://schemas.openxmlformats.org/presentationml/2006/ole">
            <mc:AlternateContent xmlns:mc="http://schemas.openxmlformats.org/markup-compatibility/2006">
              <mc:Choice xmlns:v="urn:schemas-microsoft-com:vml" Requires="v">
                <p:oleObj spid="_x0000_s4101" name="Chart" r:id="rId4" imgW="5600700" imgH="3594100" progId="Excel.Chart.8">
                  <p:embed/>
                </p:oleObj>
              </mc:Choice>
              <mc:Fallback>
                <p:oleObj name="Chart" r:id="rId4" imgW="5600700" imgH="3594100" progId="Excel.Chart.8">
                  <p:embed/>
                  <p:pic>
                    <p:nvPicPr>
                      <p:cNvPr id="0" name=""/>
                      <p:cNvPicPr>
                        <a:picLocks noChangeAspect="1" noChangeArrowheads="1"/>
                      </p:cNvPicPr>
                      <p:nvPr/>
                    </p:nvPicPr>
                    <p:blipFill>
                      <a:blip r:embed="rId5"/>
                      <a:srcRect/>
                      <a:stretch>
                        <a:fillRect/>
                      </a:stretch>
                    </p:blipFill>
                    <p:spPr bwMode="auto">
                      <a:xfrm>
                        <a:off x="166898" y="1350963"/>
                        <a:ext cx="9820275" cy="5537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9815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1797888"/>
            <a:ext cx="9066792" cy="4392381"/>
          </a:xfrm>
        </p:spPr>
        <p:txBody>
          <a:bodyPr/>
          <a:lstStyle/>
          <a:p>
            <a:r>
              <a:rPr lang="cs-CZ" sz="2400" dirty="0" smtClean="0"/>
              <a:t/>
            </a:r>
            <a:br>
              <a:rPr lang="cs-CZ" sz="2400" dirty="0" smtClean="0"/>
            </a:br>
            <a:r>
              <a:rPr lang="cs-CZ" sz="2400" dirty="0"/>
              <a:t/>
            </a:r>
            <a:br>
              <a:rPr lang="cs-CZ" sz="2400" dirty="0"/>
            </a:br>
            <a:r>
              <a:rPr lang="cs-CZ" sz="2400" dirty="0" smtClean="0"/>
              <a:t/>
            </a:r>
            <a:br>
              <a:rPr lang="cs-CZ" sz="2400" dirty="0" smtClean="0"/>
            </a:br>
            <a:r>
              <a:rPr lang="cs-CZ" sz="2400" dirty="0" smtClean="0"/>
              <a:t>Prevenci v rámci dopravního chování dělíme </a:t>
            </a:r>
            <a:r>
              <a:rPr lang="cs-CZ" sz="2400" dirty="0"/>
              <a:t>zejména podle cílové skupiny, o které pojednáváme. Základní dělení představují motorizovaní a nemotorizovaní účastníci dopravy:</a:t>
            </a:r>
            <a:r>
              <a:rPr lang="en-US" sz="2400" dirty="0"/>
              <a:t/>
            </a:r>
            <a:br>
              <a:rPr lang="en-US" sz="2400" dirty="0"/>
            </a:br>
            <a:r>
              <a:rPr lang="cs-CZ" sz="2400" dirty="0"/>
              <a:t> </a:t>
            </a:r>
            <a:r>
              <a:rPr lang="en-US" sz="2400" dirty="0"/>
              <a:t/>
            </a:r>
            <a:br>
              <a:rPr lang="en-US" sz="2400" dirty="0"/>
            </a:br>
            <a:r>
              <a:rPr lang="cs-CZ" sz="2400" dirty="0"/>
              <a:t>a) chodec,</a:t>
            </a:r>
            <a:r>
              <a:rPr lang="en-US" sz="2400" dirty="0"/>
              <a:t/>
            </a:r>
            <a:br>
              <a:rPr lang="en-US" sz="2400" dirty="0"/>
            </a:br>
            <a:r>
              <a:rPr lang="cs-CZ" sz="2400" dirty="0"/>
              <a:t>b) cyklista,</a:t>
            </a:r>
            <a:r>
              <a:rPr lang="en-US" sz="2400" dirty="0"/>
              <a:t/>
            </a:r>
            <a:br>
              <a:rPr lang="en-US" sz="2400" dirty="0"/>
            </a:br>
            <a:r>
              <a:rPr lang="cs-CZ" sz="2400" dirty="0"/>
              <a:t>c) cyklista v městském prostředí,</a:t>
            </a:r>
            <a:r>
              <a:rPr lang="en-US" sz="2400" dirty="0"/>
              <a:t/>
            </a:r>
            <a:br>
              <a:rPr lang="en-US" sz="2400" dirty="0"/>
            </a:br>
            <a:r>
              <a:rPr lang="cs-CZ" sz="2400" dirty="0"/>
              <a:t>d) cestující hromadnou dopravou,</a:t>
            </a:r>
            <a:r>
              <a:rPr lang="en-US" sz="2400" dirty="0"/>
              <a:t/>
            </a:r>
            <a:br>
              <a:rPr lang="en-US" sz="2400" dirty="0"/>
            </a:br>
            <a:r>
              <a:rPr lang="cs-CZ" sz="2400" dirty="0"/>
              <a:t>e) spolujezdec v motorizovaném vozidle,</a:t>
            </a:r>
            <a:r>
              <a:rPr lang="en-US" sz="2400" dirty="0"/>
              <a:t/>
            </a:r>
            <a:br>
              <a:rPr lang="en-US" sz="2400" dirty="0"/>
            </a:br>
            <a:r>
              <a:rPr lang="cs-CZ" sz="2400" dirty="0"/>
              <a:t>f) řidič mopedu nebo motocyklu s objemem do 50 cm</a:t>
            </a:r>
            <a:r>
              <a:rPr lang="cs-CZ" sz="2400" baseline="30000" dirty="0"/>
              <a:t>3</a:t>
            </a:r>
            <a:r>
              <a:rPr lang="cs-CZ" sz="2400" dirty="0"/>
              <a:t>.</a:t>
            </a:r>
            <a:r>
              <a:rPr lang="en-US" sz="2400" dirty="0"/>
              <a:t/>
            </a:r>
            <a:br>
              <a:rPr lang="en-US" sz="2400" dirty="0"/>
            </a:br>
            <a:r>
              <a:rPr lang="en-US" sz="2400" dirty="0"/>
              <a:t/>
            </a:r>
            <a:br>
              <a:rPr lang="en-US" sz="2400" dirty="0"/>
            </a:br>
            <a:r>
              <a:rPr lang="en-US" sz="2400" dirty="0"/>
              <a:t/>
            </a:r>
            <a:br>
              <a:rPr lang="en-US" sz="2400" dirty="0"/>
            </a:br>
            <a:r>
              <a:rPr lang="en-US" sz="2400" dirty="0" smtClean="0"/>
              <a:t> </a:t>
            </a:r>
            <a:endParaRPr lang="en-US" sz="2400" b="1" dirty="0"/>
          </a:p>
        </p:txBody>
      </p:sp>
    </p:spTree>
    <p:extLst>
      <p:ext uri="{BB962C8B-B14F-4D97-AF65-F5344CB8AC3E}">
        <p14:creationId xmlns:p14="http://schemas.microsoft.com/office/powerpoint/2010/main" val="306323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1797888"/>
            <a:ext cx="9066792" cy="4392381"/>
          </a:xfrm>
        </p:spPr>
        <p:txBody>
          <a:bodyPr/>
          <a:lstStyle/>
          <a:p>
            <a:r>
              <a:rPr lang="cs-CZ" sz="2400" dirty="0" smtClean="0"/>
              <a:t/>
            </a:r>
            <a:br>
              <a:rPr lang="cs-CZ" sz="2400" dirty="0" smtClean="0"/>
            </a:br>
            <a:r>
              <a:rPr lang="cs-CZ" sz="2400" dirty="0"/>
              <a:t/>
            </a:r>
            <a:br>
              <a:rPr lang="cs-CZ" sz="2400" dirty="0"/>
            </a:br>
            <a:r>
              <a:rPr lang="cs-CZ" sz="2400" dirty="0" smtClean="0"/>
              <a:t/>
            </a:r>
            <a:br>
              <a:rPr lang="cs-CZ" sz="2400" dirty="0" smtClean="0"/>
            </a:br>
            <a:r>
              <a:rPr lang="cs-CZ" sz="2400" dirty="0"/>
              <a:t>Z pohledu </a:t>
            </a:r>
            <a:r>
              <a:rPr lang="cs-CZ" sz="2400" b="1" dirty="0"/>
              <a:t>prevence ve školách </a:t>
            </a:r>
            <a:r>
              <a:rPr lang="cs-CZ" sz="2400" dirty="0"/>
              <a:t>je nejvýznamnější dopravní výchova, která   začíná na prvním stupni základních škol (navazuje na předškolní dopravní výchovu) a trvá až do prvního ročníku středních škol.  </a:t>
            </a:r>
            <a:r>
              <a:rPr lang="en-US" sz="2400" dirty="0"/>
              <a:t/>
            </a:r>
            <a:br>
              <a:rPr lang="en-US" sz="2400" dirty="0"/>
            </a:br>
            <a:r>
              <a:rPr lang="cs-CZ" sz="2400" dirty="0"/>
              <a:t> </a:t>
            </a:r>
            <a:r>
              <a:rPr lang="en-US" sz="2400" dirty="0"/>
              <a:t/>
            </a:r>
            <a:br>
              <a:rPr lang="en-US" sz="2400" dirty="0"/>
            </a:br>
            <a:r>
              <a:rPr lang="cs-CZ" sz="2400" b="1" dirty="0"/>
              <a:t>Dělení podle věku:</a:t>
            </a:r>
            <a:r>
              <a:rPr lang="en-US" sz="2400" dirty="0"/>
              <a:t/>
            </a:r>
            <a:br>
              <a:rPr lang="en-US" sz="2400" dirty="0"/>
            </a:br>
            <a:r>
              <a:rPr lang="cs-CZ" sz="2400" dirty="0"/>
              <a:t> </a:t>
            </a:r>
            <a:r>
              <a:rPr lang="en-US" sz="2400" dirty="0"/>
              <a:t/>
            </a:r>
            <a:br>
              <a:rPr lang="en-US" sz="2400" dirty="0"/>
            </a:br>
            <a:r>
              <a:rPr lang="cs-CZ" sz="2400" dirty="0"/>
              <a:t>1. stupeň základní školy – chodec, cyklista a cestující hromadnou dopravou</a:t>
            </a:r>
            <a:r>
              <a:rPr lang="cs-CZ" sz="2400" dirty="0" smtClean="0"/>
              <a:t>,</a:t>
            </a:r>
            <a:br>
              <a:rPr lang="cs-CZ" sz="2400" dirty="0" smtClean="0"/>
            </a:br>
            <a:r>
              <a:rPr lang="en-US" sz="2400" dirty="0"/>
              <a:t/>
            </a:r>
            <a:br>
              <a:rPr lang="en-US" sz="2400" dirty="0"/>
            </a:br>
            <a:r>
              <a:rPr lang="cs-CZ" sz="2400" dirty="0"/>
              <a:t>2. stupeň základní školy – cyklista v městském provozu,</a:t>
            </a:r>
            <a:r>
              <a:rPr lang="en-US" sz="2400" dirty="0"/>
              <a:t/>
            </a:r>
            <a:br>
              <a:rPr lang="en-US" sz="2400" dirty="0"/>
            </a:br>
            <a:r>
              <a:rPr lang="cs-CZ" sz="2400" dirty="0"/>
              <a:t>střední škola – cyklista v městském provozu, řidič mopedu a motocyklu do 50 cm</a:t>
            </a:r>
            <a:r>
              <a:rPr lang="cs-CZ" sz="2400" baseline="30000" dirty="0"/>
              <a:t>3</a:t>
            </a:r>
            <a:r>
              <a:rPr lang="cs-CZ" sz="2400" dirty="0"/>
              <a:t>, spolujezdec.</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smtClean="0"/>
              <a:t> </a:t>
            </a:r>
            <a:endParaRPr lang="en-US" sz="2400" b="1" dirty="0"/>
          </a:p>
        </p:txBody>
      </p:sp>
    </p:spTree>
    <p:extLst>
      <p:ext uri="{BB962C8B-B14F-4D97-AF65-F5344CB8AC3E}">
        <p14:creationId xmlns:p14="http://schemas.microsoft.com/office/powerpoint/2010/main" val="145494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1797888"/>
            <a:ext cx="9066792" cy="4392381"/>
          </a:xfrm>
        </p:spPr>
        <p:txBody>
          <a:bodyPr/>
          <a:lstStyle/>
          <a:p>
            <a:r>
              <a:rPr lang="cs-CZ" sz="2400" b="1" dirty="0"/>
              <a:t>Rizikové chování v dopravě je:</a:t>
            </a:r>
            <a:r>
              <a:rPr lang="en-US" sz="2400" dirty="0"/>
              <a:t/>
            </a:r>
            <a:br>
              <a:rPr lang="en-US" sz="2400" dirty="0"/>
            </a:br>
            <a:r>
              <a:rPr lang="cs-CZ" sz="2400" dirty="0"/>
              <a:t> </a:t>
            </a:r>
            <a:r>
              <a:rPr lang="en-US" sz="2400" dirty="0"/>
              <a:t/>
            </a:r>
            <a:br>
              <a:rPr lang="en-US" sz="2400" dirty="0"/>
            </a:br>
            <a:r>
              <a:rPr lang="cs-CZ" sz="2400" dirty="0"/>
              <a:t>- chování v rozporu s oficiálními a neoficiálními pravidly,</a:t>
            </a:r>
            <a:r>
              <a:rPr lang="en-US" sz="2400" dirty="0"/>
              <a:t/>
            </a:r>
            <a:br>
              <a:rPr lang="en-US" sz="2400" dirty="0"/>
            </a:br>
            <a:r>
              <a:rPr lang="en-US" sz="2400" dirty="0" smtClean="0"/>
              <a:t/>
            </a:r>
            <a:br>
              <a:rPr lang="en-US" sz="2400" dirty="0" smtClean="0"/>
            </a:br>
            <a:r>
              <a:rPr lang="cs-CZ" sz="2400" dirty="0" smtClean="0"/>
              <a:t>- </a:t>
            </a:r>
            <a:r>
              <a:rPr lang="cs-CZ" sz="2400" dirty="0"/>
              <a:t>agresivní chování,</a:t>
            </a:r>
            <a:r>
              <a:rPr lang="en-US" sz="2400" dirty="0"/>
              <a:t/>
            </a:r>
            <a:br>
              <a:rPr lang="en-US" sz="2400" dirty="0"/>
            </a:br>
            <a:r>
              <a:rPr lang="en-US" sz="2400" dirty="0" smtClean="0"/>
              <a:t/>
            </a:r>
            <a:br>
              <a:rPr lang="en-US" sz="2400" dirty="0" smtClean="0"/>
            </a:br>
            <a:r>
              <a:rPr lang="cs-CZ" sz="2400" dirty="0" smtClean="0"/>
              <a:t>- </a:t>
            </a:r>
            <a:r>
              <a:rPr lang="cs-CZ" sz="2400" dirty="0"/>
              <a:t>neočekávané (nebo nezvyklé) chování.</a:t>
            </a:r>
            <a:endParaRPr lang="en-US" sz="2400" dirty="0"/>
          </a:p>
        </p:txBody>
      </p:sp>
    </p:spTree>
    <p:extLst>
      <p:ext uri="{BB962C8B-B14F-4D97-AF65-F5344CB8AC3E}">
        <p14:creationId xmlns:p14="http://schemas.microsoft.com/office/powerpoint/2010/main" val="179648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1797888"/>
            <a:ext cx="9066792" cy="4392381"/>
          </a:xfrm>
        </p:spPr>
        <p:txBody>
          <a:bodyPr/>
          <a:lstStyle/>
          <a:p>
            <a:r>
              <a:rPr lang="cs-CZ" sz="2400" dirty="0" smtClean="0"/>
              <a:t/>
            </a:r>
            <a:br>
              <a:rPr lang="cs-CZ" sz="2400" dirty="0" smtClean="0"/>
            </a:br>
            <a:r>
              <a:rPr lang="cs-CZ" sz="2400" dirty="0"/>
              <a:t/>
            </a:r>
            <a:br>
              <a:rPr lang="cs-CZ" sz="2400" dirty="0"/>
            </a:br>
            <a:r>
              <a:rPr lang="cs-CZ" sz="2400" dirty="0" smtClean="0"/>
              <a:t/>
            </a:r>
            <a:br>
              <a:rPr lang="cs-CZ" sz="2400" dirty="0" smtClean="0"/>
            </a:br>
            <a:r>
              <a:rPr lang="cs-CZ" sz="2400" dirty="0"/>
              <a:t>Zastřešující organizací pro bezpečnost silničního provozu je </a:t>
            </a:r>
            <a:r>
              <a:rPr lang="cs-CZ" sz="2400" b="1" dirty="0"/>
              <a:t>BESIP</a:t>
            </a:r>
            <a:r>
              <a:rPr lang="cs-CZ" sz="2400" dirty="0"/>
              <a:t>, působící při Ministerstvu dopravy ČR. Na komunální úrovni se jedná o tyto partnery:</a:t>
            </a:r>
            <a:r>
              <a:rPr lang="en-US" sz="2400" dirty="0"/>
              <a:t/>
            </a:r>
            <a:br>
              <a:rPr lang="en-US" sz="2400" dirty="0"/>
            </a:br>
            <a:r>
              <a:rPr lang="cs-CZ" sz="2400" dirty="0"/>
              <a:t> </a:t>
            </a:r>
            <a:r>
              <a:rPr lang="en-US" sz="2400" dirty="0"/>
              <a:t/>
            </a:r>
            <a:br>
              <a:rPr lang="en-US" sz="2400" dirty="0"/>
            </a:br>
            <a:r>
              <a:rPr lang="en-US" sz="2400" dirty="0" smtClean="0"/>
              <a:t>- </a:t>
            </a:r>
            <a:r>
              <a:rPr lang="cs-CZ" sz="2400" dirty="0" smtClean="0"/>
              <a:t>městská </a:t>
            </a:r>
            <a:r>
              <a:rPr lang="cs-CZ" sz="2400" dirty="0"/>
              <a:t>policie (zejména v oblasti dozoru a asistence v dopravním provozu v místech s vysokým výskytem dětí – např. projekt Bezpečná cesta do školy)</a:t>
            </a:r>
            <a:r>
              <a:rPr lang="cs-CZ" sz="2400" dirty="0" smtClean="0"/>
              <a:t>,</a:t>
            </a:r>
            <a:r>
              <a:rPr lang="en-US" sz="2400" dirty="0"/>
              <a:t/>
            </a:r>
            <a:br>
              <a:rPr lang="en-US" sz="2400" dirty="0"/>
            </a:br>
            <a:r>
              <a:rPr lang="en-US" sz="2400" dirty="0" smtClean="0"/>
              <a:t>- </a:t>
            </a:r>
            <a:r>
              <a:rPr lang="cs-CZ" sz="2400" dirty="0" smtClean="0"/>
              <a:t>dopravní </a:t>
            </a:r>
            <a:r>
              <a:rPr lang="cs-CZ" sz="2400" dirty="0"/>
              <a:t>policie (zejména v oblasti vzdělávání a nácviku praktických dovedností),</a:t>
            </a:r>
            <a:r>
              <a:rPr lang="en-US" sz="2400" dirty="0"/>
              <a:t/>
            </a:r>
            <a:br>
              <a:rPr lang="en-US" sz="2400" dirty="0"/>
            </a:br>
            <a:r>
              <a:rPr lang="en-US" sz="2400" dirty="0" smtClean="0"/>
              <a:t>- </a:t>
            </a:r>
            <a:r>
              <a:rPr lang="cs-CZ" sz="2400" dirty="0" smtClean="0"/>
              <a:t>BESIP </a:t>
            </a:r>
            <a:r>
              <a:rPr lang="cs-CZ" sz="2400" dirty="0"/>
              <a:t>– metodologická podpora a informace,</a:t>
            </a:r>
            <a:r>
              <a:rPr lang="en-US" sz="2400" dirty="0"/>
              <a:t/>
            </a:r>
            <a:br>
              <a:rPr lang="en-US" sz="2400" dirty="0"/>
            </a:br>
            <a:r>
              <a:rPr lang="en-US" sz="2400" dirty="0" smtClean="0"/>
              <a:t>- </a:t>
            </a:r>
            <a:r>
              <a:rPr lang="cs-CZ" sz="2400" dirty="0" smtClean="0"/>
              <a:t>Centrum </a:t>
            </a:r>
            <a:r>
              <a:rPr lang="cs-CZ" sz="2400" dirty="0"/>
              <a:t>dopravního výzkumu – odborné informace a publikace  v oblasti dopravní </a:t>
            </a:r>
            <a:r>
              <a:rPr lang="cs-CZ" sz="2400" dirty="0" smtClean="0"/>
              <a:t>výchovy.</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smtClean="0"/>
              <a:t> </a:t>
            </a:r>
            <a:endParaRPr lang="en-US" sz="2400" b="1" dirty="0"/>
          </a:p>
        </p:txBody>
      </p:sp>
    </p:spTree>
    <p:extLst>
      <p:ext uri="{BB962C8B-B14F-4D97-AF65-F5344CB8AC3E}">
        <p14:creationId xmlns:p14="http://schemas.microsoft.com/office/powerpoint/2010/main" val="410230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52" y="2119251"/>
            <a:ext cx="9066792" cy="4392381"/>
          </a:xfrm>
        </p:spPr>
        <p:txBody>
          <a:bodyPr/>
          <a:lstStyle/>
          <a:p>
            <a:r>
              <a:rPr lang="cs-CZ" sz="2400" dirty="0" smtClean="0"/>
              <a:t/>
            </a:r>
            <a:br>
              <a:rPr lang="cs-CZ" sz="2400" dirty="0" smtClean="0"/>
            </a:br>
            <a:r>
              <a:rPr lang="cs-CZ" sz="2400" dirty="0"/>
              <a:t/>
            </a:r>
            <a:br>
              <a:rPr lang="cs-CZ" sz="2400" dirty="0"/>
            </a:br>
            <a:r>
              <a:rPr lang="cs-CZ" sz="2400" dirty="0" smtClean="0"/>
              <a:t/>
            </a:r>
            <a:br>
              <a:rPr lang="cs-CZ" sz="2400" dirty="0" smtClean="0"/>
            </a:br>
            <a:r>
              <a:rPr lang="cs-CZ" sz="2400" b="1" dirty="0"/>
              <a:t>Typ prevence  specifická prevence × nespecifická prevence </a:t>
            </a:r>
            <a:r>
              <a:rPr lang="en-US" sz="2400" dirty="0"/>
              <a:t/>
            </a:r>
            <a:br>
              <a:rPr lang="en-US" sz="2400" dirty="0"/>
            </a:br>
            <a:r>
              <a:rPr lang="cs-CZ" sz="2400" dirty="0"/>
              <a:t> </a:t>
            </a:r>
            <a:r>
              <a:rPr lang="en-US" sz="2400" dirty="0"/>
              <a:t/>
            </a:r>
            <a:br>
              <a:rPr lang="en-US" sz="2400" dirty="0"/>
            </a:br>
            <a:r>
              <a:rPr lang="cs-CZ" sz="2400" i="1" dirty="0"/>
              <a:t>a) nespecifická prevence</a:t>
            </a:r>
            <a:r>
              <a:rPr lang="en-US" sz="2400" dirty="0"/>
              <a:t/>
            </a:r>
            <a:br>
              <a:rPr lang="en-US" sz="2400" dirty="0"/>
            </a:br>
            <a:r>
              <a:rPr lang="en-US" sz="2400" dirty="0" smtClean="0"/>
              <a:t/>
            </a:r>
            <a:br>
              <a:rPr lang="en-US" sz="2400" dirty="0" smtClean="0"/>
            </a:br>
            <a:r>
              <a:rPr lang="cs-CZ" sz="2400" dirty="0" smtClean="0"/>
              <a:t>Obecně </a:t>
            </a:r>
            <a:r>
              <a:rPr lang="cs-CZ" sz="2400" dirty="0"/>
              <a:t>můžeme říct, že v oblasti RCH v dopravním kontextu má nespecifická prevence poměrně zásadní význam. Jedná se zejména o volnočasové aktivity, které nenásilnou formou přispívají k formování vhodných dopravních postojů a návyků. Příkladem může být hra na autobus (děti jezdí po hřišti na kole, mají zastávky atd. a pohybují se, jako by byly autobus). Vhodným prostředím může být prostředí školní družiny. Smyslem je obecně podpořit vhodné návyky a postoje.</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smtClean="0"/>
              <a:t> </a:t>
            </a:r>
            <a:endParaRPr lang="en-US" sz="2400" b="1" dirty="0"/>
          </a:p>
        </p:txBody>
      </p:sp>
    </p:spTree>
    <p:extLst>
      <p:ext uri="{BB962C8B-B14F-4D97-AF65-F5344CB8AC3E}">
        <p14:creationId xmlns:p14="http://schemas.microsoft.com/office/powerpoint/2010/main" val="968981927"/>
      </p:ext>
    </p:extLst>
  </p:cSld>
  <p:clrMapOvr>
    <a:masterClrMapping/>
  </p:clrMapOvr>
</p:sld>
</file>

<file path=ppt/theme/theme1.xml><?xml version="1.0" encoding="utf-8"?>
<a:theme xmlns:a="http://schemas.openxmlformats.org/drawingml/2006/main" name="up_powerpoint_CZ_final">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Bold"/>
        <a:ea typeface="ヒラギノ角ゴ ProN W6"/>
        <a:cs typeface="ヒラギノ角ゴ ProN W6"/>
      </a:majorFont>
      <a:minorFont>
        <a:latin typeface="Arial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US" sz="1200" b="0" i="0" u="none" strike="noStrike" cap="none" normalizeH="0" baseline="0">
            <a:ln>
              <a:noFill/>
            </a:ln>
            <a:solidFill>
              <a:schemeClr val="bg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US" sz="1200" b="0" i="0" u="none" strike="noStrike" cap="none" normalizeH="0" baseline="0">
            <a:ln>
              <a:noFill/>
            </a:ln>
            <a:solidFill>
              <a:schemeClr val="bg1"/>
            </a:solidFill>
            <a:effectLst/>
            <a:latin typeface="Arial" charset="0"/>
            <a:ea typeface="ＭＳ Ｐゴシック"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up_powerpoint_CZ_final.thmx</Template>
  <TotalTime>461</TotalTime>
  <Words>92</Words>
  <Application>Microsoft Macintosh PowerPoint</Application>
  <PresentationFormat>Custom</PresentationFormat>
  <Paragraphs>39</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up_powerpoint_CZ_final</vt:lpstr>
      <vt:lpstr>Chart</vt:lpstr>
      <vt:lpstr>Metodické doporučení k primární prevenci rizikového chování  Rizikové chování v dopravě  – příloha č 2. </vt:lpstr>
      <vt:lpstr>I.  Metodické doporučení k primární prevenci rizikového chování    </vt:lpstr>
      <vt:lpstr>Rizikové chování v dopravě   Rizikové chování v dopravě můžeme obecně charakterizovat jako takové jednání, které vede v rámci dopravního kontextu k dopravním kolizím a následně k úrazům nebo úmrtím.   40% dětských úrazů tvoří dopravní úrazy    </vt:lpstr>
      <vt:lpstr>Nehody zaviněné dětmi</vt:lpstr>
      <vt:lpstr>   Prevenci v rámci dopravního chování dělíme zejména podle cílové skupiny, o které pojednáváme. Základní dělení představují motorizovaní a nemotorizovaní účastníci dopravy:   a) chodec, b) cyklista, c) cyklista v městském prostředí, d) cestující hromadnou dopravou, e) spolujezdec v motorizovaném vozidle, f) řidič mopedu nebo motocyklu s objemem do 50 cm3.    </vt:lpstr>
      <vt:lpstr>   Z pohledu prevence ve školách je nejvýznamnější dopravní výchova, která   začíná na prvním stupni základních škol (navazuje na předškolní dopravní výchovu) a trvá až do prvního ročníku středních škol.     Dělení podle věku:   1. stupeň základní školy – chodec, cyklista a cestující hromadnou dopravou,  2. stupeň základní školy – cyklista v městském provozu, střední škola – cyklista v městském provozu, řidič mopedu a motocyklu do 50 cm3, spolujezdec.     </vt:lpstr>
      <vt:lpstr>Rizikové chování v dopravě je:   - chování v rozporu s oficiálními a neoficiálními pravidly,  - agresivní chování,  - neočekávané (nebo nezvyklé) chování.</vt:lpstr>
      <vt:lpstr>   Zastřešující organizací pro bezpečnost silničního provozu je BESIP, působící při Ministerstvu dopravy ČR. Na komunální úrovni se jedná o tyto partnery:   - městská policie (zejména v oblasti dozoru a asistence v dopravním provozu v místech s vysokým výskytem dětí – např. projekt Bezpečná cesta do školy), - dopravní policie (zejména v oblasti vzdělávání a nácviku praktických dovedností), - BESIP – metodologická podpora a informace, - Centrum dopravního výzkumu – odborné informace a publikace  v oblasti dopravní výchovy.      </vt:lpstr>
      <vt:lpstr>   Typ prevence  specifická prevence × nespecifická prevence    a) nespecifická prevence  Obecně můžeme říct, že v oblasti RCH v dopravním kontextu má nespecifická prevence poměrně zásadní význam. Jedná se zejména o volnočasové aktivity, které nenásilnou formou přispívají k formování vhodných dopravních postojů a návyků. Příkladem může být hra na autobus (děti jezdí po hřišti na kole, mají zastávky atd. a pohybují se, jako by byly autobus). Vhodným prostředím může být prostředí školní družiny. Smyslem je obecně podpořit vhodné návyky a postoje.       </vt:lpstr>
      <vt:lpstr>   Typ prevence  specifická prevence × nespecifická prevence    b) specifická prevence   - všeobecná – jedná se o dopravní výchovu (jak teoretická část, tak praktický nácvik). Za velice vhodné považujeme zařazení dopravní výchovy od 1. ročníku ZŠ, a to minimálně v rozsahu 2× půl den za 1 školní pololetí. Nedílnou součástí by měl být nácvik praktických dovedností.  - indikovaná a selektivní – jedná se zejména o oblast rizikových faktorů majících původ v osobnosti dítěte. Vhodné je použít některý ze screeningových nástrojů (např. Preventure, Unplagged) pro indikaci a další práci s rizikovou skupinou. Dalším způsobem pro indikaci cílové skupiny může být pozorování nebo orientační test v rámci dopravní výchovy. V rámci indikované nebo selektivní primární prevence se zaměřujeme na individuální práci dle rizikových faktorů osobnosti dítěte.         </vt:lpstr>
      <vt:lpstr> Vhodné postupy   I) Dopravní výchova   a) dopravní besedy v prostředí školní třídy – může vést dopravní policista, dopravní psycholog, vyškolený pedagog, b) použití multimediálních pomůcek – ilustrace prostřednictvím audiozáznamu, PC her, přehrávání scének, různých ilustrovaných materiálů (např. pro výuku dopravního značení – více informací v odkazech na literaturu), c) praktický nácvik na dopravním hřišti, d) exkurze (pracoviště dopravní policie, dopravní podnik aj.).        </vt:lpstr>
      <vt:lpstr>Hlavní cíle dopravní výchovy </vt:lpstr>
      <vt:lpstr> Vhodné postupy   II) Práce s rodinou   Formou poskytování informací na rodičovských schůzkách, případně individuální konzultace s rodiči. Za vhodné považujeme poskytnutí  informačního materiálu rodičům (více viz odkazy na literaturu) podle způsobu dopravy jejich dítěte do školy.         </vt:lpstr>
      <vt:lpstr> Vhodné postupy   III) Práce s osobností dítěte   Za vhodné považujeme indikaci prostřednictvím pozorování při dopravní výuce (případně na dopravním hřišti), nebo dle rizikových faktorů (uvedených výše) zjištěných při screeningu rizikového chování obecně. Ve výjimečných případech může jít také o informace od policie (přestupky nebo trestné činy).         </vt:lpstr>
      <vt:lpstr> Nevhodné postupy     Za nevhodné postupy pro děti na ZŠ považujeme multimediální masové akce založené na prezentaci negativních dopadů (formou zastrašování) rizikového chování v dopravě (např. akce The Action).          </vt:lpstr>
      <vt:lpstr>Kdy, koho a v jakém případě vyrozumět      V oblasti RCH v kontextu dopravy téměř výlučně komunikujeme s rodiči dítěte a domlouváme případné akce orientované na zvýšení kompetencí  dítěte v dopravním systému (ideálně dle informací od rodičů, v jakých dopravních situacích se jejich dítě pohybuje).   Výjimečně kontaktujeme policii, a to zejména v případě, kdy jsme svědky aktivit dětí, které mohou vést k dopravním nehodám.           </vt:lpstr>
      <vt:lpstr>PowerPoint Presentation</vt:lpstr>
      <vt:lpstr>II.  Připomínky a diskuse  </vt:lpstr>
      <vt:lpstr> Připomínky a diskuse   Výjimečně kontaktujeme policii, a to zejména v případě, kdy jsme svědky aktivit dětí, které  mohou vést k dopravním nehodám.    Není lépe se zkontaktovat s policií (buď Policií ČR nebo Městskou policií – Obecní policií podle místních poměrů) a spolupracovat na úrovni prevence při cestě dětí do školy a ze školy (dozor policistů a strážníků u přechodu pro chodce přímo u školy)? Když bude policista nebo strážník na místě bude to preventivní jak pro žáky – chodce, tak pro řidiče motorových vozidel. Případně dohled strážníka nebo policisty v blízkosti autobusové zastávky, kde děti čekají na příjezd školního autobusu atp.   Sama škola může získat pro svého pracovníka (pro rodiče, učitele atp.) oprávnění v duchu zákona č. 361/2000 Sb. o provozu na pozemních komunikacích § 79 odst 1, písm. j), jako osob oprávněných k zajištění bezpečného přecházení dětí a školní mládeže přes pozemní komunikace v konkrétních rizikových místech (blíže viz. projekt MP Brno – Strážce přechodu).   Kontaktování policie při svědectví rizikové aktivity dětí je skoro nemožné, než by eventuelně policista, či strážník přijel na místo, aby mohl zasáhnout, mohlo by být ve smyslu prevence pozdě, při rizikovém chování dětí v dopravě je na místě kontaktování přímo dětí samotných a zabránění v jejich rizikovém chování tak, aby nedošlo k dopravní nehodě.            </vt:lpstr>
      <vt:lpstr>Bezpečná cesta do školy</vt:lpstr>
      <vt:lpstr> Děkujeme za pozornost!  - Mgr. Martina Budinská, vedoucí úseku prevence, tel. 234 811 331, mail: martina.budinska@msmt.cz  - Ing. Radka Heřmánková, tel. 234 811 554, mail: radka.hermankova@msmt.cz  - Mgr. Vladimír Sklenář, tel. 234 811 698, mail: Vladimír.sklenar@msmt.cz.      Matúš Šucha - matus.sucha@upol.cz</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Alcolock jako účinný nástroj prevence řízení pod vlivem alkoholu v ČR – sci-fi nebo blízká budoucnost?</dc:title>
  <dc:creator>Matus Sucha</dc:creator>
  <cp:lastModifiedBy>Matus Sucha</cp:lastModifiedBy>
  <cp:revision>41</cp:revision>
  <dcterms:created xsi:type="dcterms:W3CDTF">2011-05-08T14:49:14Z</dcterms:created>
  <dcterms:modified xsi:type="dcterms:W3CDTF">2011-09-15T13:13:33Z</dcterms:modified>
</cp:coreProperties>
</file>