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275" r:id="rId3"/>
    <p:sldId id="283" r:id="rId4"/>
    <p:sldId id="312" r:id="rId5"/>
    <p:sldId id="333" r:id="rId6"/>
    <p:sldId id="327" r:id="rId7"/>
    <p:sldId id="334" r:id="rId8"/>
    <p:sldId id="293" r:id="rId9"/>
    <p:sldId id="326" r:id="rId10"/>
    <p:sldId id="335" r:id="rId11"/>
    <p:sldId id="284" r:id="rId12"/>
    <p:sldId id="282" r:id="rId13"/>
    <p:sldId id="331" r:id="rId14"/>
    <p:sldId id="274" r:id="rId15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897" autoAdjust="0"/>
  </p:normalViewPr>
  <p:slideViewPr>
    <p:cSldViewPr>
      <p:cViewPr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6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fld id="{B61B5CB3-B0B6-4B43-92AA-14F580D7A81D}" type="datetimeFigureOut">
              <a:rPr lang="cs-CZ"/>
              <a:pPr>
                <a:defRPr/>
              </a:pPr>
              <a:t>29.9.2011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fld id="{F4965395-BCE8-4B84-991B-E3180C2F9E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0BAD7E7-6ACD-4118-A029-65C50F3B53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DF19C-842F-4C41-96B1-0D02C116DB96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1D15B843-E778-488D-98AA-01374E0478A9}" type="slidenum">
              <a:rPr lang="cs-CZ" sz="1200">
                <a:latin typeface="Times New Roman" pitchFamily="18" charset="0"/>
                <a:cs typeface="Arial" charset="0"/>
              </a:rPr>
              <a:pPr algn="r" eaLnBrk="0" hangingPunct="0"/>
              <a:t>1</a:t>
            </a:fld>
            <a:endParaRPr lang="cs-CZ" sz="1200">
              <a:latin typeface="Times New Roman" pitchFamily="18" charset="0"/>
              <a:cs typeface="Arial" charset="0"/>
            </a:endParaRPr>
          </a:p>
        </p:txBody>
      </p:sp>
      <p:sp>
        <p:nvSpPr>
          <p:cNvPr id="30724" name="Rectangle 409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8813"/>
          </a:xfrm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64"/>
          </a:xfrm>
        </p:spPr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43404"/>
          </a:xfrm>
        </p:spPr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C64C0-E78B-4E98-A001-456E8CA8F4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8BE74-8839-421A-B61B-E5BCF730D5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graf 2"/>
          <p:cNvSpPr>
            <a:spLocks noGrp="1"/>
          </p:cNvSpPr>
          <p:nvPr>
            <p:ph type="chart" idx="1"/>
          </p:nvPr>
        </p:nvSpPr>
        <p:spPr>
          <a:xfrm>
            <a:off x="2819400" y="1981200"/>
            <a:ext cx="6096000" cy="4114800"/>
          </a:xfrm>
        </p:spPr>
        <p:txBody>
          <a:bodyPr/>
          <a:lstStyle/>
          <a:p>
            <a:pPr lvl="0"/>
            <a:r>
              <a:rPr lang="cs-CZ" noProof="0" smtClean="0"/>
              <a:t>Klepnutím na ikonu přidáte graf.</a:t>
            </a:r>
            <a:endParaRPr lang="en-GB" noProof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1C7DE-9F7A-467E-8744-D94BDD8832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2428875"/>
            <a:ext cx="8229600" cy="3697288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F12FE-3093-4A25-BFF6-41FBBAA6CB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31A9C-986E-45B7-9D29-D1FDFB83A6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20C9-714E-4539-B998-1314830EB6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A800B-789B-4951-815F-ED6D4E16A4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C52-D5BC-4290-9FFF-C8A2A8F7AB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63D9D-1C22-44C8-8B1A-6D3F243DA6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F0C0-8439-433B-A26A-171A71CD16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7C587-4B8C-4289-8B7B-8846E3B924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1C6F9-686C-4C25-8404-AE318D82A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0063" y="1143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2428875"/>
            <a:ext cx="8229600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9C4B8A-0BA6-469E-9882-EA6AD56FA2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4" descr="pozadí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5" descr="logo_msmt.gif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/>
          </p:cNvSpPr>
          <p:nvPr>
            <p:ph type="ctrTitle" idx="4294967295"/>
          </p:nvPr>
        </p:nvSpPr>
        <p:spPr>
          <a:xfrm>
            <a:off x="585788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990000"/>
                </a:solidFill>
              </a:rPr>
              <a:t>Indikátory naplňování Dlouhodobého záměru MŠMT       na období 2011 – 2015</a:t>
            </a:r>
            <a:br>
              <a:rPr lang="cs-CZ" sz="4000" b="1" dirty="0" smtClean="0">
                <a:solidFill>
                  <a:srgbClr val="990000"/>
                </a:solidFill>
              </a:rPr>
            </a:br>
            <a:endParaRPr lang="cs-CZ" sz="4000" b="1" dirty="0" smtClean="0">
              <a:solidFill>
                <a:srgbClr val="990000"/>
              </a:solidFill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57313" y="4786313"/>
            <a:ext cx="6400800" cy="17526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cs-CZ" sz="2400" dirty="0" smtClean="0">
                <a:solidFill>
                  <a:srgbClr val="797979"/>
                </a:solidFill>
              </a:rPr>
              <a:t>Praha, </a:t>
            </a:r>
            <a:r>
              <a:rPr lang="cs-CZ" sz="2400" dirty="0" smtClean="0">
                <a:solidFill>
                  <a:srgbClr val="797979"/>
                </a:solidFill>
              </a:rPr>
              <a:t>MŠMT, 29</a:t>
            </a:r>
            <a:r>
              <a:rPr lang="cs-CZ" sz="2400" dirty="0" smtClean="0">
                <a:solidFill>
                  <a:srgbClr val="797979"/>
                </a:solidFill>
              </a:rPr>
              <a:t>. </a:t>
            </a:r>
            <a:r>
              <a:rPr lang="cs-CZ" sz="2400" dirty="0" smtClean="0">
                <a:solidFill>
                  <a:srgbClr val="797979"/>
                </a:solidFill>
              </a:rPr>
              <a:t>9.2011</a:t>
            </a:r>
          </a:p>
          <a:p>
            <a:pPr marL="0" indent="0" algn="ctr" eaLnBrk="1" hangingPunct="1">
              <a:buNone/>
            </a:pPr>
            <a:r>
              <a:rPr lang="cs-CZ" sz="2400" dirty="0" smtClean="0">
                <a:solidFill>
                  <a:srgbClr val="797979"/>
                </a:solidFill>
              </a:rPr>
              <a:t>Brno, JAMU, 30. 9. 2011</a:t>
            </a:r>
            <a:endParaRPr lang="cs-CZ" sz="2400" dirty="0" smtClean="0">
              <a:solidFill>
                <a:srgbClr val="79797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cs-CZ" sz="2400" dirty="0" smtClean="0">
              <a:solidFill>
                <a:srgbClr val="797979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cs-CZ" sz="2400" dirty="0" smtClean="0">
              <a:solidFill>
                <a:srgbClr val="797979"/>
              </a:solidFill>
            </a:endParaRPr>
          </a:p>
        </p:txBody>
      </p:sp>
      <p:sp>
        <p:nvSpPr>
          <p:cNvPr id="4" name="Zástupný symbol pro číslo snímku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C5DA67A-9C00-47E2-9EBA-A19A31C23219}" type="slidenum">
              <a:rPr kumimoji="1" lang="cs-CZ" sz="1200">
                <a:solidFill>
                  <a:schemeClr val="tx1">
                    <a:tint val="75000"/>
                  </a:schemeClr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kumimoji="1" lang="cs-CZ" sz="1200">
              <a:solidFill>
                <a:schemeClr val="tx1">
                  <a:tint val="7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4D389-FC49-49F5-83E6-F0D89343A05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Návrh systémových ukazatelů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827584" y="2132856"/>
          <a:ext cx="7344815" cy="4003821"/>
        </p:xfrm>
        <a:graphic>
          <a:graphicData uri="http://schemas.openxmlformats.org/drawingml/2006/table">
            <a:tbl>
              <a:tblPr/>
              <a:tblGrid>
                <a:gridCol w="1344223"/>
                <a:gridCol w="1341376"/>
                <a:gridCol w="3132725"/>
                <a:gridCol w="1526491"/>
              </a:tblGrid>
              <a:tr h="24227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latin typeface="Times New Roman"/>
                        </a:rPr>
                        <a:t>Odkaz na DZ MŠMT 2011-2015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latin typeface="Times New Roman"/>
                        </a:rPr>
                        <a:t>Systémový ukazatel výkonu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latin typeface="Times New Roman"/>
                        </a:rPr>
                        <a:t>Cílový stav 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732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latin typeface="Times New Roman"/>
                        </a:rPr>
                        <a:t>1. Kvalita a relevance</a:t>
                      </a:r>
                    </a:p>
                  </a:txBody>
                  <a:tcPr marL="7815" marR="7815" marT="781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1.1 Počet studentů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podíl poprvé zapsaných do terciárního vzdělávání na populaci 19tiletých 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&lt; 66% (2015)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2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podíl osob s VŠ vzdělávání v populaci 30-34 let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&gt; 32% (2020)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podíl absolventů Bc. SP, kteří pokračují v NMgr. SP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&lt; 50% (2015)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69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přepočtený počet akademických pracovníků : počet studií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latin typeface="Verdana"/>
                        </a:rPr>
                        <a:t>?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824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1.2 Počet a struktura vysokých škol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počet nově vzniklých vysokých škol (2011-2015) kumulativně (bez fúzí)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606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1.3 Vnitřní a vnější zajišťování kvality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počet VŠ se zavedeným komplexním vnitřním systémem zajišťování kvality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803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1.4 Národní kvalifikační rámec jako prostředek zajišťování kvality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podíl akreditovaných SP popsaných metodikou výstupů z učení v souladu s Národním kvalifikačním rámcem terciárního vzdělávání 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643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latin typeface="Times New Roman"/>
                        </a:rPr>
                        <a:t>1.6. Odpovědnost za zaměstnatelnost a uplatnitelnost absolventů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míra nezaměstnanosti čerstvých absolventů (metodika SVP)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63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latin typeface="Times New Roman"/>
                        </a:rPr>
                        <a:t>1.7 Lidské zdroje pro výzkum, vývoj a inovace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>
                          <a:latin typeface="Times New Roman"/>
                        </a:rPr>
                        <a:t>průměrná délka řádně ukončeného Ph.D. studia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2203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latin typeface="Times New Roman"/>
                        </a:rPr>
                        <a:t>absolutní počet podpořených mladých výzkumných pracovníků do 35 let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67544" y="342900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</a:rPr>
              <a:t>3. </a:t>
            </a:r>
            <a:r>
              <a:rPr lang="cs-CZ" sz="3600" b="1" dirty="0" smtClean="0"/>
              <a:t>Výhledy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247A0B9D-B222-4745-AB7E-26E4E86A1CC4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Aktuální termíny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297660"/>
          </a:xfrm>
        </p:spPr>
        <p:txBody>
          <a:bodyPr/>
          <a:lstStyle/>
          <a:p>
            <a:pPr>
              <a:defRPr/>
            </a:pPr>
            <a:r>
              <a:rPr lang="cs-CZ" sz="2800" dirty="0" smtClean="0"/>
              <a:t>projednání návrhu systémových ukazatelů výkonu v rámci MŠMT a s reprezentací VŠ</a:t>
            </a:r>
          </a:p>
          <a:p>
            <a:pPr>
              <a:defRPr/>
            </a:pPr>
            <a:r>
              <a:rPr lang="cs-CZ" sz="2800" dirty="0" smtClean="0"/>
              <a:t>úprava shromažďování dat (zejm. osnova výroční zprávy o činnosti VŠ)</a:t>
            </a:r>
          </a:p>
          <a:p>
            <a:pPr>
              <a:defRPr/>
            </a:pPr>
            <a:r>
              <a:rPr lang="cs-CZ" sz="2800" dirty="0" smtClean="0"/>
              <a:t>diskuze o cílových hodnotách ukazatelů (s výhledem do 2015 – konec platnosti DZ)</a:t>
            </a:r>
          </a:p>
          <a:p>
            <a:pPr>
              <a:defRPr/>
            </a:pPr>
            <a:r>
              <a:rPr lang="cs-CZ" sz="2800" dirty="0" smtClean="0"/>
              <a:t>zveřejnění systémových ukazatelů výkonu a jejich cílových hodnot v </a:t>
            </a:r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Aktualizaci DZ MŠMT na 2013</a:t>
            </a:r>
          </a:p>
          <a:p>
            <a:pPr>
              <a:buNone/>
              <a:defRPr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4948C-F7D3-40C9-869A-5D29782DE54F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Dlouhodobé cíle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297660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Ověřit využitelnost výkonových ukazatelů pro </a:t>
            </a:r>
            <a:r>
              <a:rPr lang="cs-CZ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kontraktové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financování </a:t>
            </a:r>
            <a:r>
              <a:rPr lang="cs-CZ" dirty="0" smtClean="0"/>
              <a:t>VVŠ</a:t>
            </a:r>
          </a:p>
          <a:p>
            <a:pPr>
              <a:defRPr/>
            </a:pPr>
            <a:r>
              <a:rPr lang="cs-CZ" dirty="0" smtClean="0"/>
              <a:t>Ověřit využitelnost vybraných výkonových ukazatelů pro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hodnocení kvality vysokých škol </a:t>
            </a:r>
            <a:r>
              <a:rPr lang="cs-CZ" dirty="0" smtClean="0"/>
              <a:t>(</a:t>
            </a:r>
            <a:r>
              <a:rPr lang="cs-CZ" dirty="0" err="1" smtClean="0"/>
              <a:t>benchmarking</a:t>
            </a:r>
            <a:r>
              <a:rPr lang="cs-CZ" dirty="0" smtClean="0"/>
              <a:t>)</a:t>
            </a:r>
          </a:p>
          <a:p>
            <a:pPr>
              <a:defRPr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4948C-F7D3-40C9-869A-5D29782DE54F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643188"/>
            <a:ext cx="8352928" cy="3450108"/>
          </a:xfrm>
        </p:spPr>
        <p:txBody>
          <a:bodyPr/>
          <a:lstStyle/>
          <a:p>
            <a:pPr algn="ctr">
              <a:defRPr/>
            </a:pPr>
            <a:r>
              <a:rPr lang="cs-CZ" sz="4400" b="1" dirty="0" smtClean="0">
                <a:solidFill>
                  <a:schemeClr val="tx2">
                    <a:lumMod val="75000"/>
                  </a:schemeClr>
                </a:solidFill>
              </a:rPr>
              <a:t>Děkuji Vám za pozornost!</a:t>
            </a:r>
          </a:p>
          <a:p>
            <a:pPr algn="ctr">
              <a:defRPr/>
            </a:pPr>
            <a:endParaRPr lang="cs-CZ" sz="4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>Petr Černikovský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</a:rPr>
              <a:t>odbor vysokých škol</a:t>
            </a:r>
          </a:p>
          <a:p>
            <a:pPr algn="ctr">
              <a:defRPr/>
            </a:pPr>
            <a:r>
              <a:rPr lang="cs-CZ" sz="2400" dirty="0" err="1" smtClean="0">
                <a:solidFill>
                  <a:schemeClr val="bg1">
                    <a:lumMod val="50000"/>
                  </a:schemeClr>
                </a:solidFill>
              </a:rPr>
              <a:t>petr.cernikovsky</a:t>
            </a:r>
            <a:r>
              <a:rPr lang="cs-CZ" sz="2400" dirty="0" smtClean="0">
                <a:solidFill>
                  <a:schemeClr val="bg1">
                    <a:lumMod val="50000"/>
                  </a:schemeClr>
                </a:solidFill>
              </a:rPr>
              <a:t>@</a:t>
            </a:r>
            <a:r>
              <a:rPr lang="cs-CZ" sz="2400" dirty="0" err="1" smtClean="0">
                <a:solidFill>
                  <a:schemeClr val="bg1">
                    <a:lumMod val="50000"/>
                  </a:schemeClr>
                </a:solidFill>
              </a:rPr>
              <a:t>msmt.cz</a:t>
            </a:r>
            <a:endParaRPr lang="cs-CZ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B5E86D-744D-4B98-8D4C-E05924FEE1C1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sz="3600" b="1" smtClean="0"/>
              <a:t>Obsah prezentace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428750" y="2143125"/>
            <a:ext cx="6786563" cy="4143375"/>
          </a:xfrm>
        </p:spPr>
        <p:txBody>
          <a:bodyPr/>
          <a:lstStyle/>
          <a:p>
            <a:pPr marL="355600" indent="-355600">
              <a:buFont typeface="Arial" charset="0"/>
              <a:buNone/>
              <a:defRPr/>
            </a:pPr>
            <a:endParaRPr lang="cs-CZ" sz="2800" b="1" dirty="0" smtClean="0">
              <a:solidFill>
                <a:srgbClr val="C00000"/>
              </a:solidFill>
            </a:endParaRPr>
          </a:p>
          <a:p>
            <a:pPr marL="355600" indent="-355600"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1. </a:t>
            </a:r>
            <a:r>
              <a:rPr lang="cs-CZ" sz="2800" b="1" dirty="0" smtClean="0"/>
              <a:t>K čemu potřebujeme systémové ukazatele výkonu?</a:t>
            </a:r>
          </a:p>
          <a:p>
            <a:pPr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2. </a:t>
            </a:r>
            <a:r>
              <a:rPr lang="cs-CZ" sz="2800" b="1" dirty="0" smtClean="0"/>
              <a:t>Návrh indikátorů naplňování DZ MŠMT</a:t>
            </a:r>
          </a:p>
          <a:p>
            <a:pPr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3. </a:t>
            </a:r>
            <a:r>
              <a:rPr lang="cs-CZ" sz="2800" b="1" dirty="0" smtClean="0"/>
              <a:t>Výhledy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8F9E0AD0-9477-4BEE-A2F5-28E7B9A8C40C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28625" y="314325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solidFill>
                  <a:schemeClr val="tx2">
                    <a:lumMod val="75000"/>
                  </a:schemeClr>
                </a:solidFill>
              </a:rPr>
              <a:t>1.</a:t>
            </a:r>
            <a:r>
              <a:rPr lang="cs-CZ" sz="4000" b="1" dirty="0" smtClean="0"/>
              <a:t> K čemu potřebujeme systémové ukazatele výkonu?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160B6353-1F09-4164-8019-680D3E7FAF8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2" y="1143000"/>
            <a:ext cx="8320409" cy="714364"/>
          </a:xfrm>
        </p:spPr>
        <p:txBody>
          <a:bodyPr/>
          <a:lstStyle/>
          <a:p>
            <a:r>
              <a:rPr lang="cs-CZ" dirty="0" smtClean="0"/>
              <a:t>Podstata výkonových ukazatelů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informace se stává </a:t>
            </a:r>
            <a:r>
              <a:rPr lang="cs-CZ" b="1" dirty="0" smtClean="0"/>
              <a:t>výkonovým ukazatelem</a:t>
            </a:r>
            <a:r>
              <a:rPr lang="cs-CZ" i="1" dirty="0" smtClean="0"/>
              <a:t>, </a:t>
            </a:r>
            <a:r>
              <a:rPr lang="cs-CZ" b="1" dirty="0" smtClean="0"/>
              <a:t>pokud umožňuje vyjádřit míru naplňování konkrétních cílů – </a:t>
            </a:r>
            <a:r>
              <a:rPr lang="cs-CZ" i="1" dirty="0" smtClean="0"/>
              <a:t>výkonové ukazatele jako měřítko úspěšnosti (jakékoli) strategie</a:t>
            </a:r>
          </a:p>
          <a:p>
            <a:r>
              <a:rPr lang="cs-CZ" dirty="0" smtClean="0"/>
              <a:t>výkonové ukazatele ve vysokém školství – nejčastěji se posuzují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výkony jednotlivých institucí</a:t>
            </a:r>
            <a:r>
              <a:rPr lang="cs-CZ" dirty="0" smtClean="0"/>
              <a:t> (vzhledem k systémovým </a:t>
            </a:r>
            <a:r>
              <a:rPr lang="cs-CZ" dirty="0" err="1" smtClean="0"/>
              <a:t>benchmarkům</a:t>
            </a:r>
            <a:r>
              <a:rPr lang="cs-CZ" dirty="0" smtClean="0"/>
              <a:t> a/nebo k misi cílům instituce)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Výkonové ukazatele pro systémy VŠ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204864"/>
            <a:ext cx="4248472" cy="174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984" y="4077072"/>
            <a:ext cx="4464496" cy="2641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bdélník 9"/>
          <p:cNvSpPr/>
          <p:nvPr/>
        </p:nvSpPr>
        <p:spPr>
          <a:xfrm>
            <a:off x="251520" y="2204864"/>
            <a:ext cx="41764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Zejm. v poslední době:  </a:t>
            </a:r>
            <a:r>
              <a:rPr lang="cs-CZ" b="1" dirty="0" smtClean="0"/>
              <a:t>komparace výkonů  celých VŠ systémů </a:t>
            </a:r>
            <a:r>
              <a:rPr lang="cs-CZ" dirty="0" smtClean="0"/>
              <a:t>a stanovování </a:t>
            </a:r>
            <a:r>
              <a:rPr lang="cs-CZ" b="1" dirty="0" smtClean="0"/>
              <a:t>systémových cílů </a:t>
            </a:r>
            <a:r>
              <a:rPr lang="cs-CZ" dirty="0" smtClean="0"/>
              <a:t>(OECD, Boloňský proces, iniciativy Evropské komise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Záměr MŠMT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43116"/>
            <a:ext cx="8496944" cy="4143404"/>
          </a:xfrm>
        </p:spPr>
        <p:txBody>
          <a:bodyPr/>
          <a:lstStyle/>
          <a:p>
            <a:r>
              <a:rPr lang="cs-CZ" dirty="0" smtClean="0"/>
              <a:t>využívat výkonové ukazatele při </a:t>
            </a:r>
            <a:r>
              <a:rPr lang="cs-CZ" b="1" dirty="0" smtClean="0"/>
              <a:t>vymezování cílů </a:t>
            </a:r>
            <a:r>
              <a:rPr lang="cs-CZ" dirty="0" smtClean="0"/>
              <a:t>a průběžném </a:t>
            </a:r>
            <a:r>
              <a:rPr lang="cs-CZ" b="1" dirty="0" smtClean="0"/>
              <a:t>vyhodnocování </a:t>
            </a:r>
            <a:r>
              <a:rPr lang="cs-CZ" dirty="0" smtClean="0"/>
              <a:t>vysokoškolské politiky na úrovni systému: těsná vazba na </a:t>
            </a:r>
            <a:r>
              <a:rPr lang="cs-CZ" i="1" dirty="0" smtClean="0"/>
              <a:t>Dlouhodobý záměr MŠMT 2011 – 2015</a:t>
            </a:r>
          </a:p>
          <a:p>
            <a:r>
              <a:rPr lang="cs-CZ" dirty="0" smtClean="0"/>
              <a:t>motivovat vysoké školy k využívání ukazatelů výkonu ve strategickém řízení instituce: zejm. </a:t>
            </a:r>
            <a:r>
              <a:rPr lang="cs-CZ" b="1" dirty="0" smtClean="0"/>
              <a:t>Institucionální rozvojový plán </a:t>
            </a:r>
            <a:r>
              <a:rPr lang="cs-CZ" dirty="0" smtClean="0"/>
              <a:t>VVŠ s těsnou vazbou na její dlouhodobý záměr a aktualizace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1133872"/>
          </a:xfrm>
        </p:spPr>
        <p:txBody>
          <a:bodyPr/>
          <a:lstStyle/>
          <a:p>
            <a:r>
              <a:rPr lang="cs-CZ" dirty="0" smtClean="0"/>
              <a:t>Vztah systémových a institucionálních ukazatelů výkonu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492896"/>
            <a:ext cx="8496944" cy="3744416"/>
          </a:xfrm>
        </p:spPr>
        <p:txBody>
          <a:bodyPr/>
          <a:lstStyle/>
          <a:p>
            <a:pPr marL="266700" indent="-266700"/>
            <a:r>
              <a:rPr lang="cs-CZ" sz="3000" b="1" dirty="0" smtClean="0"/>
              <a:t>rozdílné sady ukazatelů pro rozdílné účely</a:t>
            </a:r>
            <a:r>
              <a:rPr lang="cs-CZ" sz="3000" dirty="0" smtClean="0"/>
              <a:t>: smyslem není jedna univerzální soustava závazná pro všechny VŠ!</a:t>
            </a:r>
          </a:p>
          <a:p>
            <a:pPr marL="361950" indent="-361950">
              <a:buNone/>
            </a:pPr>
            <a:r>
              <a:rPr lang="cs-CZ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1) Institucionální ukazatele výkonu </a:t>
            </a:r>
            <a:r>
              <a:rPr lang="cs-CZ" sz="3000" i="1" dirty="0" smtClean="0"/>
              <a:t>– </a:t>
            </a:r>
            <a:r>
              <a:rPr lang="cs-CZ" sz="3000" dirty="0" smtClean="0"/>
              <a:t>každá VŠ popíše své rozvojové cíle unikátní sadou ukazatelů </a:t>
            </a:r>
          </a:p>
          <a:p>
            <a:pPr marL="361950" indent="-361950">
              <a:buNone/>
            </a:pPr>
            <a:r>
              <a:rPr lang="cs-CZ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2) Systémové ukazatele výkonu </a:t>
            </a:r>
            <a:r>
              <a:rPr lang="cs-CZ" sz="3000" dirty="0" smtClean="0"/>
              <a:t>– vyjádří rozvojové cíle pro systém VŠ v České republice </a:t>
            </a:r>
            <a:r>
              <a:rPr lang="cs-CZ" sz="3000" b="1" dirty="0" smtClean="0"/>
              <a:t>jako celek</a:t>
            </a:r>
          </a:p>
          <a:p>
            <a:pPr marL="361950" indent="-361950">
              <a:buNone/>
            </a:pPr>
            <a:endParaRPr lang="cs-CZ" sz="2800" b="1" dirty="0" smtClean="0"/>
          </a:p>
          <a:p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28625" y="3214688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</a:rPr>
              <a:t>2.</a:t>
            </a:r>
            <a:r>
              <a:rPr lang="cs-CZ" sz="3600" b="1" dirty="0" smtClean="0"/>
              <a:t> Návrh systémových ukazatelů výkonu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26632D-AD9B-4E5C-AB4F-7336CFB9C062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251520" y="1143000"/>
            <a:ext cx="8478143" cy="714375"/>
          </a:xfrm>
        </p:spPr>
        <p:txBody>
          <a:bodyPr/>
          <a:lstStyle/>
          <a:p>
            <a:r>
              <a:rPr lang="cs-CZ" dirty="0" smtClean="0"/>
              <a:t>Východiska pro návrh indikátorů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účel a relevance indikátorů: upřesnění cílů a monitoring naplňování </a:t>
            </a:r>
            <a:r>
              <a:rPr lang="cs-CZ" i="1" dirty="0" smtClean="0"/>
              <a:t>Dlouhodobého záměru MŠMT 2011 – 2015</a:t>
            </a:r>
            <a:r>
              <a:rPr lang="cs-CZ" dirty="0" smtClean="0"/>
              <a:t> </a:t>
            </a:r>
          </a:p>
          <a:p>
            <a:pPr lvl="0"/>
            <a:r>
              <a:rPr lang="cs-CZ" dirty="0" smtClean="0"/>
              <a:t>rozumné množství vyvážených indikátorů</a:t>
            </a:r>
          </a:p>
          <a:p>
            <a:r>
              <a:rPr lang="cs-CZ" dirty="0" smtClean="0"/>
              <a:t>dosažitelnost a ověřitelnost zdrojových dat</a:t>
            </a:r>
          </a:p>
          <a:p>
            <a:pPr lvl="0"/>
            <a:r>
              <a:rPr lang="cs-CZ" dirty="0" smtClean="0"/>
              <a:t>mezinárodní srovnatelnost</a:t>
            </a:r>
          </a:p>
          <a:p>
            <a:endParaRPr lang="cs-CZ" dirty="0" smtClean="0"/>
          </a:p>
          <a:p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MT motiv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</TotalTime>
  <Words>568</Words>
  <Application>Microsoft Office PowerPoint</Application>
  <PresentationFormat>Předvádění na obrazovce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MSMT motiv</vt:lpstr>
      <vt:lpstr>Indikátory naplňování Dlouhodobého záměru MŠMT       na období 2011 – 2015 </vt:lpstr>
      <vt:lpstr>Obsah prezentace</vt:lpstr>
      <vt:lpstr>1. K čemu potřebujeme systémové ukazatele výkonu?</vt:lpstr>
      <vt:lpstr>Podstata výkonových ukazatelů</vt:lpstr>
      <vt:lpstr>Výkonové ukazatele pro systémy VŠ</vt:lpstr>
      <vt:lpstr>Záměr MŠMT</vt:lpstr>
      <vt:lpstr>Vztah systémových a institucionálních ukazatelů výkonu</vt:lpstr>
      <vt:lpstr>2. Návrh systémových ukazatelů výkonu</vt:lpstr>
      <vt:lpstr>Východiska pro návrh indikátorů</vt:lpstr>
      <vt:lpstr>Návrh systémových ukazatelů</vt:lpstr>
      <vt:lpstr>3. Výhledy</vt:lpstr>
      <vt:lpstr>Aktuální termíny</vt:lpstr>
      <vt:lpstr>Dlouhodobé cíle</vt:lpstr>
      <vt:lpstr>Snímek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vancurovai</dc:creator>
  <cp:lastModifiedBy>cernikovskyp</cp:lastModifiedBy>
  <cp:revision>301</cp:revision>
  <dcterms:created xsi:type="dcterms:W3CDTF">2008-12-03T13:07:28Z</dcterms:created>
  <dcterms:modified xsi:type="dcterms:W3CDTF">2011-09-29T13:54:06Z</dcterms:modified>
</cp:coreProperties>
</file>