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91" r:id="rId4"/>
    <p:sldId id="292" r:id="rId5"/>
    <p:sldId id="293" r:id="rId6"/>
    <p:sldId id="258" r:id="rId7"/>
    <p:sldId id="275" r:id="rId8"/>
    <p:sldId id="261" r:id="rId9"/>
    <p:sldId id="271" r:id="rId10"/>
    <p:sldId id="276" r:id="rId11"/>
    <p:sldId id="286" r:id="rId12"/>
    <p:sldId id="265" r:id="rId13"/>
  </p:sldIdLst>
  <p:sldSz cx="9144000" cy="6858000" type="screen4x3"/>
  <p:notesSz cx="6797675" cy="98726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84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E9C1C-4F7F-4A26-99D6-6A5B5831D2F1}" type="datetimeFigureOut">
              <a:rPr lang="cs-CZ" smtClean="0"/>
              <a:pPr/>
              <a:t>30.9.2011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C5E48-241A-441D-A0AC-A53457DAE3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051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E504-0566-4DF1-811A-1FDDE9DC1226}" type="datetimeFigureOut">
              <a:rPr lang="cs-CZ" smtClean="0"/>
              <a:pPr/>
              <a:t>30.9.2011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BAB-B92B-446B-AFDB-E66EE5421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E504-0566-4DF1-811A-1FDDE9DC1226}" type="datetimeFigureOut">
              <a:rPr lang="cs-CZ" smtClean="0"/>
              <a:pPr/>
              <a:t>30.9.2011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BAB-B92B-446B-AFDB-E66EE5421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E504-0566-4DF1-811A-1FDDE9DC1226}" type="datetimeFigureOut">
              <a:rPr lang="cs-CZ" smtClean="0"/>
              <a:pPr/>
              <a:t>30.9.2011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BAB-B92B-446B-AFDB-E66EE5421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E504-0566-4DF1-811A-1FDDE9DC1226}" type="datetimeFigureOut">
              <a:rPr lang="cs-CZ" smtClean="0"/>
              <a:pPr/>
              <a:t>30.9.2011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BAB-B92B-446B-AFDB-E66EE5421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E504-0566-4DF1-811A-1FDDE9DC1226}" type="datetimeFigureOut">
              <a:rPr lang="cs-CZ" smtClean="0"/>
              <a:pPr/>
              <a:t>30.9.2011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BAB-B92B-446B-AFDB-E66EE5421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E504-0566-4DF1-811A-1FDDE9DC1226}" type="datetimeFigureOut">
              <a:rPr lang="cs-CZ" smtClean="0"/>
              <a:pPr/>
              <a:t>30.9.2011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BAB-B92B-446B-AFDB-E66EE5421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E504-0566-4DF1-811A-1FDDE9DC1226}" type="datetimeFigureOut">
              <a:rPr lang="cs-CZ" smtClean="0"/>
              <a:pPr/>
              <a:t>30.9.2011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BAB-B92B-446B-AFDB-E66EE5421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E504-0566-4DF1-811A-1FDDE9DC1226}" type="datetimeFigureOut">
              <a:rPr lang="cs-CZ" smtClean="0"/>
              <a:pPr/>
              <a:t>30.9.2011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BAB-B92B-446B-AFDB-E66EE5421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E504-0566-4DF1-811A-1FDDE9DC1226}" type="datetimeFigureOut">
              <a:rPr lang="cs-CZ" smtClean="0"/>
              <a:pPr/>
              <a:t>30.9.2011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BAB-B92B-446B-AFDB-E66EE5421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E504-0566-4DF1-811A-1FDDE9DC1226}" type="datetimeFigureOut">
              <a:rPr lang="cs-CZ" smtClean="0"/>
              <a:pPr/>
              <a:t>30.9.2011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BAB-B92B-446B-AFDB-E66EE5421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E504-0566-4DF1-811A-1FDDE9DC1226}" type="datetimeFigureOut">
              <a:rPr lang="cs-CZ" smtClean="0"/>
              <a:pPr/>
              <a:t>30.9.2011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BBAB-B92B-446B-AFDB-E66EE5421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8E504-0566-4DF1-811A-1FDDE9DC1226}" type="datetimeFigureOut">
              <a:rPr lang="cs-CZ" smtClean="0"/>
              <a:pPr/>
              <a:t>30.9.2011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4BBAB-B92B-446B-AFDB-E66EE5421F3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VÝSLEDKY MATURITNÍ ZKOUŠKY V OBOU TERMÍNECH 2011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Signální výsledky a základní poznatky</a:t>
            </a:r>
          </a:p>
        </p:txBody>
      </p:sp>
      <p:pic>
        <p:nvPicPr>
          <p:cNvPr id="4" name="Obrázek 3" descr="C (fin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5733256"/>
            <a:ext cx="958217" cy="93610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80856"/>
            <a:ext cx="1870744" cy="888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STRATEGIE VOLBY (1)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56584"/>
          </a:xfrm>
        </p:spPr>
        <p:txBody>
          <a:bodyPr>
            <a:normAutofit/>
          </a:bodyPr>
          <a:lstStyle/>
          <a:p>
            <a:r>
              <a:rPr lang="cs-CZ" sz="2600" b="1" dirty="0" smtClean="0"/>
              <a:t>VOLBA PŘEDMĚTŮ 2. POVINNÉ ZKOUŠKY: </a:t>
            </a:r>
            <a:r>
              <a:rPr lang="cs-CZ" sz="2800" b="1" dirty="0" smtClean="0"/>
              <a:t>	</a:t>
            </a:r>
          </a:p>
          <a:p>
            <a:pPr>
              <a:buNone/>
            </a:pPr>
            <a:r>
              <a:rPr lang="cs-CZ" sz="2000" b="1" dirty="0" smtClean="0"/>
              <a:t>	</a:t>
            </a:r>
            <a:r>
              <a:rPr lang="cs-CZ" sz="2400" b="1" dirty="0" smtClean="0"/>
              <a:t>Matematika: 	40%	</a:t>
            </a:r>
          </a:p>
          <a:p>
            <a:pPr indent="14288">
              <a:buNone/>
            </a:pPr>
            <a:r>
              <a:rPr lang="cs-CZ" sz="2400" b="1" dirty="0" smtClean="0"/>
              <a:t>Cizí jazyk:		60% </a:t>
            </a:r>
          </a:p>
          <a:p>
            <a:pPr indent="14288">
              <a:buNone/>
            </a:pPr>
            <a:endParaRPr lang="cs-CZ" sz="800" b="1" dirty="0" smtClean="0">
              <a:solidFill>
                <a:srgbClr val="FF0000"/>
              </a:solidFill>
            </a:endParaRPr>
          </a:p>
          <a:p>
            <a:pPr indent="14288"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VOLITELNOST  MEZI MATEMATIKOU A CIZÍM JAZYKEM JE KLÍČOVÝM FAKTOREM PŘIJATELNÉ MÍRY NEÚSPĚŠNOSTI MATURANTŮ</a:t>
            </a:r>
          </a:p>
          <a:p>
            <a:pPr indent="14288">
              <a:buNone/>
            </a:pPr>
            <a:endParaRPr lang="cs-CZ" sz="800" dirty="0" smtClean="0"/>
          </a:p>
          <a:p>
            <a:r>
              <a:rPr lang="cs-CZ" sz="2600" b="1" dirty="0" smtClean="0"/>
              <a:t>CO BY, KDYBY …</a:t>
            </a:r>
          </a:p>
          <a:p>
            <a:pPr marL="714375" indent="-357188"/>
            <a:r>
              <a:rPr lang="cs-CZ" sz="2000" b="1" dirty="0" smtClean="0"/>
              <a:t>SE ZAVEDL POVINNÝ CIZÍ JAZYK  = </a:t>
            </a:r>
            <a:r>
              <a:rPr lang="cs-CZ" sz="2000" dirty="0" smtClean="0"/>
              <a:t>	</a:t>
            </a:r>
          </a:p>
          <a:p>
            <a:pPr marL="714375" indent="-357188">
              <a:buNone/>
            </a:pPr>
            <a:r>
              <a:rPr lang="cs-CZ" sz="2000" dirty="0" smtClean="0"/>
              <a:t>			=  NÁRŮST CELKOVÉ NEÚSPĚŠNOSTI z 10,1% na </a:t>
            </a:r>
            <a:r>
              <a:rPr lang="cs-CZ" sz="2000" b="1" dirty="0" smtClean="0">
                <a:solidFill>
                  <a:srgbClr val="FF0000"/>
                </a:solidFill>
              </a:rPr>
              <a:t>20 - 24%</a:t>
            </a:r>
          </a:p>
          <a:p>
            <a:pPr marL="714375" indent="-357188"/>
            <a:r>
              <a:rPr lang="cs-CZ" sz="2000" b="1" dirty="0" smtClean="0"/>
              <a:t>SE ZAVEDLY POVINNÝ CIZÍ JAZYK I POVINNÁ MATEMATIKA =</a:t>
            </a:r>
            <a:r>
              <a:rPr lang="cs-CZ" sz="2000" dirty="0" smtClean="0"/>
              <a:t> </a:t>
            </a:r>
          </a:p>
          <a:p>
            <a:pPr marL="714375" indent="-357188">
              <a:buNone/>
            </a:pPr>
            <a:r>
              <a:rPr lang="cs-CZ" sz="2000" dirty="0" smtClean="0"/>
              <a:t>			=  NÁRŮST CELKOVÉ NEÚSPĚŠNOSTI z 10,1% na </a:t>
            </a:r>
            <a:r>
              <a:rPr lang="cs-CZ" sz="2000" b="1" dirty="0" smtClean="0">
                <a:solidFill>
                  <a:srgbClr val="FF0000"/>
                </a:solidFill>
              </a:rPr>
              <a:t>38 – 43% </a:t>
            </a:r>
          </a:p>
          <a:p>
            <a:pPr marL="714375" indent="-357188">
              <a:buNone/>
            </a:pPr>
            <a:endParaRPr lang="cs-CZ" sz="1200" b="1" dirty="0" smtClean="0">
              <a:solidFill>
                <a:srgbClr val="FF0000"/>
              </a:solidFill>
            </a:endParaRPr>
          </a:p>
          <a:p>
            <a:pPr marL="355600" indent="1588"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NÁBĚH PLNÉHO, TJ. „TŘÍZKOUŠKOVÉHO“ MODELU S POVINNOU ZKOUŠKOU Z CIZÍHO </a:t>
            </a:r>
            <a:r>
              <a:rPr lang="cs-CZ" sz="2000" b="1" dirty="0" smtClean="0">
                <a:solidFill>
                  <a:srgbClr val="FF0000"/>
                </a:solidFill>
              </a:rPr>
              <a:t>JAZYKA, </a:t>
            </a:r>
            <a:r>
              <a:rPr lang="cs-CZ" sz="2000" b="1" dirty="0" smtClean="0">
                <a:solidFill>
                  <a:srgbClr val="FF0000"/>
                </a:solidFill>
              </a:rPr>
              <a:t>BUDE ODLOŽEN POUZE O 1 ROK. </a:t>
            </a:r>
          </a:p>
          <a:p>
            <a:pPr marL="714375" indent="-357188">
              <a:buNone/>
            </a:pPr>
            <a:endParaRPr lang="cs-CZ" sz="2400" b="1" dirty="0">
              <a:solidFill>
                <a:srgbClr val="FF0000"/>
              </a:solidFill>
            </a:endParaRPr>
          </a:p>
        </p:txBody>
      </p:sp>
      <p:pic>
        <p:nvPicPr>
          <p:cNvPr id="4" name="Obrázek 3" descr="C (fin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60648"/>
            <a:ext cx="792088" cy="77380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79405"/>
            <a:ext cx="1379211" cy="655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STRATEGIE VOLBY (2)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>
            <a:normAutofit/>
          </a:bodyPr>
          <a:lstStyle/>
          <a:p>
            <a:r>
              <a:rPr lang="cs-CZ" sz="2600" b="1" dirty="0" smtClean="0"/>
              <a:t>VOLBA ÚROVNĚ OBTÍŽNOSTI POVINNÉ ZKOUŠKY</a:t>
            </a:r>
          </a:p>
          <a:p>
            <a:pPr marL="355600" indent="15875">
              <a:buNone/>
            </a:pPr>
            <a:r>
              <a:rPr lang="cs-CZ" sz="2000" dirty="0" smtClean="0"/>
              <a:t>Český jazyk a literatura:	96 : 4</a:t>
            </a:r>
          </a:p>
          <a:p>
            <a:pPr marL="355600" indent="15875">
              <a:buNone/>
            </a:pPr>
            <a:r>
              <a:rPr lang="cs-CZ" sz="2000" dirty="0" smtClean="0"/>
              <a:t>Matematika:			97 : 3</a:t>
            </a:r>
          </a:p>
          <a:p>
            <a:pPr marL="355600" indent="15875">
              <a:buNone/>
            </a:pPr>
            <a:r>
              <a:rPr lang="cs-CZ" sz="2000" dirty="0" smtClean="0"/>
              <a:t>Cizí jazyk:			94 : 6 </a:t>
            </a:r>
          </a:p>
          <a:p>
            <a:pPr marL="714375" indent="-357188">
              <a:buNone/>
            </a:pPr>
            <a:endParaRPr lang="cs-CZ" sz="900" dirty="0" smtClean="0"/>
          </a:p>
          <a:p>
            <a:pPr marL="357188" indent="0"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ŽÁCI VSADILI NA JISTOTU, VĚTŠINA VŠ DOSUD NEDEFINOVALA POŽADAVKY PRO PŘIJÍMACÍ ŘÍZENÍ</a:t>
            </a:r>
          </a:p>
          <a:p>
            <a:pPr marL="357188" indent="0">
              <a:buNone/>
            </a:pPr>
            <a:endParaRPr lang="cs-CZ" sz="1200" b="1" dirty="0" smtClean="0"/>
          </a:p>
          <a:p>
            <a:pPr marL="357188" indent="-357188"/>
            <a:r>
              <a:rPr lang="cs-CZ" sz="2600" b="1" dirty="0" smtClean="0"/>
              <a:t>CO BY, </a:t>
            </a:r>
            <a:r>
              <a:rPr lang="cs-CZ" sz="2600" b="1" dirty="0" smtClean="0"/>
              <a:t>KDYBY …</a:t>
            </a:r>
            <a:endParaRPr lang="cs-CZ" sz="2600" b="1" dirty="0" smtClean="0"/>
          </a:p>
          <a:p>
            <a:pPr marL="714375" indent="-357188"/>
            <a:r>
              <a:rPr lang="cs-CZ" sz="2000" dirty="0" smtClean="0"/>
              <a:t>25-30% nejlepších žáků se základní obtížností by konalo povinné zkoušky vyšší obtížnosti bez větších problémů (neplatí o němčině)</a:t>
            </a:r>
          </a:p>
          <a:p>
            <a:pPr marL="714375" indent="-357188"/>
            <a:r>
              <a:rPr lang="cs-CZ" sz="2000" b="1" dirty="0" smtClean="0"/>
              <a:t>žáci gymnázií </a:t>
            </a:r>
            <a:r>
              <a:rPr lang="cs-CZ" sz="2000" dirty="0" smtClean="0"/>
              <a:t>museli konat povinné zkoušky ve vyšší obtížnosti, zvýšila by se neúspěšnost gymnazistů ze současných  0,3% na 6-7% </a:t>
            </a:r>
          </a:p>
          <a:p>
            <a:pPr marL="714375" indent="-357188"/>
            <a:r>
              <a:rPr lang="cs-CZ" sz="2000" dirty="0" smtClean="0"/>
              <a:t>… a k tomu se povinně maturovalo z cizího jazyka, pak na 8-10%</a:t>
            </a:r>
          </a:p>
          <a:p>
            <a:pPr marL="714375" indent="-357188"/>
            <a:r>
              <a:rPr lang="cs-CZ" sz="2000" dirty="0" smtClean="0"/>
              <a:t>… a k tomu se povinně maturovalo i z matematiky, pak na 13-15%</a:t>
            </a:r>
            <a:endParaRPr lang="cs-CZ" sz="2400" dirty="0"/>
          </a:p>
        </p:txBody>
      </p:sp>
      <p:pic>
        <p:nvPicPr>
          <p:cNvPr id="4" name="Obrázek 3" descr="C (fin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60648"/>
            <a:ext cx="792088" cy="77380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79405"/>
            <a:ext cx="1379211" cy="655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NĚKTERÉ ZÁVĚRY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908720"/>
            <a:ext cx="7848872" cy="551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>
              <a:buFont typeface="Arial" pitchFamily="34" charset="0"/>
              <a:buChar char="•"/>
            </a:pPr>
            <a:endParaRPr lang="cs-CZ" sz="1050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cs-CZ" dirty="0" smtClean="0"/>
              <a:t>VÝSLEDKY ZKOUŠKY Z ČESKÉHO JAZYKA A LITERATURY</a:t>
            </a:r>
            <a:r>
              <a:rPr lang="cs-CZ" b="1" dirty="0" smtClean="0"/>
              <a:t> NEPOTVRZUJÍ </a:t>
            </a:r>
            <a:r>
              <a:rPr lang="cs-CZ" dirty="0" smtClean="0"/>
              <a:t>„KATASTROFICKÉ“ </a:t>
            </a:r>
            <a:r>
              <a:rPr lang="cs-CZ" b="1" dirty="0" smtClean="0"/>
              <a:t>KOMENTÁŘE O NÍZKÉ ÚROVNI ČTENÁŘSKÉ GRAMOTNOSTI  </a:t>
            </a:r>
            <a:r>
              <a:rPr lang="cs-CZ" dirty="0" smtClean="0"/>
              <a:t>NAŠICH </a:t>
            </a:r>
            <a:r>
              <a:rPr lang="cs-CZ" dirty="0" smtClean="0"/>
              <a:t>ŽÁKŮ;</a:t>
            </a:r>
            <a:endParaRPr lang="cs-CZ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cs-CZ" dirty="0" smtClean="0"/>
              <a:t>VÝSLEDKY ZKOUŠEK Z CIZÍCH JAZYKŮ NAPOVÍDAJÍ O VELMI ZÁSADNÍCH ROZDÍLECH JAZYKOVÝCH DOVEDNOSTÍ MEZI GYMNÁZII A ODBORNÝMI ŠKOLAMI; RYCHLÉ </a:t>
            </a:r>
            <a:r>
              <a:rPr lang="cs-CZ" b="1" dirty="0" smtClean="0"/>
              <a:t>ZAVEDENÍ POVINNÉ ZKOUŠKY Z CIZÍHO JAZYKA </a:t>
            </a:r>
            <a:r>
              <a:rPr lang="cs-CZ" dirty="0" smtClean="0"/>
              <a:t> JE ZÁSADNÍM RIZIKEM PRO ODBORNÉ </a:t>
            </a:r>
            <a:r>
              <a:rPr lang="cs-CZ" dirty="0" smtClean="0"/>
              <a:t>ŠKOLSTVÍ;</a:t>
            </a:r>
            <a:endParaRPr lang="cs-CZ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cs-CZ" dirty="0" smtClean="0"/>
              <a:t>DISKUTOVANÉ PLOŠNÉ ZAVEDENÍ </a:t>
            </a:r>
            <a:r>
              <a:rPr lang="cs-CZ" b="1" dirty="0" smtClean="0"/>
              <a:t>POVINNÉ ZKOUŠKY Z MATEMATIKY</a:t>
            </a:r>
            <a:r>
              <a:rPr lang="cs-CZ" dirty="0" smtClean="0"/>
              <a:t> NENÍ PRAKTICKY PROVEDITELNÉ BEZ RAZANTNÍCH OPATŘENÍ JIŽ V RÁMCI POVINNÉ ŠKOLNÍ DOCHÁZKY;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dirty="0" smtClean="0"/>
              <a:t>PŘÍČINY </a:t>
            </a:r>
            <a:r>
              <a:rPr lang="cs-CZ" b="1" dirty="0" smtClean="0"/>
              <a:t>NEÚSPĚŠNOSTI ŽÁKŮ Z MATEMATIKY A NĚMČINY </a:t>
            </a:r>
            <a:r>
              <a:rPr lang="cs-CZ" dirty="0" smtClean="0"/>
              <a:t>JSOU VELMI KOMPLEXNÍ;  JEJICH SOUBĚH JE ZŘEJMĚ PRO CCA 40 % ŽÁKŮ MATURITNÍCH OBORŮ SOU A NÁSTAVBOVÉHO STUDIA OBTÍŽNĚ ZDOLATELNOU </a:t>
            </a:r>
            <a:r>
              <a:rPr lang="cs-CZ" dirty="0" smtClean="0"/>
              <a:t>PŘEKÁŽKOU; </a:t>
            </a:r>
            <a:endParaRPr lang="cs-CZ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cs-CZ" dirty="0" smtClean="0"/>
              <a:t>PŘÍPADNÉ </a:t>
            </a:r>
            <a:r>
              <a:rPr lang="cs-CZ" b="1" dirty="0" smtClean="0"/>
              <a:t>POŽADAVKY VYSOKÝCH ŠKOL NA VOLBU VYŠŠÍ ÚROVNĚ OBTÍŽNOSTI ZKOUŠEK </a:t>
            </a:r>
            <a:r>
              <a:rPr lang="cs-CZ" dirty="0" smtClean="0"/>
              <a:t>JSOU ŽÁKY NAPLNITELNÉ; CCA ČTVRTINA NEJLEPŠÍCH V ZÁKLADNÍ OBTÍŽNOSTI BY RELATIVNĚ BEZ PROBLÉMŮ SLOŽILA I ZKOUŠKY VYŠŠÍ </a:t>
            </a:r>
            <a:r>
              <a:rPr lang="cs-CZ" dirty="0" smtClean="0"/>
              <a:t>OBTÍŽNOSTI;</a:t>
            </a:r>
            <a:endParaRPr lang="cs-CZ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cs-CZ" dirty="0" smtClean="0"/>
              <a:t>DISKUTOVANÁ </a:t>
            </a:r>
            <a:r>
              <a:rPr lang="cs-CZ" b="1" dirty="0" smtClean="0"/>
              <a:t>POVINNÁ VYŠŠÍ </a:t>
            </a:r>
            <a:r>
              <a:rPr lang="cs-CZ" b="1" dirty="0" smtClean="0"/>
              <a:t>OBTÍŽNOST </a:t>
            </a:r>
            <a:r>
              <a:rPr lang="cs-CZ" b="1" dirty="0" smtClean="0"/>
              <a:t>ZKOUŠEK PRO ŽÁKY GYMNÁZIÍ </a:t>
            </a:r>
            <a:r>
              <a:rPr lang="cs-CZ" dirty="0" smtClean="0"/>
              <a:t>BY </a:t>
            </a:r>
            <a:r>
              <a:rPr lang="cs-CZ" dirty="0" smtClean="0"/>
              <a:t>ZNAMENALA </a:t>
            </a:r>
            <a:r>
              <a:rPr lang="cs-CZ" dirty="0" smtClean="0"/>
              <a:t>ZVÝŠENÍ PRŮMĚRNÉ NEÚSPĚŠNOSTI GYMNAZISTŮ NA 6–8 %.</a:t>
            </a:r>
          </a:p>
        </p:txBody>
      </p:sp>
      <p:pic>
        <p:nvPicPr>
          <p:cNvPr id="5" name="Obrázek 4" descr="C (fin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60648"/>
            <a:ext cx="792088" cy="77380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7684"/>
            <a:ext cx="1379211" cy="655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8135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KOLIK MATURUJE LETOS ŽÁKŮ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Počet přihlášených maturantů: </a:t>
            </a:r>
            <a:r>
              <a:rPr lang="cs-CZ" b="1" dirty="0" smtClean="0"/>
              <a:t>     98.762</a:t>
            </a:r>
            <a:endParaRPr lang="cs-CZ" b="1" dirty="0" smtClean="0"/>
          </a:p>
          <a:p>
            <a:pPr indent="15875">
              <a:buNone/>
            </a:pPr>
            <a:r>
              <a:rPr lang="cs-CZ" sz="2400" dirty="0" smtClean="0"/>
              <a:t>v tom:	gymnázia 	25,3%</a:t>
            </a:r>
          </a:p>
          <a:p>
            <a:pPr>
              <a:buNone/>
            </a:pPr>
            <a:r>
              <a:rPr lang="cs-CZ" sz="2400" dirty="0" smtClean="0"/>
              <a:t>			SOŠ		51,3%</a:t>
            </a:r>
          </a:p>
          <a:p>
            <a:pPr>
              <a:buNone/>
            </a:pPr>
            <a:r>
              <a:rPr lang="cs-CZ" sz="2400" dirty="0" smtClean="0"/>
              <a:t>			SOU		  8,6%</a:t>
            </a:r>
          </a:p>
          <a:p>
            <a:pPr>
              <a:buNone/>
            </a:pPr>
            <a:r>
              <a:rPr lang="cs-CZ" sz="2400" dirty="0" smtClean="0"/>
              <a:t>			nástavby		14,8%</a:t>
            </a:r>
            <a:endParaRPr lang="cs-CZ" dirty="0"/>
          </a:p>
          <a:p>
            <a:r>
              <a:rPr lang="cs-CZ" b="1" dirty="0" smtClean="0"/>
              <a:t>% maturantů z věkového ročníku:  77%  </a:t>
            </a:r>
          </a:p>
          <a:p>
            <a:pPr marL="355600" indent="15875">
              <a:buNone/>
            </a:pPr>
            <a:r>
              <a:rPr lang="cs-CZ" sz="2600" dirty="0" smtClean="0"/>
              <a:t>pro srovnání:     v roce 1991 mělo maturitu 	30% obyvatel ČR</a:t>
            </a:r>
          </a:p>
          <a:p>
            <a:pPr marL="2146300" indent="15875">
              <a:buNone/>
            </a:pPr>
            <a:r>
              <a:rPr lang="cs-CZ" sz="2600" dirty="0" smtClean="0"/>
              <a:t>v roce 2001			36% obyvatel ČR </a:t>
            </a:r>
          </a:p>
          <a:p>
            <a:pPr marL="2146300" indent="15875">
              <a:buNone/>
            </a:pPr>
            <a:r>
              <a:rPr lang="cs-CZ" sz="1700" dirty="0" smtClean="0"/>
              <a:t>(dle výsledků SLBD)</a:t>
            </a:r>
          </a:p>
          <a:p>
            <a:pPr marL="2146300" indent="15875">
              <a:buNone/>
            </a:pPr>
            <a:r>
              <a:rPr lang="cs-CZ" sz="1700" dirty="0" smtClean="0"/>
              <a:t>	</a:t>
            </a:r>
            <a:endParaRPr lang="cs-CZ" dirty="0" smtClean="0"/>
          </a:p>
          <a:p>
            <a:pPr marL="0" indent="0">
              <a:buNone/>
            </a:pPr>
            <a:r>
              <a:rPr lang="cs-CZ" sz="2600" b="1" dirty="0" smtClean="0">
                <a:solidFill>
                  <a:srgbClr val="FF0000"/>
                </a:solidFill>
              </a:rPr>
              <a:t>MATURITA SE STALA MASOVOU </a:t>
            </a:r>
            <a:r>
              <a:rPr lang="cs-CZ" sz="2600" b="1" dirty="0" smtClean="0">
                <a:solidFill>
                  <a:srgbClr val="FF0000"/>
                </a:solidFill>
              </a:rPr>
              <a:t>ZÁLEŽITOSTÍ, </a:t>
            </a:r>
            <a:r>
              <a:rPr lang="cs-CZ" sz="2600" b="1" dirty="0" smtClean="0">
                <a:solidFill>
                  <a:srgbClr val="FF0000"/>
                </a:solidFill>
              </a:rPr>
              <a:t>NIKOLI VÝRAZEM ELITNÍHO VZDĚLÁNÍ; MATURITA NUTNĚ MUSELA ZMĚNIT CHARAKTER,  DRAMATICKY SE ZVĚTŠILY ROZDÍLY V JEJÍM POJETÍ </a:t>
            </a:r>
            <a:r>
              <a:rPr lang="cs-CZ" sz="2600" b="1" dirty="0" smtClean="0">
                <a:solidFill>
                  <a:srgbClr val="FF0000"/>
                </a:solidFill>
              </a:rPr>
              <a:t/>
            </a:r>
            <a:br>
              <a:rPr lang="cs-CZ" sz="2600" b="1" dirty="0" smtClean="0">
                <a:solidFill>
                  <a:srgbClr val="FF0000"/>
                </a:solidFill>
              </a:rPr>
            </a:br>
            <a:r>
              <a:rPr lang="cs-CZ" sz="2600" b="1" dirty="0" smtClean="0">
                <a:solidFill>
                  <a:srgbClr val="FF0000"/>
                </a:solidFill>
              </a:rPr>
              <a:t>I </a:t>
            </a:r>
            <a:r>
              <a:rPr lang="cs-CZ" sz="2600" b="1" dirty="0" smtClean="0">
                <a:solidFill>
                  <a:srgbClr val="FF0000"/>
                </a:solidFill>
              </a:rPr>
              <a:t>NÁROČNOSTI. </a:t>
            </a:r>
            <a:endParaRPr lang="cs-CZ" dirty="0"/>
          </a:p>
        </p:txBody>
      </p:sp>
      <p:pic>
        <p:nvPicPr>
          <p:cNvPr id="4" name="Obrázek 3" descr="C (fin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792088" cy="77380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32656"/>
            <a:ext cx="1379211" cy="655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813" y="260648"/>
            <a:ext cx="8229600" cy="1143000"/>
          </a:xfrm>
        </p:spPr>
        <p:txBody>
          <a:bodyPr/>
          <a:lstStyle/>
          <a:p>
            <a:r>
              <a:rPr lang="cs-CZ" dirty="0" smtClean="0"/>
              <a:t>PODZIMNÍ TERMÍN MZ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Počet přihlášených maturantů: 	23.650</a:t>
            </a:r>
            <a:r>
              <a:rPr lang="cs-CZ" sz="2000" dirty="0" smtClean="0"/>
              <a:t> </a:t>
            </a:r>
          </a:p>
          <a:p>
            <a:pPr>
              <a:buNone/>
            </a:pPr>
            <a:r>
              <a:rPr lang="cs-CZ" sz="2000" dirty="0" smtClean="0"/>
              <a:t>	v tom:	ke společné části MZ:		20.521</a:t>
            </a:r>
          </a:p>
          <a:p>
            <a:pPr indent="15875">
              <a:buNone/>
            </a:pPr>
            <a:r>
              <a:rPr lang="cs-CZ" sz="2000" dirty="0" smtClean="0"/>
              <a:t>		k profilové části MZ: 		11.675</a:t>
            </a:r>
          </a:p>
          <a:p>
            <a:pPr>
              <a:buNone/>
            </a:pPr>
            <a:r>
              <a:rPr lang="cs-CZ" sz="2000" dirty="0" smtClean="0"/>
              <a:t>	v tom:	opravnou zkoušku 		14.079 (69%)</a:t>
            </a:r>
          </a:p>
          <a:p>
            <a:pPr>
              <a:buNone/>
            </a:pPr>
            <a:r>
              <a:rPr lang="cs-CZ" sz="2000" dirty="0" smtClean="0"/>
              <a:t>			náhradní zkoušku 	  	  2.697 (13%)</a:t>
            </a:r>
          </a:p>
          <a:p>
            <a:pPr>
              <a:buNone/>
            </a:pPr>
            <a:r>
              <a:rPr lang="cs-CZ" sz="2000" dirty="0" smtClean="0"/>
              <a:t>			řádnou zkoušku 			  3.786 (18%)</a:t>
            </a:r>
          </a:p>
          <a:p>
            <a:r>
              <a:rPr lang="cs-CZ" sz="2800" b="1" dirty="0" smtClean="0"/>
              <a:t>Počet žáků, kteří se přihlásili a zkoušky nekonali: </a:t>
            </a:r>
            <a:endParaRPr lang="cs-CZ" sz="2000" dirty="0" smtClean="0"/>
          </a:p>
          <a:p>
            <a:pPr indent="12700">
              <a:buNone/>
            </a:pPr>
            <a:r>
              <a:rPr lang="cs-CZ" sz="2000" dirty="0" smtClean="0"/>
              <a:t>společnou část nekonalo:		2.426 přihlášených  (12%)</a:t>
            </a:r>
          </a:p>
          <a:p>
            <a:pPr>
              <a:buNone/>
            </a:pPr>
            <a:r>
              <a:rPr lang="cs-CZ" sz="2000" dirty="0" smtClean="0"/>
              <a:t>	profilovou část nekonalo:		2.335 přihlášených  (20%)</a:t>
            </a:r>
          </a:p>
          <a:p>
            <a:pPr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K PODZIMNÍMU TERMÍNU SE VŠAK NAVÍC NEPŘIHLÁSILO CCA 5 TISÍC ŽÁKŮ, KTEŘÍ BYLI PŘIHLÁŠENI K JARNÍMU TERMÍNU A ZKOUŠKY V TOMTO TERMÍNU </a:t>
            </a:r>
            <a:r>
              <a:rPr lang="cs-CZ" sz="2000" b="1" dirty="0" smtClean="0">
                <a:solidFill>
                  <a:srgbClr val="FF0000"/>
                </a:solidFill>
              </a:rPr>
              <a:t>NEKONALI.</a:t>
            </a:r>
            <a:endParaRPr lang="cs-CZ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C (fin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60648"/>
            <a:ext cx="792088" cy="77380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277" y="332656"/>
            <a:ext cx="1379211" cy="655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VÝSLEDKY PODZIMNÍHO TERMÍNU MZ</a:t>
            </a:r>
            <a:endParaRPr lang="cs-CZ" sz="36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4293096"/>
            <a:ext cx="83529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NEJHORŠÍ VÝSLEDEK – NĚMČINA:  		 NEUSPĚLO 59% ŽÁKŮ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VELMI ŠPATNÝ VÝSLEDEK – MATEMATIKA:  	 NEUSPĚLO 53% ŽÁKŮ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NEJLEPŠÍ VÝSLEDEK  - ČESKÝ JAZYK A LITERATURA: NEUSPĚLO 24% ŽÁKŮ</a:t>
            </a:r>
          </a:p>
          <a:p>
            <a:pPr marL="355600" indent="-355600"/>
            <a:endParaRPr lang="cs-CZ" sz="1000" dirty="0" smtClean="0"/>
          </a:p>
          <a:p>
            <a:r>
              <a:rPr lang="cs-CZ" sz="2000" b="1" dirty="0" smtClean="0">
                <a:solidFill>
                  <a:srgbClr val="FF0000"/>
                </a:solidFill>
              </a:rPr>
              <a:t>Z CELKOVÉHO POČTU </a:t>
            </a:r>
            <a:r>
              <a:rPr lang="cs-CZ" sz="2000" b="1" dirty="0" smtClean="0">
                <a:solidFill>
                  <a:srgbClr val="FF0000"/>
                </a:solidFill>
              </a:rPr>
              <a:t>23,7 </a:t>
            </a:r>
            <a:r>
              <a:rPr lang="cs-CZ" sz="2000" b="1" dirty="0" smtClean="0">
                <a:solidFill>
                  <a:srgbClr val="FF0000"/>
                </a:solidFill>
              </a:rPr>
              <a:t>TISÍCE PŘIHLÁŠENÝCH BYLO NA ZÁKLADĚ VÝSLEDKŮ „PODZIMNÍCH“ ZKOUŠEK VYSTAVENO 12.388 MATURITNÍCH VYSVĚDČENÍ. ÚSPĚŠNOST „PODZIMNÍCH MATURANTŮ“ = 52,3%.</a:t>
            </a:r>
          </a:p>
          <a:p>
            <a:pPr marL="355600" indent="-355600"/>
            <a:endParaRPr lang="cs-CZ" sz="20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560840" cy="312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9" y="273454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/>
              <a:t>SOUHRNNÉ VÝSLEDKY MZ</a:t>
            </a:r>
            <a:br>
              <a:rPr lang="cs-CZ" sz="4000" b="1" dirty="0" smtClean="0"/>
            </a:br>
            <a:r>
              <a:rPr lang="cs-CZ" sz="4000" b="1" dirty="0" smtClean="0"/>
              <a:t>PO PODZIMNÍM TERMÍNU MZ</a:t>
            </a:r>
            <a:endParaRPr lang="cs-CZ" b="1" dirty="0"/>
          </a:p>
        </p:txBody>
      </p:sp>
      <p:pic>
        <p:nvPicPr>
          <p:cNvPr id="6" name="Obrázek 5" descr="C (fin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60648"/>
            <a:ext cx="792088" cy="77380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56791"/>
            <a:ext cx="7446957" cy="43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25676"/>
            <a:ext cx="1379211" cy="655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9" y="26064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/>
              <a:t>VÝSLEDKY MZ  PO PODZIMNÍM </a:t>
            </a:r>
            <a:br>
              <a:rPr lang="cs-CZ" sz="4000" b="1" dirty="0" smtClean="0"/>
            </a:br>
            <a:r>
              <a:rPr lang="cs-CZ" sz="4000" b="1" dirty="0" smtClean="0"/>
              <a:t>TERMÍNU  (DLE SKUPIN OBORŮ)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4941168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ANI JEDNU ZKOUŠKU NEKONALO </a:t>
            </a:r>
            <a:r>
              <a:rPr lang="cs-CZ" sz="2000" b="1" dirty="0" smtClean="0">
                <a:solidFill>
                  <a:srgbClr val="FF0000"/>
                </a:solidFill>
              </a:rPr>
              <a:t>4,9% </a:t>
            </a:r>
            <a:r>
              <a:rPr lang="cs-CZ" sz="2000" dirty="0" smtClean="0"/>
              <a:t>PŘIHLÁŠENÝCH K MZ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PO DVOU TERMÍNECH SLOŽILO MZ  </a:t>
            </a:r>
            <a:r>
              <a:rPr lang="cs-CZ" sz="2000" b="1" dirty="0" smtClean="0">
                <a:solidFill>
                  <a:srgbClr val="FF0000"/>
                </a:solidFill>
              </a:rPr>
              <a:t>89,9% ŽÁKŮ, KTEŘÍ ZKOUŠKY KONALI</a:t>
            </a:r>
            <a:r>
              <a:rPr lang="cs-CZ" sz="2000" dirty="0" smtClean="0"/>
              <a:t>, TJ. </a:t>
            </a:r>
            <a:r>
              <a:rPr lang="cs-CZ" sz="2000" b="1" dirty="0" smtClean="0">
                <a:solidFill>
                  <a:srgbClr val="FF0000"/>
                </a:solidFill>
              </a:rPr>
              <a:t>90,5% PŘIHLÁŠENÝCH </a:t>
            </a:r>
            <a:r>
              <a:rPr lang="cs-CZ" sz="2000" dirty="0" smtClean="0"/>
              <a:t>K MZ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000" dirty="0" smtClean="0"/>
              <a:t>Z CELKOVÉHO POČTU PŘIHLÁŠENÝCH K MZ ZKOUŠKY VŮBEC NEKONALO NEBO JE KONALO NEÚSPĚŠNĚ CELKEM </a:t>
            </a:r>
            <a:r>
              <a:rPr lang="cs-CZ" sz="2000" b="1" dirty="0" smtClean="0">
                <a:solidFill>
                  <a:srgbClr val="FF0000"/>
                </a:solidFill>
              </a:rPr>
              <a:t>14,4%</a:t>
            </a:r>
            <a:r>
              <a:rPr lang="cs-CZ" sz="2000" dirty="0" smtClean="0"/>
              <a:t> ŽÁKŮ.</a:t>
            </a:r>
          </a:p>
        </p:txBody>
      </p:sp>
      <p:pic>
        <p:nvPicPr>
          <p:cNvPr id="6" name="Obrázek 5" descr="C (fin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60648"/>
            <a:ext cx="792088" cy="7738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568952" cy="30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25676"/>
            <a:ext cx="1379211" cy="655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„KONCENTROVANÁ“ NEÚSPĚŠNOST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/>
              <a:t>(100% = ŽÁCI, KTEŘÍ PODALI PŘIHLÁŠKU K MZ)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1628801"/>
            <a:ext cx="83529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JDE O NOVÝ JEV – DŮSLEDEK PLOŠNÉ OBJEKTIVIZACE MATURITNÍ ZKOUŠKY </a:t>
            </a:r>
          </a:p>
          <a:p>
            <a:endParaRPr lang="cs-CZ" sz="20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2708920"/>
            <a:ext cx="823701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 smtClean="0"/>
              <a:t>SPOLEČNÁ ČÁST MZ </a:t>
            </a:r>
            <a:br>
              <a:rPr lang="cs-CZ" sz="3200" b="1" dirty="0" smtClean="0"/>
            </a:br>
            <a:r>
              <a:rPr lang="cs-CZ" sz="3200" b="1" dirty="0" smtClean="0"/>
              <a:t>PO PODZIMNÍM TERMÍNU ZKOUŠEK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2453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cs-CZ" sz="2800" b="1" dirty="0" smtClean="0"/>
              <a:t>ÚSPĚŠNOST: 	</a:t>
            </a:r>
            <a:r>
              <a:rPr lang="cs-CZ" sz="2800" b="1" dirty="0" smtClean="0">
                <a:solidFill>
                  <a:srgbClr val="FF0000"/>
                </a:solidFill>
              </a:rPr>
              <a:t>90,8% </a:t>
            </a:r>
            <a:r>
              <a:rPr lang="cs-CZ" sz="2200" b="1" dirty="0" smtClean="0"/>
              <a:t>(PO JARNÍM TERMÍNU: </a:t>
            </a:r>
            <a:r>
              <a:rPr lang="cs-CZ" sz="2200" b="1" dirty="0" smtClean="0"/>
              <a:t>83,1</a:t>
            </a:r>
            <a:r>
              <a:rPr lang="cs-CZ" sz="2200" b="1" dirty="0" smtClean="0"/>
              <a:t>%)</a:t>
            </a:r>
            <a:endParaRPr lang="cs-CZ" sz="2600" b="1" dirty="0" smtClean="0"/>
          </a:p>
          <a:p>
            <a:pPr marL="514350" indent="-514350">
              <a:buNone/>
            </a:pPr>
            <a:r>
              <a:rPr lang="cs-CZ" sz="2800" b="1" dirty="0" smtClean="0"/>
              <a:t>NEÚSPĚŠNOST: 	  </a:t>
            </a:r>
            <a:r>
              <a:rPr lang="cs-CZ" sz="2800" b="1" dirty="0" smtClean="0">
                <a:solidFill>
                  <a:srgbClr val="FF0000"/>
                </a:solidFill>
              </a:rPr>
              <a:t>9,2% </a:t>
            </a:r>
            <a:r>
              <a:rPr lang="cs-CZ" sz="2200" b="1" dirty="0" smtClean="0"/>
              <a:t>(</a:t>
            </a:r>
            <a:r>
              <a:rPr lang="cs-CZ" sz="2200" b="1" dirty="0" smtClean="0"/>
              <a:t>PO JARNÍM </a:t>
            </a:r>
            <a:r>
              <a:rPr lang="cs-CZ" sz="2200" b="1" dirty="0" smtClean="0"/>
              <a:t>TERMÍNU: </a:t>
            </a:r>
            <a:r>
              <a:rPr lang="cs-CZ" sz="2200" b="1" dirty="0" smtClean="0"/>
              <a:t>16,9%)</a:t>
            </a:r>
            <a:endParaRPr lang="cs-CZ" sz="2800" b="1" dirty="0" smtClean="0"/>
          </a:p>
          <a:p>
            <a:pPr marL="514350" indent="-514350">
              <a:buNone/>
            </a:pPr>
            <a:endParaRPr lang="cs-CZ" sz="1200" b="1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cs-CZ" sz="2400" b="1" u="sng" dirty="0" smtClean="0">
                <a:solidFill>
                  <a:srgbClr val="FF0000"/>
                </a:solidFill>
              </a:rPr>
              <a:t>POVINNOU</a:t>
            </a:r>
            <a:r>
              <a:rPr lang="cs-CZ" sz="2400" b="1" dirty="0" smtClean="0">
                <a:solidFill>
                  <a:srgbClr val="FF0000"/>
                </a:solidFill>
              </a:rPr>
              <a:t> ZKOUŠKU (ČESKÝ JAZYK):</a:t>
            </a:r>
          </a:p>
          <a:p>
            <a:pPr marL="514350" indent="-514350"/>
            <a:r>
              <a:rPr lang="cs-CZ" sz="2400" dirty="0" smtClean="0"/>
              <a:t>úspěšně složilo 		97,1%  (po jarním termínu 92,4%)</a:t>
            </a:r>
          </a:p>
          <a:p>
            <a:pPr marL="514350" indent="-514350"/>
            <a:r>
              <a:rPr lang="cs-CZ" sz="2400" dirty="0" smtClean="0"/>
              <a:t>neúspěšně vykonalo	  2,9%	(po jarním termínu 7,6%)</a:t>
            </a:r>
          </a:p>
          <a:p>
            <a:pPr marL="514350" indent="-514350">
              <a:buAutoNum type="arabicPeriod" startAt="2"/>
            </a:pPr>
            <a:r>
              <a:rPr lang="cs-CZ" sz="2400" b="1" u="sng" dirty="0" smtClean="0">
                <a:solidFill>
                  <a:srgbClr val="FF0000"/>
                </a:solidFill>
              </a:rPr>
              <a:t>POVINNOU</a:t>
            </a:r>
            <a:r>
              <a:rPr lang="cs-CZ" sz="2400" b="1" dirty="0" smtClean="0">
                <a:solidFill>
                  <a:srgbClr val="FF0000"/>
                </a:solidFill>
              </a:rPr>
              <a:t> ZKOUŠKU (MATEMATIKA NEBO CIZÍ JAZYK): </a:t>
            </a:r>
          </a:p>
          <a:p>
            <a:pPr marL="514350" indent="-514350"/>
            <a:r>
              <a:rPr lang="cs-CZ" sz="2400" dirty="0" smtClean="0"/>
              <a:t>úspěšně složilo 		92,4%  (po jarním termínu 88,9%)</a:t>
            </a:r>
          </a:p>
          <a:p>
            <a:pPr marL="514350" indent="-514350"/>
            <a:r>
              <a:rPr lang="cs-CZ" sz="2400" dirty="0" smtClean="0"/>
              <a:t>neúspěšně vykonalo	  7,6%	(po jarním termínu 11,1%)</a:t>
            </a:r>
          </a:p>
          <a:p>
            <a:pPr marL="542925" indent="0">
              <a:spcBef>
                <a:spcPts val="0"/>
              </a:spcBef>
              <a:buNone/>
              <a:tabLst>
                <a:tab pos="5202238" algn="l"/>
              </a:tabLst>
            </a:pPr>
            <a:endParaRPr lang="cs-CZ" sz="900" b="1" dirty="0" smtClean="0"/>
          </a:p>
          <a:p>
            <a:pPr marL="542925" indent="0">
              <a:spcBef>
                <a:spcPts val="0"/>
              </a:spcBef>
              <a:buNone/>
              <a:tabLst>
                <a:tab pos="5202238" algn="l"/>
              </a:tabLst>
            </a:pPr>
            <a:r>
              <a:rPr lang="cs-CZ" sz="2000" b="1" dirty="0" smtClean="0"/>
              <a:t>CIZÍ JAZYK  </a:t>
            </a:r>
            <a:r>
              <a:rPr lang="cs-CZ" sz="2000" dirty="0" smtClean="0"/>
              <a:t>(60% PŘIHLÁŠENÝCH):   	NEÚSPĚŠNĚ  6,1%  (9,0%) </a:t>
            </a:r>
          </a:p>
          <a:p>
            <a:pPr marL="514350" indent="17463">
              <a:spcBef>
                <a:spcPts val="0"/>
              </a:spcBef>
              <a:buNone/>
              <a:tabLst>
                <a:tab pos="5202238" algn="l"/>
              </a:tabLst>
            </a:pPr>
            <a:r>
              <a:rPr lang="cs-CZ" sz="2000" b="1" dirty="0" smtClean="0"/>
              <a:t>MATEMATIKA</a:t>
            </a:r>
            <a:r>
              <a:rPr lang="cs-CZ" sz="2000" dirty="0" smtClean="0"/>
              <a:t> (40% PŘIHLÁŠENÝCH):	NEÚSPĚŠNĚ  9,7%  </a:t>
            </a:r>
            <a:r>
              <a:rPr lang="cs-CZ" sz="2000" dirty="0" smtClean="0"/>
              <a:t>(</a:t>
            </a:r>
            <a:r>
              <a:rPr lang="cs-CZ" sz="2000" dirty="0" smtClean="0"/>
              <a:t>14,4%)</a:t>
            </a:r>
            <a:endParaRPr lang="cs-CZ" dirty="0"/>
          </a:p>
        </p:txBody>
      </p:sp>
      <p:pic>
        <p:nvPicPr>
          <p:cNvPr id="4" name="Obrázek 3" descr="C (fin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60648"/>
            <a:ext cx="792088" cy="77380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277" y="332656"/>
            <a:ext cx="1379211" cy="655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NEÚSPĚŠNOST U POVINNÝCH ZKOUŠEK</a:t>
            </a:r>
            <a:endParaRPr lang="cs-CZ" sz="3200" b="1" dirty="0"/>
          </a:p>
        </p:txBody>
      </p:sp>
      <p:pic>
        <p:nvPicPr>
          <p:cNvPr id="5" name="Obrázek 4" descr="C (fin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792088" cy="77380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6086" y="1254124"/>
            <a:ext cx="5450210" cy="505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269" y="1333788"/>
            <a:ext cx="1379211" cy="655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4288</TotalTime>
  <Words>295</Words>
  <Application>Microsoft Office PowerPoint</Application>
  <PresentationFormat>Předvádění na obrazovce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VÝSLEDKY MATURITNÍ ZKOUŠKY V OBOU TERMÍNECH 2011</vt:lpstr>
      <vt:lpstr>KOLIK MATURUJE LETOS ŽÁKŮ</vt:lpstr>
      <vt:lpstr>PODZIMNÍ TERMÍN MZ</vt:lpstr>
      <vt:lpstr>VÝSLEDKY PODZIMNÍHO TERMÍNU MZ</vt:lpstr>
      <vt:lpstr>SOUHRNNÉ VÝSLEDKY MZ PO PODZIMNÍM TERMÍNU MZ</vt:lpstr>
      <vt:lpstr>VÝSLEDKY MZ  PO PODZIMNÍM  TERMÍNU  (DLE SKUPIN OBORŮ)</vt:lpstr>
      <vt:lpstr>„KONCENTROVANÁ“ NEÚSPĚŠNOST (100% = ŽÁCI, KTEŘÍ PODALI PŘIHLÁŠKU K MZ)</vt:lpstr>
      <vt:lpstr>SPOLEČNÁ ČÁST MZ  PO PODZIMNÍM TERMÍNU ZKOUŠEK</vt:lpstr>
      <vt:lpstr>NEÚSPĚŠNOST U POVINNÝCH ZKOUŠEK</vt:lpstr>
      <vt:lpstr>STRATEGIE VOLBY (1)</vt:lpstr>
      <vt:lpstr>STRATEGIE VOLBY (2)</vt:lpstr>
      <vt:lpstr>NĚKTERÉ ZÁVĚRY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JARNÍ TERMÍN MATURITNÍ ZKOUŠKY 2011</dc:title>
  <dc:creator>Pavel Zelený</dc:creator>
  <cp:lastModifiedBy>Kubas Patrik</cp:lastModifiedBy>
  <cp:revision>76</cp:revision>
  <cp:lastPrinted>2011-09-30T07:28:58Z</cp:lastPrinted>
  <dcterms:created xsi:type="dcterms:W3CDTF">2011-06-14T20:13:17Z</dcterms:created>
  <dcterms:modified xsi:type="dcterms:W3CDTF">2011-09-30T07:32:19Z</dcterms:modified>
</cp:coreProperties>
</file>