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70" r:id="rId4"/>
    <p:sldId id="271" r:id="rId5"/>
    <p:sldId id="260" r:id="rId6"/>
    <p:sldId id="261" r:id="rId7"/>
    <p:sldId id="263" r:id="rId8"/>
    <p:sldId id="264" r:id="rId9"/>
    <p:sldId id="273" r:id="rId10"/>
    <p:sldId id="274" r:id="rId11"/>
    <p:sldId id="281" r:id="rId12"/>
    <p:sldId id="280" r:id="rId13"/>
    <p:sldId id="284" r:id="rId14"/>
    <p:sldId id="286" r:id="rId15"/>
    <p:sldId id="288" r:id="rId16"/>
    <p:sldId id="282" r:id="rId17"/>
    <p:sldId id="272" r:id="rId1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98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28E7A8A1-102C-48FB-9CF2-9D2DF61A8A7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43402706-B9A5-4CC6-8887-C1B779F00E1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36EC15-DD65-4C37-97A0-959AB2562628}" type="datetime1">
              <a:rPr lang="cs-CZ"/>
              <a:pPr/>
              <a:t>26.9.2011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2B528A-BA7E-4DAB-9E6C-47EE4BA6C8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9D2AB8-FB62-4F26-8975-23ACE984FF78}" type="datetime1">
              <a:rPr lang="cs-CZ"/>
              <a:pPr/>
              <a:t>26.9.2011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6E81D3-31C9-4611-8817-D63B2A3B91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C84EEE-D7C1-41CE-B3D4-65FD062465B6}" type="datetime1">
              <a:rPr lang="cs-CZ"/>
              <a:pPr/>
              <a:t>26.9.2011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7EB7-39C7-4D62-9317-D64B73B0A2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4DC1AA-E0B6-4988-B358-FDAFB0D91473}" type="datetime1">
              <a:rPr lang="cs-CZ"/>
              <a:pPr/>
              <a:t>26.9.2011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CD558A-EDC7-498C-820B-7C11D8012F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581D8E-15BF-4F6A-A60C-5B0F8A5DBFEA}" type="datetime1">
              <a:rPr lang="cs-CZ"/>
              <a:pPr/>
              <a:t>26.9.2011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69B88B-8366-4F7D-8E5F-7C40F68022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11E366-695F-45A3-AA85-7E0F8BAAFC50}" type="datetime1">
              <a:rPr lang="cs-CZ"/>
              <a:pPr/>
              <a:t>26.9.2011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872913-8970-4C4F-A47D-192F9DD9EA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E2F81F-9378-46A8-9A33-DC5AE0A5ABA3}" type="datetime1">
              <a:rPr lang="cs-CZ"/>
              <a:pPr/>
              <a:t>26.9.2011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5697B-C29B-4544-95F3-B9E8D6B402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4175DD-9365-4236-8E27-35ADA2217B1F}" type="datetime1">
              <a:rPr lang="cs-CZ"/>
              <a:pPr/>
              <a:t>26.9.2011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148D78-9277-4FEE-BB76-B21E9D92E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2CE17B-3E1B-4BCF-834D-1878D8691F1D}" type="datetime1">
              <a:rPr lang="cs-CZ"/>
              <a:pPr/>
              <a:t>26.9.2011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B2F6E4-19A5-459F-8F89-0DBE44F61E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A521DF-0CC1-4E6B-83E3-BD8E42E1DDB1}" type="datetime1">
              <a:rPr lang="cs-CZ"/>
              <a:pPr/>
              <a:t>26.9.2011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CA82DF-6C98-4362-90E3-FD01862FF9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650FEC-09AC-4104-8A54-2C7EF477D157}" type="datetime1">
              <a:rPr lang="cs-CZ"/>
              <a:pPr/>
              <a:t>26.9.2011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F89B1F-7103-47E7-893C-C8E0879000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330325" y="1260475"/>
            <a:ext cx="645795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30325" y="2171700"/>
            <a:ext cx="6457950" cy="317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A1CCA712-DEBF-4A09-85F2-0C5884AFB109}" type="datetime1">
              <a:rPr lang="cs-CZ"/>
              <a:pPr/>
              <a:t>26.9.2011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A286BB40-DB4E-42D5-8975-EB413F7A9F1F}" type="slidenum">
              <a:rPr lang="en-US"/>
              <a:pPr/>
              <a:t>‹#›</a:t>
            </a:fld>
            <a:fld id="{B483D506-4248-4F3B-B356-2181A44BD34F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8" descr="MSMT_tecky_OK_RGB.ai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314450" y="569913"/>
            <a:ext cx="64579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0" descr="MSMT_logolink_bezVlajky_RGB.ai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2438400" y="5624513"/>
            <a:ext cx="42672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9pPr>
    </p:titleStyle>
    <p:bodyStyle>
      <a:lvl1pPr marL="342900" indent="-3429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1pPr>
      <a:lvl2pPr marL="742950" indent="-28575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2pPr>
      <a:lvl3pPr marL="1143000" indent="-2286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3pPr>
      <a:lvl4pPr marL="1600200" indent="-2286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4pPr>
      <a:lvl5pPr marL="2057400" indent="-2286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#_ftn1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685800" y="1609859"/>
            <a:ext cx="7772400" cy="1025525"/>
          </a:xfrm>
        </p:spPr>
        <p:txBody>
          <a:bodyPr/>
          <a:lstStyle/>
          <a:p>
            <a:pPr algn="ctr" eaLnBrk="1" hangingPunct="1"/>
            <a:r>
              <a:rPr lang="cs-CZ" dirty="0" smtClean="0">
                <a:solidFill>
                  <a:srgbClr val="F39800"/>
                </a:solidFill>
                <a:latin typeface="Helvetica CE" charset="-18"/>
              </a:rPr>
              <a:t>Výzva č. 32 – školení pro žadatele</a:t>
            </a:r>
            <a:endParaRPr lang="en-US" dirty="0" smtClean="0">
              <a:solidFill>
                <a:srgbClr val="F39800"/>
              </a:solidFill>
              <a:latin typeface="Helvetica CE" charset="-18"/>
            </a:endParaRPr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>
          <a:xfrm>
            <a:off x="1371600" y="2635383"/>
            <a:ext cx="6400800" cy="2074639"/>
          </a:xfrm>
        </p:spPr>
        <p:txBody>
          <a:bodyPr/>
          <a:lstStyle/>
          <a:p>
            <a:pPr eaLnBrk="1" hangingPunct="1"/>
            <a:r>
              <a:rPr lang="cs-CZ" sz="2400" b="1" dirty="0" smtClean="0">
                <a:solidFill>
                  <a:schemeClr val="tx1"/>
                </a:solidFill>
                <a:latin typeface="Helvetica CE" charset="-18"/>
              </a:rPr>
              <a:t>OP Vzdělávání pro konkurenceschopnost</a:t>
            </a:r>
            <a:endParaRPr lang="en-US" sz="2400" b="1" dirty="0" smtClean="0">
              <a:solidFill>
                <a:schemeClr val="tx1"/>
              </a:solidFill>
              <a:latin typeface="Helvetica CE" charset="-18"/>
            </a:endParaRPr>
          </a:p>
          <a:p>
            <a:pPr eaLnBrk="1" hangingPunct="1"/>
            <a:r>
              <a:rPr lang="cs-CZ" sz="2400" b="1" dirty="0" smtClean="0">
                <a:solidFill>
                  <a:schemeClr val="tx1"/>
                </a:solidFill>
                <a:latin typeface="Helvetica CE" charset="-18"/>
              </a:rPr>
              <a:t>Oblast podpory 2.1 </a:t>
            </a:r>
          </a:p>
          <a:p>
            <a:pPr eaLnBrk="1" hangingPunct="1"/>
            <a:r>
              <a:rPr lang="cs-CZ" sz="2400" b="1" dirty="0" smtClean="0">
                <a:solidFill>
                  <a:schemeClr val="tx1"/>
                </a:solidFill>
                <a:latin typeface="Helvetica CE" charset="-18"/>
              </a:rPr>
              <a:t>Vyšší odborné vzdělávání</a:t>
            </a:r>
            <a:endParaRPr lang="en-US" sz="2400" b="1" dirty="0" smtClean="0">
              <a:solidFill>
                <a:schemeClr val="tx1"/>
              </a:solidFill>
              <a:latin typeface="Helvetica CE" charset="-18"/>
            </a:endParaRPr>
          </a:p>
          <a:p>
            <a:pPr eaLnBrk="1" hangingPunct="1"/>
            <a:endParaRPr lang="en-US" dirty="0" smtClean="0">
              <a:solidFill>
                <a:schemeClr val="tx1"/>
              </a:solidFill>
              <a:latin typeface="Helvetica CE" charset="-18"/>
            </a:endParaRPr>
          </a:p>
          <a:p>
            <a:pPr eaLnBrk="1" hangingPunct="1"/>
            <a:endParaRPr lang="en-US" sz="1200" dirty="0" smtClean="0">
              <a:solidFill>
                <a:schemeClr val="tx1"/>
              </a:solidFill>
              <a:latin typeface="Helvetica CE" charset="-18"/>
            </a:endParaRPr>
          </a:p>
          <a:p>
            <a:pPr eaLnBrk="1" hangingPunct="1"/>
            <a:r>
              <a:rPr lang="cs-CZ" b="1" dirty="0" smtClean="0">
                <a:solidFill>
                  <a:schemeClr val="tx1"/>
                </a:solidFill>
                <a:latin typeface="Helvetica CE" charset="-18"/>
              </a:rPr>
              <a:t>Mgr. Martina Jedličková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cs-CZ" sz="2000" b="1" dirty="0" smtClean="0"/>
              <a:t>Vzájemné propojení jednotlivých podporovaných aktivit v projektu. </a:t>
            </a:r>
          </a:p>
          <a:p>
            <a:pPr>
              <a:buNone/>
            </a:pPr>
            <a:r>
              <a:rPr lang="cs-CZ" sz="2000" dirty="0" smtClean="0"/>
              <a:t>     Max. počet bodů: 5</a:t>
            </a:r>
          </a:p>
          <a:p>
            <a:r>
              <a:rPr lang="cs-CZ" sz="2000" b="1" dirty="0" smtClean="0"/>
              <a:t>Synergická vazba na projekty jiných operačních programů</a:t>
            </a:r>
          </a:p>
          <a:p>
            <a:pPr>
              <a:buFont typeface="Arial" charset="0"/>
              <a:buNone/>
            </a:pPr>
            <a:r>
              <a:rPr lang="cs-CZ" sz="2000" dirty="0" smtClean="0"/>
              <a:t>     Max. počet bodů: 1 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558A-EDC7-498C-820B-7C11D8012FE8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685800" y="2416175"/>
            <a:ext cx="7772400" cy="1470025"/>
          </a:xfrm>
        </p:spPr>
        <p:txBody>
          <a:bodyPr/>
          <a:lstStyle/>
          <a:p>
            <a:pPr algn="ctr"/>
            <a:r>
              <a:rPr lang="cs-CZ" dirty="0" smtClean="0"/>
              <a:t>Monitorovací indikátory</a:t>
            </a:r>
            <a:endParaRPr lang="cs-CZ" dirty="0"/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558A-EDC7-498C-820B-7C11D8012FE8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354E99-1A82-46BA-8E73-8FCAA4F4BB57}" type="slidenum">
              <a:rPr lang="en-US" smtClean="0"/>
              <a:pPr/>
              <a:t>12</a:t>
            </a:fld>
            <a:endParaRPr lang="en-US" dirty="0" smtClean="0"/>
          </a:p>
        </p:txBody>
      </p:sp>
      <p:graphicFrame>
        <p:nvGraphicFramePr>
          <p:cNvPr id="10" name="Zástupný symbol pro obsah 9"/>
          <p:cNvGraphicFramePr>
            <a:graphicFrameLocks noGrp="1"/>
          </p:cNvGraphicFramePr>
          <p:nvPr>
            <p:ph idx="1"/>
          </p:nvPr>
        </p:nvGraphicFramePr>
        <p:xfrm>
          <a:off x="1487386" y="1676400"/>
          <a:ext cx="6129655" cy="916305"/>
        </p:xfrm>
        <a:graphic>
          <a:graphicData uri="http://schemas.openxmlformats.org/drawingml/2006/table">
            <a:tbl>
              <a:tblPr/>
              <a:tblGrid>
                <a:gridCol w="668020"/>
                <a:gridCol w="1501140"/>
                <a:gridCol w="3420745"/>
                <a:gridCol w="539750"/>
              </a:tblGrid>
              <a:tr h="504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07.41.55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 podpořených osob v počátečním vzdělávání  - studentů celkem</a:t>
                      </a:r>
                      <a:endParaRPr lang="cs-CZ" sz="12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 osob v počátečním vzdělávání - studentů přímo podpořených jako cílových skupin v rámci realizace projektu, které byly odběrateli dané služby</a:t>
                      </a:r>
                      <a:endParaRPr lang="cs-CZ" sz="12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 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07.41.65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 podpořených osob - pracovníků v dalším vzdělávání</a:t>
                      </a:r>
                      <a:endParaRPr lang="cs-CZ" sz="12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 osob celkem - pracovníků v dalším vzdělávání, které byly v rámci projektů podpořeny (výzkumníci, pedagogičtí, akademičtí a ostatní pracovníci).</a:t>
                      </a:r>
                      <a:endParaRPr lang="cs-CZ" sz="12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ulka 10"/>
          <p:cNvGraphicFramePr>
            <a:graphicFrameLocks noGrp="1"/>
          </p:cNvGraphicFramePr>
          <p:nvPr/>
        </p:nvGraphicFramePr>
        <p:xfrm>
          <a:off x="1494472" y="2592706"/>
          <a:ext cx="6122569" cy="944578"/>
        </p:xfrm>
        <a:graphic>
          <a:graphicData uri="http://schemas.openxmlformats.org/drawingml/2006/table">
            <a:tbl>
              <a:tblPr/>
              <a:tblGrid>
                <a:gridCol w="662802"/>
                <a:gridCol w="1500326"/>
                <a:gridCol w="3408947"/>
                <a:gridCol w="550494"/>
              </a:tblGrid>
              <a:tr h="944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07.41.30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 podpořených osob - studentů v dalším vzdělávání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 osob v dalším vzdělávání - studentů VŠ a VOŠ, které byly v rámci projektů podpořeny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1494472" y="3537284"/>
          <a:ext cx="6117507" cy="1369711"/>
        </p:xfrm>
        <a:graphic>
          <a:graphicData uri="http://schemas.openxmlformats.org/drawingml/2006/table">
            <a:tbl>
              <a:tblPr/>
              <a:tblGrid>
                <a:gridCol w="671212"/>
                <a:gridCol w="1499937"/>
                <a:gridCol w="3392905"/>
                <a:gridCol w="553453"/>
              </a:tblGrid>
              <a:tr h="13697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07.46.55</a:t>
                      </a:r>
                      <a:endParaRPr lang="cs-CZ" sz="1200">
                        <a:latin typeface="Times New Roman"/>
                        <a:ea typeface="Times New Roman"/>
                      </a:endParaRPr>
                    </a:p>
                  </a:txBody>
                  <a:tcPr marL="44083" marR="440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 úspěšně podpořených osob v počátečním vzdělávání - studentů</a:t>
                      </a:r>
                      <a:endParaRPr lang="cs-CZ" sz="1200">
                        <a:latin typeface="Times New Roman"/>
                        <a:ea typeface="Times New Roman"/>
                      </a:endParaRPr>
                    </a:p>
                  </a:txBody>
                  <a:tcPr marL="44083" marR="440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 osob, které obdržely jednu nebo více podpor v rámci přijatých projektů a které ukončily kurz/program/obor předepsaným způsobem. V případech, kdy je podpořené osobě poskytnuto více odlišných/na sebe nenavazujících podpor v rámci jednoho projektu, je tato osoba započítána tolikrát, kolik podpor jí bylo poskytnuto.</a:t>
                      </a:r>
                      <a:endParaRPr lang="cs-CZ" sz="1200">
                        <a:latin typeface="Times New Roman"/>
                        <a:ea typeface="Times New Roman"/>
                      </a:endParaRPr>
                    </a:p>
                  </a:txBody>
                  <a:tcPr marL="44083" marR="440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083" marR="440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02512C6-80F6-4954-BA94-85A2FA44CEDC}" type="slidenum">
              <a:rPr lang="en-US" smtClean="0"/>
              <a:pPr/>
              <a:t>13</a:t>
            </a:fld>
            <a:endParaRPr lang="en-US" dirty="0" smtClean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1494472" y="2767263"/>
          <a:ext cx="6129655" cy="1540042"/>
        </p:xfrm>
        <a:graphic>
          <a:graphicData uri="http://schemas.openxmlformats.org/drawingml/2006/table">
            <a:tbl>
              <a:tblPr/>
              <a:tblGrid>
                <a:gridCol w="668020"/>
                <a:gridCol w="1501140"/>
                <a:gridCol w="3420745"/>
                <a:gridCol w="539750"/>
              </a:tblGrid>
              <a:tr h="1716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07.46.65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 úspěšně podpořených osob - pracovníků v dalším vzdělávání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 účastníků dalšího vzdělávání, kteří úspěšně předepsaným způsobem ukončili vzdělávací program s podporou OP VK.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14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07.46.30</a:t>
                      </a:r>
                      <a:endParaRPr lang="cs-CZ" sz="12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 úspěšně podpořených osob - studentů v dalším vzdělávání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 osob, které obdržely jednu nebo více podpor v rámci přijatých projektů a které ukončily kurz/program/obor předepsaným způsobem. V případech, kdy je podpořené osobě poskytnuto více odlišných/na sebe nenavazujících podpor v rámci jednoho projektu, je tato osoba započítána tolikrát, kolik podpor jí bylo poskytnuto.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02512C6-80F6-4954-BA94-85A2FA44CEDC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1494472" y="2438400"/>
          <a:ext cx="6129655" cy="2590800"/>
        </p:xfrm>
        <a:graphic>
          <a:graphicData uri="http://schemas.openxmlformats.org/drawingml/2006/table">
            <a:tbl>
              <a:tblPr/>
              <a:tblGrid>
                <a:gridCol w="668020"/>
                <a:gridCol w="1501140"/>
                <a:gridCol w="3420745"/>
                <a:gridCol w="539750"/>
              </a:tblGrid>
              <a:tr h="9229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07.41.20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 podpořených osob - poskytovatelé služeb</a:t>
                      </a:r>
                      <a:endParaRPr lang="cs-CZ" sz="12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 osob poskytujících služby nebo podporující poskytování služeb, které obdržely jednu nebo více podpor v rámci přijatých projektů. Každá osoba, která obdržela podporu, se započítává pouze jedenkrát.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</a:t>
                      </a:r>
                      <a:endParaRPr lang="cs-CZ" sz="12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7828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900" b="1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+mn-cs"/>
                          <a:hlinkClick r:id="rId2" action="ppaction://hlinkfile"/>
                        </a:rPr>
                        <a:t>06.43.10*</a:t>
                      </a:r>
                      <a:endParaRPr lang="cs-CZ" sz="900" b="1" kern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 nově vytvořených/inovovaných produktů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Celkový počet nově vytvořených/inovovaných produktů, ve kterých provedené změny v jejich cílech, obsahu, metodách a formách zvýšily jejich kvalitu (nové/inovované vzdělávací programy, nové vzdělávací moduly, studijní materiály, pilotní ověřování, analýzy, studie, syntézy, učební pomůcky, e-</a:t>
                      </a:r>
                      <a:r>
                        <a:rPr lang="cs-CZ" sz="9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learningové</a:t>
                      </a: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kurzy, webové portály atd.).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02512C6-80F6-4954-BA94-85A2FA44CEDC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1460817" y="2061411"/>
          <a:ext cx="6129655" cy="1700463"/>
        </p:xfrm>
        <a:graphic>
          <a:graphicData uri="http://schemas.openxmlformats.org/drawingml/2006/table">
            <a:tbl>
              <a:tblPr/>
              <a:tblGrid>
                <a:gridCol w="668020"/>
                <a:gridCol w="1501140"/>
                <a:gridCol w="3420745"/>
                <a:gridCol w="539750"/>
              </a:tblGrid>
              <a:tr h="9229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06.43.17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 nově vytvořených/inovovaných kurzů v rámci vzdělávacího programu na VOŠ</a:t>
                      </a:r>
                      <a:endParaRPr lang="cs-CZ" sz="12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Celkový počet nově vytvořených/inovovaných kurzů v rámci vzdělávacího programu v podpořených projektech na VOŠ. </a:t>
                      </a:r>
                      <a:endParaRPr lang="cs-CZ" sz="12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74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06.43.12</a:t>
                      </a:r>
                      <a:endParaRPr lang="cs-CZ" sz="12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 nově vytvořených/inovovaných produktů s komponentou ŽP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Celkový počet nově vytvořených/inovovaných produktů, ve kterých je problematice životního prostředí věnován tematický celek v rozsahu minimálně 15-20 % výuky.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1460817" y="3761874"/>
          <a:ext cx="6127099" cy="978569"/>
        </p:xfrm>
        <a:graphic>
          <a:graphicData uri="http://schemas.openxmlformats.org/drawingml/2006/table">
            <a:tbl>
              <a:tblPr/>
              <a:tblGrid>
                <a:gridCol w="671119"/>
                <a:gridCol w="1485559"/>
                <a:gridCol w="3416968"/>
                <a:gridCol w="553453"/>
              </a:tblGrid>
              <a:tr h="9785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06.43.13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083" marR="440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 nově </a:t>
                      </a:r>
                      <a:r>
                        <a:rPr lang="cs-CZ" sz="9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vytvořených/inovovaný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ch </a:t>
                      </a: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produktů s komponentou ICT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083" marR="440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Celkový počet nově vytvořených/inovovaných produktů, ve kterých je problematice informačních technologií věnován tematický celek v rozsahu minimálně 20 a více hodin (dle oblasti podpory).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083" marR="440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083" marR="440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1467853" y="4740443"/>
          <a:ext cx="6122619" cy="642347"/>
        </p:xfrm>
        <a:graphic>
          <a:graphicData uri="http://schemas.openxmlformats.org/drawingml/2006/table">
            <a:tbl>
              <a:tblPr/>
              <a:tblGrid>
                <a:gridCol w="657726"/>
                <a:gridCol w="1499937"/>
                <a:gridCol w="3416968"/>
                <a:gridCol w="547988"/>
              </a:tblGrid>
              <a:tr h="6423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07.42.70</a:t>
                      </a:r>
                      <a:endParaRPr lang="cs-CZ" sz="1200">
                        <a:latin typeface="Times New Roman"/>
                        <a:ea typeface="Times New Roman"/>
                      </a:endParaRPr>
                    </a:p>
                  </a:txBody>
                  <a:tcPr marL="44083" marR="440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 zapojených partnerů</a:t>
                      </a:r>
                      <a:endParaRPr lang="cs-CZ" sz="1200">
                        <a:latin typeface="Times New Roman"/>
                        <a:ea typeface="Times New Roman"/>
                      </a:endParaRPr>
                    </a:p>
                  </a:txBody>
                  <a:tcPr marL="44083" marR="440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Celkový počet zapojených partnerů do projektů (partner = ten, kdo s žadatelem uzavře smlouvu o partnerství)</a:t>
                      </a:r>
                      <a:endParaRPr lang="cs-CZ" sz="1200">
                        <a:latin typeface="Times New Roman"/>
                        <a:ea typeface="Times New Roman"/>
                      </a:endParaRPr>
                    </a:p>
                  </a:txBody>
                  <a:tcPr marL="44083" marR="440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počet</a:t>
                      </a:r>
                      <a:endParaRPr lang="cs-CZ" sz="1200" dirty="0">
                        <a:latin typeface="Times New Roman"/>
                        <a:ea typeface="Times New Roman"/>
                      </a:endParaRPr>
                    </a:p>
                  </a:txBody>
                  <a:tcPr marL="44083" marR="440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Obecně závěrem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000" b="1" dirty="0" smtClean="0"/>
              <a:t>     Nebudou-li navržené klíčové aktivity projektu v souladu s podporovanými aktivitami, není možné projekt podpořit. Rovněž řízení projektu a/nebo činnosti související s administrací projektu či s jeho realizací (např. povinná publicita, vedení účetnictví, audit, výběrové řízení na služby či zařízení, přijímací řízení k náběru CS apod.) není možné uvést v projektové žádosti jako samostatné klíčové aktivity.</a:t>
            </a:r>
            <a:endParaRPr lang="cs-CZ" sz="2000" dirty="0" smtClean="0"/>
          </a:p>
          <a:p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558A-EDC7-498C-820B-7C11D8012FE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sz="3600" i="1" dirty="0" smtClean="0"/>
              <a:t>Děkuji za pozornost.</a:t>
            </a:r>
            <a:endParaRPr lang="cs-CZ" sz="3600" dirty="0"/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2400" i="1" dirty="0" smtClean="0">
                <a:solidFill>
                  <a:schemeClr val="tx1"/>
                </a:solidFill>
              </a:rPr>
              <a:t>Mgr. Martina Jedličková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558A-EDC7-498C-820B-7C11D8012FE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dirty="0" smtClean="0"/>
              <a:t>Území dopadu x místo realizace</a:t>
            </a:r>
            <a:endParaRPr lang="cs-CZ" dirty="0" smtClean="0">
              <a:latin typeface="Helvetica CE" charset="-18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r>
              <a:rPr lang="cs-CZ" sz="2400" b="1" dirty="0" smtClean="0"/>
              <a:t>Území dopadu:</a:t>
            </a:r>
          </a:p>
          <a:p>
            <a:pPr algn="l">
              <a:buNone/>
            </a:pPr>
            <a:r>
              <a:rPr lang="cs-CZ" sz="2400" dirty="0" smtClean="0"/>
              <a:t>Celá Česká republika </a:t>
            </a:r>
            <a:r>
              <a:rPr lang="cs-CZ" sz="2400" b="1" dirty="0" smtClean="0"/>
              <a:t>mimo</a:t>
            </a:r>
            <a:r>
              <a:rPr lang="cs-CZ" sz="2400" dirty="0" smtClean="0"/>
              <a:t> </a:t>
            </a:r>
          </a:p>
          <a:p>
            <a:pPr algn="l">
              <a:buNone/>
            </a:pPr>
            <a:r>
              <a:rPr lang="cs-CZ" sz="2400" dirty="0" smtClean="0"/>
              <a:t>území hl. města Prahy</a:t>
            </a:r>
          </a:p>
          <a:p>
            <a:pPr algn="l">
              <a:buNone/>
            </a:pPr>
            <a:endParaRPr lang="cs-CZ" sz="2400" b="1" dirty="0" smtClean="0"/>
          </a:p>
          <a:p>
            <a:pPr algn="l">
              <a:buNone/>
            </a:pPr>
            <a:r>
              <a:rPr lang="cs-CZ" sz="2400" b="1" dirty="0" smtClean="0"/>
              <a:t>Sídlo žadatele:</a:t>
            </a:r>
          </a:p>
          <a:p>
            <a:pPr algn="l">
              <a:buNone/>
            </a:pPr>
            <a:r>
              <a:rPr lang="cs-CZ" sz="2400" dirty="0" smtClean="0"/>
              <a:t>Celé území České republiky </a:t>
            </a:r>
            <a:r>
              <a:rPr lang="cs-CZ" sz="2400" b="1" dirty="0" smtClean="0"/>
              <a:t>včetně</a:t>
            </a:r>
            <a:r>
              <a:rPr lang="cs-CZ" sz="2400" dirty="0" smtClean="0"/>
              <a:t> </a:t>
            </a:r>
          </a:p>
          <a:p>
            <a:pPr algn="l">
              <a:buNone/>
            </a:pPr>
            <a:r>
              <a:rPr lang="cs-CZ" sz="2400" dirty="0" smtClean="0"/>
              <a:t>hl. města Prahy</a:t>
            </a:r>
            <a:endParaRPr lang="cs-CZ" sz="2400" dirty="0" smtClean="0">
              <a:latin typeface="Helvetica CE" charset="-1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4B813-14E5-41A1-A6A9-8D95D7B2D1CB}" type="slidenum">
              <a:rPr lang="en-US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Oprávnění předkladatelé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sz="2400" dirty="0" smtClean="0"/>
          </a:p>
          <a:p>
            <a:pPr lvl="0"/>
            <a:r>
              <a:rPr lang="cs-CZ" sz="1600" dirty="0" smtClean="0"/>
              <a:t>vyšší odborné školy (tj. právnická osoba vykonávající činnost vyšší odborné školy zapsaná ve školském rejstříku);</a:t>
            </a:r>
          </a:p>
          <a:p>
            <a:pPr lvl="0"/>
            <a:r>
              <a:rPr lang="cs-CZ" sz="1600" dirty="0" smtClean="0"/>
              <a:t>školy a školská zařízení (tj. právnická osoba vykonávající činnost školy a školského zařízení zapsaná ve školském rejstříku);</a:t>
            </a:r>
          </a:p>
          <a:p>
            <a:pPr lvl="0"/>
            <a:r>
              <a:rPr lang="cs-CZ" sz="1600" dirty="0" smtClean="0"/>
              <a:t>sdružení VOŠ (tj. občanská sdružení zřízená podle zákona č. 83/1990 Sb., o sdružování občanů ve znění pozdějších předpisů; zájmová sdružení právnických osob zřízená podle </a:t>
            </a:r>
            <a:r>
              <a:rPr lang="cs-CZ" sz="1600" dirty="0" err="1" smtClean="0"/>
              <a:t>ust</a:t>
            </a:r>
            <a:r>
              <a:rPr lang="cs-CZ" sz="1600" dirty="0" smtClean="0"/>
              <a:t>. § 20f zákona č. 40/1964 Sb., občanský zákoník, ve znění pozdějších předpisů, která jsou vedena v registrech krajských úřadů).</a:t>
            </a:r>
          </a:p>
          <a:p>
            <a:endParaRPr lang="cs-CZ" sz="2400" dirty="0" smtClean="0"/>
          </a:p>
          <a:p>
            <a:pPr marL="431800" algn="l" hangingPunct="1">
              <a:buNone/>
            </a:pPr>
            <a:endParaRPr lang="cs-CZ" sz="2400" b="1" dirty="0" smtClean="0"/>
          </a:p>
          <a:p>
            <a:pPr>
              <a:buNone/>
            </a:pPr>
            <a:endParaRPr lang="cs-CZ" sz="2400" dirty="0" smtClean="0"/>
          </a:p>
          <a:p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558A-EDC7-498C-820B-7C11D8012FE8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Cílové skupiny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z="2000" dirty="0" smtClean="0"/>
              <a:t>studenti VOŠ;</a:t>
            </a:r>
          </a:p>
          <a:p>
            <a:pPr lvl="0"/>
            <a:r>
              <a:rPr lang="cs-CZ" sz="2000" dirty="0" smtClean="0"/>
              <a:t>pedagogičtí pracovníci VOŠ včetně odborníků z praxe, kteří působí na VOŠ.</a:t>
            </a:r>
          </a:p>
          <a:p>
            <a:pPr>
              <a:buNone/>
            </a:pPr>
            <a:endParaRPr lang="cs-CZ" sz="2000" dirty="0" smtClean="0"/>
          </a:p>
          <a:p>
            <a:pPr>
              <a:buFont typeface="Wingdings" pitchFamily="2" charset="2"/>
              <a:buChar char="Ø"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558A-EDC7-498C-820B-7C11D8012FE8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Podporované aktivity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buNone/>
            </a:pPr>
            <a:r>
              <a:rPr lang="cs-CZ" sz="2000" dirty="0" smtClean="0"/>
              <a:t>     Projekt musí obsahovat alespoň jednu z povinných aktivit (A, B, C, D, E). V rámci projektu lze kombinovat více podporovaných aktivit. Kombinací je míněno propojení minimálně jedné z povinných aktivit s jednou či více aktivitami doplňkovými. Doplňkové aktivity nelze realizovat samostatně, pouze v kombinaci s aktivitami povinnými.</a:t>
            </a:r>
          </a:p>
          <a:p>
            <a:pPr>
              <a:buFont typeface="Wingdings" pitchFamily="2" charset="2"/>
              <a:buChar char="Ø"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558A-EDC7-498C-820B-7C11D8012FE8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Povinné aktivity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>
              <a:buFont typeface="Wingdings" pitchFamily="2" charset="2"/>
              <a:buChar char="Ø"/>
            </a:pPr>
            <a:r>
              <a:rPr lang="fr-FR" sz="2000" b="1" dirty="0" smtClean="0"/>
              <a:t>Inovace vzdělávacích programů v souladu s požadavky znalostní ekonomiky a potřebami trhu práce prostřednictvím modularizace, kreditního systému hodnocení, rozšiřování nabídky kombinované a distanční formy vzdělávání, realizace výuky v cizích jazycích, podpory podnikatelského přístupu atd.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558A-EDC7-498C-820B-7C11D8012FE8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cs-CZ" sz="2000" b="1" dirty="0" smtClean="0"/>
              <a:t>Podpora praxí a stáží studentů VOŠ u budoucích zaměstnavatelů.</a:t>
            </a:r>
          </a:p>
          <a:p>
            <a:pPr lvl="0">
              <a:buFont typeface="Wingdings" pitchFamily="2" charset="2"/>
              <a:buChar char="Ø"/>
            </a:pPr>
            <a:r>
              <a:rPr lang="fr-FR" sz="2000" b="1" dirty="0" smtClean="0"/>
              <a:t>Podpora spolupráce VOŠ s vysokoškolským sektorem.</a:t>
            </a:r>
            <a:endParaRPr lang="cs-CZ" sz="2000" dirty="0" smtClean="0"/>
          </a:p>
          <a:p>
            <a:pPr>
              <a:buFont typeface="Wingdings" pitchFamily="2" charset="2"/>
              <a:buChar char="Ø"/>
            </a:pPr>
            <a:r>
              <a:rPr lang="cs-CZ" sz="2000" b="1" dirty="0" smtClean="0"/>
              <a:t>Podpora </a:t>
            </a:r>
            <a:r>
              <a:rPr lang="cs-CZ" sz="2000" b="1" dirty="0" err="1" smtClean="0"/>
              <a:t>intersektorální</a:t>
            </a:r>
            <a:r>
              <a:rPr lang="cs-CZ" sz="2000" b="1" dirty="0" smtClean="0"/>
              <a:t> mobility pracovníků VOŠ.</a:t>
            </a:r>
          </a:p>
          <a:p>
            <a:pPr>
              <a:buFont typeface="Wingdings" pitchFamily="2" charset="2"/>
              <a:buChar char="Ø"/>
            </a:pPr>
            <a:r>
              <a:rPr lang="fr-FR" sz="2000" b="1" dirty="0" smtClean="0"/>
              <a:t>Zavádění a inovace systémů monitoringu potřeb trhu práce pro absolventy VOŠ</a:t>
            </a:r>
            <a:r>
              <a:rPr lang="cs-CZ" sz="2000" b="1" dirty="0" smtClean="0"/>
              <a:t>.</a:t>
            </a:r>
            <a:endParaRPr lang="cs-CZ" sz="2000" dirty="0" smtClean="0"/>
          </a:p>
          <a:p>
            <a:pPr>
              <a:buFont typeface="Wingdings" pitchFamily="2" charset="2"/>
              <a:buChar char="Ø"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558A-EDC7-498C-820B-7C11D8012FE8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Doplňkové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5"/>
            <a:ext cx="6457950" cy="3173413"/>
          </a:xfrm>
        </p:spPr>
        <p:txBody>
          <a:bodyPr anchor="ctr"/>
          <a:lstStyle/>
          <a:p>
            <a:pPr>
              <a:buFont typeface="Wingdings" pitchFamily="2" charset="2"/>
              <a:buChar char="Ø"/>
            </a:pPr>
            <a:r>
              <a:rPr lang="fr-FR" sz="2000" b="1" dirty="0" smtClean="0"/>
              <a:t>Zapojení odborníků z praxe i ze zahraničí při vytváření a realizaci inovovaných vzdělávacích programů.</a:t>
            </a:r>
            <a:endParaRPr lang="cs-CZ" sz="2000" dirty="0" smtClean="0"/>
          </a:p>
          <a:p>
            <a:pPr>
              <a:buFont typeface="Wingdings" pitchFamily="2" charset="2"/>
              <a:buChar char="Ø"/>
            </a:pPr>
            <a:r>
              <a:rPr lang="fr-FR" sz="2000" b="1" dirty="0" smtClean="0"/>
              <a:t>Zapojení odborníků z praxe při podpoře praxí a stáží studentů VOŠ u budoucích zaměstnavatelů. </a:t>
            </a:r>
            <a:endParaRPr lang="cs-CZ" sz="2000" dirty="0" smtClean="0"/>
          </a:p>
          <a:p>
            <a:pPr lvl="0">
              <a:buNone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558A-EDC7-498C-820B-7C11D8012FE8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Specifická kritéria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521734"/>
          </a:xfrm>
        </p:spPr>
        <p:txBody>
          <a:bodyPr anchor="t"/>
          <a:lstStyle/>
          <a:p>
            <a:r>
              <a:rPr lang="cs-CZ" sz="2400" b="1" dirty="0" smtClean="0"/>
              <a:t>Zapojení relevantních partnerů a potenciálních odběratelů absolventů do projektu.</a:t>
            </a:r>
          </a:p>
          <a:p>
            <a:pPr>
              <a:buNone/>
            </a:pPr>
            <a:r>
              <a:rPr lang="cs-CZ" sz="2400" dirty="0" smtClean="0"/>
              <a:t>    Max. počet bodů: 7</a:t>
            </a:r>
          </a:p>
          <a:p>
            <a:r>
              <a:rPr lang="cs-CZ" sz="2400" b="1" dirty="0" smtClean="0"/>
              <a:t>Zapojení partnerů z řad malých a středních podniků, organizací</a:t>
            </a:r>
          </a:p>
          <a:p>
            <a:pPr>
              <a:buNone/>
            </a:pPr>
            <a:r>
              <a:rPr lang="cs-CZ" sz="2400" dirty="0" smtClean="0"/>
              <a:t>    Max. počet bodů: 2</a:t>
            </a:r>
          </a:p>
          <a:p>
            <a:pPr>
              <a:buNone/>
            </a:pPr>
            <a:r>
              <a:rPr lang="cs-CZ" sz="2400" dirty="0" smtClean="0"/>
              <a:t>    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558A-EDC7-498C-820B-7C11D8012FE8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801</Words>
  <Application>Microsoft Office PowerPoint</Application>
  <PresentationFormat>Předvádění na obrazovce (4:3)</PresentationFormat>
  <Paragraphs>116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Office Theme</vt:lpstr>
      <vt:lpstr>Výzva č. 32 – školení pro žadatele</vt:lpstr>
      <vt:lpstr>Území dopadu x místo realizace</vt:lpstr>
      <vt:lpstr>Oprávnění předkladatelé </vt:lpstr>
      <vt:lpstr>Cílové skupiny </vt:lpstr>
      <vt:lpstr>Podporované aktivity </vt:lpstr>
      <vt:lpstr>Povinné aktivity projektu</vt:lpstr>
      <vt:lpstr>Snímek 7</vt:lpstr>
      <vt:lpstr>Doplňkové aktivity</vt:lpstr>
      <vt:lpstr>Specifická kritéria </vt:lpstr>
      <vt:lpstr>Snímek 10</vt:lpstr>
      <vt:lpstr>Monitorovací indikátory</vt:lpstr>
      <vt:lpstr>Snímek 12</vt:lpstr>
      <vt:lpstr>Snímek 13</vt:lpstr>
      <vt:lpstr>Snímek 14</vt:lpstr>
      <vt:lpstr>Snímek 15</vt:lpstr>
      <vt:lpstr>Obecně závěrem </vt:lpstr>
      <vt:lpstr>Děkuji za pozornost.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Titulní strana – Titulek</dc:title>
  <dc:creator>Amos Amos</dc:creator>
  <cp:lastModifiedBy>ugh</cp:lastModifiedBy>
  <cp:revision>102</cp:revision>
  <dcterms:created xsi:type="dcterms:W3CDTF">2010-04-21T17:09:51Z</dcterms:created>
  <dcterms:modified xsi:type="dcterms:W3CDTF">2011-09-26T08:57:03Z</dcterms:modified>
</cp:coreProperties>
</file>