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5" r:id="rId4"/>
    <p:sldId id="262" r:id="rId5"/>
    <p:sldId id="272" r:id="rId6"/>
    <p:sldId id="263" r:id="rId7"/>
    <p:sldId id="271" r:id="rId8"/>
    <p:sldId id="264" r:id="rId9"/>
    <p:sldId id="267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5AB3-F2CA-41DC-8EB4-783F0481C1AE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FBF08-8053-4C64-8E8D-4F9527A0D4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BF08-8053-4C64-8E8D-4F9527A0D4C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BF08-8053-4C64-8E8D-4F9527A0D4C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8D4D-6982-40F0-8AF9-FC071A89958A}" type="datetimeFigureOut">
              <a:rPr lang="cs-CZ" smtClean="0"/>
              <a:pPr/>
              <a:t>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DAC2-28C4-4BB9-BFEB-293C36F31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nternet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oftware &amp;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ecurity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dvice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rgbClr val="336699"/>
                </a:solidFill>
                <a:latin typeface="Minion Pro" pitchFamily="18" charset="0"/>
              </a:rPr>
              <a:t>Founded</a:t>
            </a:r>
            <a:r>
              <a:rPr lang="en-US" sz="3200" b="1" dirty="0" smtClean="0">
                <a:solidFill>
                  <a:srgbClr val="336699"/>
                </a:solidFill>
                <a:latin typeface="Minion Pro" pitchFamily="18" charset="0"/>
              </a:rPr>
              <a:t>:</a:t>
            </a:r>
            <a:r>
              <a:rPr lang="en-US" sz="3200" dirty="0" smtClean="0">
                <a:solidFill>
                  <a:srgbClr val="336699"/>
                </a:solidFill>
                <a:latin typeface="Minion Pro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1997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rgbClr val="336699"/>
                </a:solidFill>
                <a:latin typeface="Minion Pro" pitchFamily="18" charset="0"/>
              </a:rPr>
              <a:t>Number of employees:</a:t>
            </a:r>
            <a:r>
              <a:rPr lang="en-US" sz="3200" dirty="0" smtClean="0">
                <a:solidFill>
                  <a:srgbClr val="336699"/>
                </a:solidFill>
                <a:latin typeface="Minion Pro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14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OSTRAVA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CZECH REPUBLIC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Company ISSA CZECH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s.r.o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000000\issa\prezentace\img\ova-rad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011" y="2527773"/>
            <a:ext cx="2548429" cy="320548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3744416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Visteon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i="1" dirty="0" smtClean="0">
                <a:solidFill>
                  <a:srgbClr val="336699"/>
                </a:solidFill>
                <a:latin typeface="Minion Pro" pitchFamily="18" charset="0"/>
              </a:rPr>
              <a:t>Engineering portal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Projects management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International use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References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1700808"/>
            <a:ext cx="388843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Hella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i="1" dirty="0" smtClean="0">
                <a:solidFill>
                  <a:srgbClr val="336699"/>
                </a:solidFill>
                <a:latin typeface="Minion Pro" pitchFamily="18" charset="0"/>
              </a:rPr>
              <a:t>Web portal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Training management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learning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1512168" cy="8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000000\subj\hella\logo\HELLA_Logo_2D_CO_RGB_Wor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58888"/>
            <a:ext cx="1081087" cy="762000"/>
          </a:xfrm>
          <a:prstGeom prst="rect">
            <a:avLst/>
          </a:prstGeom>
          <a:noFill/>
        </p:spPr>
      </p:pic>
      <p:pic>
        <p:nvPicPr>
          <p:cNvPr id="25604" name="Picture 4" descr="C:\000000\issa\prezentace\img\visteon.ep-03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960440" cy="237626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Korean brand</a:t>
            </a:r>
          </a:p>
          <a:p>
            <a:r>
              <a:rPr lang="en-US" sz="3200" dirty="0" smtClean="0">
                <a:latin typeface="Minion Pro" pitchFamily="18" charset="0"/>
              </a:rPr>
              <a:t>HUMAX Digital GmbH, Germany</a:t>
            </a:r>
          </a:p>
          <a:p>
            <a:r>
              <a:rPr lang="en-US" sz="3200" i="1" dirty="0" smtClean="0">
                <a:latin typeface="Minion Pro" pitchFamily="18" charset="0"/>
              </a:rPr>
              <a:t>Analytical and consult agency</a:t>
            </a:r>
          </a:p>
          <a:p>
            <a:r>
              <a:rPr lang="en-US" sz="3200" i="1" dirty="0" smtClean="0">
                <a:latin typeface="Minion Pro" pitchFamily="18" charset="0"/>
              </a:rPr>
              <a:t>DRM and IT support</a:t>
            </a:r>
            <a:endParaRPr lang="en-US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VOD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Topfun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Samsung TV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HUMAX set-top box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References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6" name="Picture 2" descr="C:\000000\issa\prezentace\img\logo-HUMAX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87366"/>
            <a:ext cx="3672408" cy="445490"/>
          </a:xfrm>
          <a:prstGeom prst="rect">
            <a:avLst/>
          </a:prstGeom>
          <a:noFill/>
        </p:spPr>
      </p:pic>
      <p:pic>
        <p:nvPicPr>
          <p:cNvPr id="26627" name="Picture 3" descr="C:\000000\issa\prezentace\img\topfu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2952328" cy="124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438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500" dirty="0" err="1" smtClean="0">
                <a:latin typeface="Minion Pro" pitchFamily="18" charset="0"/>
              </a:rPr>
              <a:t>Visteon</a:t>
            </a:r>
            <a:r>
              <a:rPr lang="cs-CZ" sz="1500" dirty="0" smtClean="0">
                <a:latin typeface="Minion Pro" pitchFamily="18" charset="0"/>
              </a:rPr>
              <a:t> - </a:t>
            </a:r>
            <a:r>
              <a:rPr lang="cs-CZ" sz="1500" dirty="0" err="1" smtClean="0">
                <a:latin typeface="Minion Pro" pitchFamily="18" charset="0"/>
              </a:rPr>
              <a:t>Autopal</a:t>
            </a:r>
            <a:r>
              <a:rPr lang="cs-CZ" sz="1500" dirty="0" smtClean="0">
                <a:latin typeface="Minion Pro" pitchFamily="18" charset="0"/>
              </a:rPr>
              <a:t>, s.r.o., Česká lékařská komora, Ústav organické chemie a biochemie AV ČR, v.v.i.,</a:t>
            </a:r>
          </a:p>
          <a:p>
            <a:r>
              <a:rPr lang="cs-CZ" sz="1500" dirty="0" smtClean="0">
                <a:latin typeface="Minion Pro" pitchFamily="18" charset="0"/>
              </a:rPr>
              <a:t>Schneider </a:t>
            </a:r>
            <a:r>
              <a:rPr lang="cs-CZ" sz="1500" dirty="0" err="1" smtClean="0">
                <a:latin typeface="Minion Pro" pitchFamily="18" charset="0"/>
              </a:rPr>
              <a:t>Electric</a:t>
            </a:r>
            <a:r>
              <a:rPr lang="cs-CZ" sz="1500" dirty="0" smtClean="0">
                <a:latin typeface="Minion Pro" pitchFamily="18" charset="0"/>
              </a:rPr>
              <a:t> CZ, s.r.o., </a:t>
            </a:r>
            <a:r>
              <a:rPr lang="cs-CZ" sz="1500" dirty="0" err="1" smtClean="0">
                <a:latin typeface="Minion Pro" pitchFamily="18" charset="0"/>
              </a:rPr>
              <a:t>Visteon</a:t>
            </a:r>
            <a:r>
              <a:rPr lang="cs-CZ" sz="1500" dirty="0" smtClean="0">
                <a:latin typeface="Minion Pro" pitchFamily="18" charset="0"/>
              </a:rPr>
              <a:t> </a:t>
            </a:r>
            <a:r>
              <a:rPr lang="cs-CZ" sz="1500" dirty="0" err="1" smtClean="0">
                <a:latin typeface="Minion Pro" pitchFamily="18" charset="0"/>
              </a:rPr>
              <a:t>Deutschland</a:t>
            </a:r>
            <a:r>
              <a:rPr lang="cs-CZ" sz="1500" dirty="0" smtClean="0">
                <a:latin typeface="Minion Pro" pitchFamily="18" charset="0"/>
              </a:rPr>
              <a:t> </a:t>
            </a:r>
            <a:r>
              <a:rPr lang="cs-CZ" sz="1500" dirty="0" err="1" smtClean="0">
                <a:latin typeface="Minion Pro" pitchFamily="18" charset="0"/>
              </a:rPr>
              <a:t>GmbH</a:t>
            </a:r>
            <a:r>
              <a:rPr lang="cs-CZ" sz="1500" dirty="0" smtClean="0">
                <a:latin typeface="Minion Pro" pitchFamily="18" charset="0"/>
              </a:rPr>
              <a:t>, Český Triangl a.s.,ŽDB GROUP a.s. VIADRUS,</a:t>
            </a:r>
          </a:p>
          <a:p>
            <a:r>
              <a:rPr lang="cs-CZ" sz="1500" dirty="0" smtClean="0">
                <a:latin typeface="Minion Pro" pitchFamily="18" charset="0"/>
              </a:rPr>
              <a:t>MODEL OBALY, s.r.o., IVAX </a:t>
            </a:r>
            <a:r>
              <a:rPr lang="cs-CZ" sz="1500" dirty="0" err="1" smtClean="0">
                <a:latin typeface="Minion Pro" pitchFamily="18" charset="0"/>
              </a:rPr>
              <a:t>Pharmaceuticals</a:t>
            </a:r>
            <a:r>
              <a:rPr lang="cs-CZ" sz="1500" dirty="0" smtClean="0">
                <a:latin typeface="Minion Pro" pitchFamily="18" charset="0"/>
              </a:rPr>
              <a:t> s.r.o., člen skupiny TEVA, </a:t>
            </a:r>
            <a:r>
              <a:rPr lang="cs-CZ" sz="1500" dirty="0" err="1" smtClean="0">
                <a:latin typeface="Minion Pro" pitchFamily="18" charset="0"/>
              </a:rPr>
              <a:t>TradeTec</a:t>
            </a:r>
            <a:r>
              <a:rPr lang="cs-CZ" sz="1500" dirty="0" smtClean="0">
                <a:latin typeface="Minion Pro" pitchFamily="18" charset="0"/>
              </a:rPr>
              <a:t>, a.s.,</a:t>
            </a:r>
          </a:p>
          <a:p>
            <a:r>
              <a:rPr lang="cs-CZ" sz="1500" dirty="0" smtClean="0">
                <a:latin typeface="Minion Pro" pitchFamily="18" charset="0"/>
              </a:rPr>
              <a:t>VŠB - TECHNICKÁ UNIVERZITA OSTRAVA, KOVONA SYSTEM, a.s., VDI Meta,</a:t>
            </a:r>
          </a:p>
          <a:p>
            <a:r>
              <a:rPr lang="en-US" sz="1500" dirty="0" smtClean="0">
                <a:latin typeface="Minion Pro" pitchFamily="18" charset="0"/>
              </a:rPr>
              <a:t>TRADE and TECHNOLOGY, </a:t>
            </a:r>
            <a:r>
              <a:rPr lang="en-US" sz="1500" dirty="0" err="1" smtClean="0">
                <a:latin typeface="Minion Pro" pitchFamily="18" charset="0"/>
              </a:rPr>
              <a:t>a.s</a:t>
            </a:r>
            <a:r>
              <a:rPr lang="en-US" sz="1500" dirty="0" smtClean="0">
                <a:latin typeface="Minion Pro" pitchFamily="18" charset="0"/>
              </a:rPr>
              <a:t>., TRI R, a. s., TRUSS ALUMINIUM FACTORY </a:t>
            </a:r>
            <a:r>
              <a:rPr lang="en-US" sz="1500" dirty="0" err="1" smtClean="0">
                <a:latin typeface="Minion Pro" pitchFamily="18" charset="0"/>
              </a:rPr>
              <a:t>a.s</a:t>
            </a:r>
            <a:r>
              <a:rPr lang="en-US" sz="1500" dirty="0" smtClean="0">
                <a:latin typeface="Minion Pro" pitchFamily="18" charset="0"/>
              </a:rPr>
              <a:t>.,</a:t>
            </a:r>
          </a:p>
          <a:p>
            <a:r>
              <a:rPr lang="cs-CZ" sz="1500" dirty="0" smtClean="0">
                <a:latin typeface="Minion Pro" pitchFamily="18" charset="0"/>
              </a:rPr>
              <a:t>LAKUM - GROUP, a.s., SATJAM, s.r.o., Advokátní kancelář Rychetský, Hlaváček, </a:t>
            </a:r>
            <a:r>
              <a:rPr lang="cs-CZ" sz="1500" dirty="0" err="1" smtClean="0">
                <a:latin typeface="Minion Pro" pitchFamily="18" charset="0"/>
              </a:rPr>
              <a:t>Krampera</a:t>
            </a:r>
            <a:r>
              <a:rPr lang="cs-CZ" sz="1500" dirty="0" smtClean="0">
                <a:latin typeface="Minion Pro" pitchFamily="18" charset="0"/>
              </a:rPr>
              <a:t>,</a:t>
            </a:r>
          </a:p>
          <a:p>
            <a:r>
              <a:rPr lang="cs-CZ" sz="1500" dirty="0" smtClean="0">
                <a:latin typeface="Minion Pro" pitchFamily="18" charset="0"/>
              </a:rPr>
              <a:t>MIRAMO spol. s r.o., ROTH rent, spol. s r. o., FIRECON GROUP, s.r.o., Poliklinika SPEA Olomouc,</a:t>
            </a:r>
          </a:p>
          <a:p>
            <a:r>
              <a:rPr lang="cs-CZ" sz="1500" dirty="0" smtClean="0">
                <a:latin typeface="Minion Pro" pitchFamily="18" charset="0"/>
              </a:rPr>
              <a:t>Asociace technických diagnostiků České republiky, IVITAS, a.s., MENU SERVICE s.r.o., OBSED s.r.o.,</a:t>
            </a:r>
          </a:p>
          <a:p>
            <a:r>
              <a:rPr lang="cs-CZ" sz="1500" dirty="0" smtClean="0">
                <a:latin typeface="Minion Pro" pitchFamily="18" charset="0"/>
              </a:rPr>
              <a:t>Regionální rada </a:t>
            </a:r>
            <a:r>
              <a:rPr lang="cs-CZ" sz="1500" dirty="0" err="1" smtClean="0">
                <a:latin typeface="Minion Pro" pitchFamily="18" charset="0"/>
              </a:rPr>
              <a:t>Moravskoslezsko</a:t>
            </a:r>
            <a:r>
              <a:rPr lang="cs-CZ" sz="1500" dirty="0" smtClean="0">
                <a:latin typeface="Minion Pro" pitchFamily="18" charset="0"/>
              </a:rPr>
              <a:t>, Město </a:t>
            </a:r>
            <a:r>
              <a:rPr lang="cs-CZ" sz="1500" dirty="0" err="1" smtClean="0">
                <a:latin typeface="Minion Pro" pitchFamily="18" charset="0"/>
              </a:rPr>
              <a:t>Rychvald</a:t>
            </a:r>
            <a:r>
              <a:rPr lang="cs-CZ" sz="1500" dirty="0" smtClean="0">
                <a:latin typeface="Minion Pro" pitchFamily="18" charset="0"/>
              </a:rPr>
              <a:t>, ATOS-6, spol. s r.o., AGF Agentura finance, s.r.o.,</a:t>
            </a:r>
          </a:p>
          <a:p>
            <a:r>
              <a:rPr lang="cs-CZ" sz="1500" dirty="0" err="1" smtClean="0">
                <a:latin typeface="Minion Pro" pitchFamily="18" charset="0"/>
              </a:rPr>
              <a:t>Casin</a:t>
            </a:r>
            <a:r>
              <a:rPr lang="cs-CZ" sz="1500" dirty="0" smtClean="0">
                <a:latin typeface="Minion Pro" pitchFamily="18" charset="0"/>
              </a:rPr>
              <a:t>, společnost s ručením omezeným, Střední odborná škola dopravní, </a:t>
            </a:r>
            <a:r>
              <a:rPr lang="cs-CZ" sz="1500" dirty="0" err="1" smtClean="0">
                <a:latin typeface="Minion Pro" pitchFamily="18" charset="0"/>
              </a:rPr>
              <a:t>Ostrava</a:t>
            </a:r>
            <a:r>
              <a:rPr lang="cs-CZ" sz="1500" dirty="0" smtClean="0">
                <a:latin typeface="Minion Pro" pitchFamily="18" charset="0"/>
              </a:rPr>
              <a:t>-Vítkovice,</a:t>
            </a:r>
          </a:p>
          <a:p>
            <a:r>
              <a:rPr lang="cs-CZ" sz="1500" dirty="0" err="1" smtClean="0">
                <a:latin typeface="Minion Pro" pitchFamily="18" charset="0"/>
              </a:rPr>
              <a:t>Ata</a:t>
            </a:r>
            <a:r>
              <a:rPr lang="cs-CZ" sz="1500" dirty="0" smtClean="0">
                <a:latin typeface="Minion Pro" pitchFamily="18" charset="0"/>
              </a:rPr>
              <a:t> </a:t>
            </a:r>
            <a:r>
              <a:rPr lang="cs-CZ" sz="1500" dirty="0" err="1" smtClean="0">
                <a:latin typeface="Minion Pro" pitchFamily="18" charset="0"/>
              </a:rPr>
              <a:t>engineering</a:t>
            </a:r>
            <a:r>
              <a:rPr lang="cs-CZ" sz="1500" dirty="0" smtClean="0">
                <a:latin typeface="Minion Pro" pitchFamily="18" charset="0"/>
              </a:rPr>
              <a:t> CZ s.r.o., TGI Money a.s. , APL Expert s.r.o., Geodézie Beskydy s.r.o., STARTRONIC s.r.o.,</a:t>
            </a:r>
          </a:p>
          <a:p>
            <a:r>
              <a:rPr lang="cs-CZ" sz="1500" dirty="0" smtClean="0">
                <a:latin typeface="Minion Pro" pitchFamily="18" charset="0"/>
              </a:rPr>
              <a:t>Cestovní agentura VENKOV TOUR, Cestovní agentura </a:t>
            </a:r>
            <a:r>
              <a:rPr lang="cs-CZ" sz="1500" dirty="0" err="1" smtClean="0">
                <a:latin typeface="Minion Pro" pitchFamily="18" charset="0"/>
              </a:rPr>
              <a:t>Alpincentrum</a:t>
            </a:r>
            <a:r>
              <a:rPr lang="cs-CZ" sz="1500" dirty="0" smtClean="0">
                <a:latin typeface="Minion Pro" pitchFamily="18" charset="0"/>
              </a:rPr>
              <a:t>, BRANO a.s., PAMET, spol. s r.o.,</a:t>
            </a:r>
          </a:p>
          <a:p>
            <a:r>
              <a:rPr lang="cs-CZ" sz="1500" dirty="0" err="1" smtClean="0">
                <a:latin typeface="Minion Pro" pitchFamily="18" charset="0"/>
              </a:rPr>
              <a:t>Heliosys</a:t>
            </a:r>
            <a:r>
              <a:rPr lang="cs-CZ" sz="1500" dirty="0" smtClean="0">
                <a:latin typeface="Minion Pro" pitchFamily="18" charset="0"/>
              </a:rPr>
              <a:t>, s. r. o., Českomoravská taneční organizace, Advokátní kancelář - Martinková, Popek, Vídeňský,</a:t>
            </a:r>
          </a:p>
          <a:p>
            <a:r>
              <a:rPr lang="cs-CZ" sz="1500" dirty="0" smtClean="0">
                <a:latin typeface="Minion Pro" pitchFamily="18" charset="0"/>
              </a:rPr>
              <a:t>VAE informační systémy, s.r.o., </a:t>
            </a:r>
            <a:r>
              <a:rPr lang="cs-CZ" sz="1500" dirty="0" err="1" smtClean="0">
                <a:latin typeface="Minion Pro" pitchFamily="18" charset="0"/>
              </a:rPr>
              <a:t>Ringier</a:t>
            </a:r>
            <a:r>
              <a:rPr lang="cs-CZ" sz="1500" dirty="0" smtClean="0">
                <a:latin typeface="Minion Pro" pitchFamily="18" charset="0"/>
              </a:rPr>
              <a:t> </a:t>
            </a:r>
            <a:r>
              <a:rPr lang="cs-CZ" sz="1500" dirty="0" err="1" smtClean="0">
                <a:latin typeface="Minion Pro" pitchFamily="18" charset="0"/>
              </a:rPr>
              <a:t>Print</a:t>
            </a:r>
            <a:r>
              <a:rPr lang="cs-CZ" sz="1500" dirty="0" smtClean="0">
                <a:latin typeface="Minion Pro" pitchFamily="18" charset="0"/>
              </a:rPr>
              <a:t> s.r.o., CS Data, s.r.o., SINEKO </a:t>
            </a:r>
            <a:r>
              <a:rPr lang="cs-CZ" sz="1500" dirty="0" err="1" smtClean="0">
                <a:latin typeface="Minion Pro" pitchFamily="18" charset="0"/>
              </a:rPr>
              <a:t>Engineering</a:t>
            </a:r>
            <a:r>
              <a:rPr lang="cs-CZ" sz="1500" dirty="0" smtClean="0">
                <a:latin typeface="Minion Pro" pitchFamily="18" charset="0"/>
              </a:rPr>
              <a:t> s.r.o.,</a:t>
            </a:r>
          </a:p>
          <a:p>
            <a:r>
              <a:rPr lang="cs-CZ" sz="1500" dirty="0" smtClean="0">
                <a:latin typeface="Minion Pro" pitchFamily="18" charset="0"/>
              </a:rPr>
              <a:t>EKOMILK s.r.o., FOTO CENTRUM OSTRAVA s.r.o., GRAPHIC HOUSE s.r.o., INGEA realizace s.r.o.,</a:t>
            </a:r>
          </a:p>
          <a:p>
            <a:r>
              <a:rPr lang="cs-CZ" sz="1500" dirty="0" smtClean="0">
                <a:latin typeface="Minion Pro" pitchFamily="18" charset="0"/>
              </a:rPr>
              <a:t>ERCO, spol. s r. o., BIC Ostrava, s.r.o., AZ Dřevo s.r.o., </a:t>
            </a:r>
            <a:r>
              <a:rPr lang="cs-CZ" sz="1500" dirty="0" err="1" smtClean="0">
                <a:latin typeface="Minion Pro" pitchFamily="18" charset="0"/>
              </a:rPr>
              <a:t>Heliosys</a:t>
            </a:r>
            <a:r>
              <a:rPr lang="cs-CZ" sz="1500" dirty="0" smtClean="0">
                <a:latin typeface="Minion Pro" pitchFamily="18" charset="0"/>
              </a:rPr>
              <a:t>, s. r. o., Restaurace Blesk, SIDIA e-</a:t>
            </a:r>
            <a:r>
              <a:rPr lang="cs-CZ" sz="1500" dirty="0" err="1" smtClean="0">
                <a:latin typeface="Minion Pro" pitchFamily="18" charset="0"/>
              </a:rPr>
              <a:t>shop</a:t>
            </a:r>
            <a:r>
              <a:rPr lang="cs-CZ" sz="1500" dirty="0" smtClean="0">
                <a:latin typeface="Minion Pro" pitchFamily="18" charset="0"/>
              </a:rPr>
              <a:t>,</a:t>
            </a:r>
          </a:p>
          <a:p>
            <a:r>
              <a:rPr lang="cs-CZ" sz="1500" dirty="0" smtClean="0">
                <a:latin typeface="Minion Pro" pitchFamily="18" charset="0"/>
              </a:rPr>
              <a:t>MOTOSPORT - Pavel </a:t>
            </a:r>
            <a:r>
              <a:rPr lang="cs-CZ" sz="1500" dirty="0" err="1" smtClean="0">
                <a:latin typeface="Minion Pro" pitchFamily="18" charset="0"/>
              </a:rPr>
              <a:t>Bartko</a:t>
            </a:r>
            <a:r>
              <a:rPr lang="cs-CZ" sz="1500" dirty="0" smtClean="0">
                <a:latin typeface="Minion Pro" pitchFamily="18" charset="0"/>
              </a:rPr>
              <a:t>, Ski-Velo servis </a:t>
            </a:r>
            <a:r>
              <a:rPr lang="cs-CZ" sz="1500" dirty="0" err="1" smtClean="0">
                <a:latin typeface="Minion Pro" pitchFamily="18" charset="0"/>
              </a:rPr>
              <a:t>Kubečka</a:t>
            </a:r>
            <a:r>
              <a:rPr lang="cs-CZ" sz="1500" dirty="0" smtClean="0">
                <a:latin typeface="Minion Pro" pitchFamily="18" charset="0"/>
              </a:rPr>
              <a:t>, City Taxi Ostrava, Nakladatelství IRIS RR,</a:t>
            </a:r>
          </a:p>
          <a:p>
            <a:r>
              <a:rPr lang="cs-CZ" sz="1500" dirty="0" err="1" smtClean="0">
                <a:latin typeface="Minion Pro" pitchFamily="18" charset="0"/>
              </a:rPr>
              <a:t>itlevne.cz</a:t>
            </a:r>
            <a:r>
              <a:rPr lang="cs-CZ" sz="1500" dirty="0" smtClean="0">
                <a:latin typeface="Minion Pro" pitchFamily="18" charset="0"/>
              </a:rPr>
              <a:t>, s.r.o., RED LINE PRO s.r.o., ARKO INTERIER CZ s.r.o., ROTOMAX, a.s.,</a:t>
            </a:r>
          </a:p>
          <a:p>
            <a:r>
              <a:rPr lang="cs-CZ" sz="1500" dirty="0" err="1" smtClean="0">
                <a:latin typeface="Minion Pro" pitchFamily="18" charset="0"/>
              </a:rPr>
              <a:t>Rosenbaum</a:t>
            </a:r>
            <a:r>
              <a:rPr lang="cs-CZ" sz="1500" dirty="0" smtClean="0">
                <a:latin typeface="Minion Pro" pitchFamily="18" charset="0"/>
              </a:rPr>
              <a:t> s.r.o., Libela s.r.o., Ostravské centrum nové hudby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Customer list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36296" y="5949280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C:\000000\issa\prezentace\img\logo-ISS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08795"/>
            <a:ext cx="8186272" cy="290438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5576" y="5600853"/>
            <a:ext cx="77768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3200" i="1" spc="6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cs typeface="Tahoma" pitchFamily="34" charset="0"/>
              </a:rPr>
              <a:t>INTERNET SOFTWARE</a:t>
            </a:r>
            <a:endParaRPr lang="en-US" sz="3200" i="1" spc="600" dirty="0">
              <a:solidFill>
                <a:schemeClr val="bg1">
                  <a:lumMod val="50000"/>
                </a:schemeClr>
              </a:solidFill>
              <a:latin typeface="Myriad Pro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Development and implementation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of web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application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Internet technology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IT support and services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for our SW products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Company ISSA CZECH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s.r.o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000000\issa\prezentace\img\web.size\hrusovska-01-dum.s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713120" cy="252028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076056" y="5157192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OUR RESIDENCE</a:t>
            </a:r>
            <a:endParaRPr lang="en-US" sz="2000" b="1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  <a:latin typeface="Minion Pro" pitchFamily="18" charset="0"/>
              </a:rPr>
              <a:t>Web portals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Own unique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CMS system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Specific solution with full administration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Provide methodology and process of realization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Component construction of data structures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Development technology 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000000\issa\prezentace\img\cms-02-09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2880320" cy="172890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Generator of code, PHP, JAVA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We have developed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own technology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Characteristics: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better development time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errors minimization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Development technology 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64088" y="2708920"/>
          <a:ext cx="3489440" cy="2448272"/>
        </p:xfrm>
        <a:graphic>
          <a:graphicData uri="http://schemas.openxmlformats.org/presentationml/2006/ole">
            <p:oleObj spid="_x0000_s5122" name="Image" r:id="rId3" imgW="10171429" imgH="7136508" progId="Photoshop.Image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Our information systems include solution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of layout ergonomics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Web application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easy for users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9" name="Picture 3" descr="C:\000000\issa\prezentace\img\layout-jur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1"/>
            <a:ext cx="5976664" cy="310762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5688632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Own server solution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Cloud computing providing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Clustering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Virtualization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 </a:t>
            </a:r>
            <a:r>
              <a:rPr lang="cs-CZ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(KVM)</a:t>
            </a:r>
            <a:endParaRPr lang="en-US" sz="3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High availability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Economy and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ecology system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Data centre</a:t>
            </a:r>
            <a:endParaRPr lang="cs-CZ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2115331" cy="396044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7992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Our servers have good c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r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Network operation centre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4" name="Picture 2" descr="C:\000000\issa\prezentace\img\dohledove_centrum-1012-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62" y="2492896"/>
            <a:ext cx="8415834" cy="2579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000000\issa\prezentace\img\VSB-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716" y="1772816"/>
            <a:ext cx="2297780" cy="266429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1711841"/>
            <a:ext cx="8136904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VSB-Technical University of Ostrava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IT Department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Diploma and bachelor works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themes and administration</a:t>
            </a: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Human resource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- good experience with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preparing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new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employee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s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 cooperation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711841"/>
            <a:ext cx="8136904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2004-2006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Engineering portal for benchmarking</a:t>
            </a:r>
          </a:p>
          <a:p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Automotive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2008-2010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Automatic 3D design</a:t>
            </a:r>
          </a:p>
          <a:p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CAD and IT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technology</a:t>
            </a:r>
            <a:r>
              <a:rPr lang="cs-CZ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, </a:t>
            </a:r>
            <a:r>
              <a:rPr lang="cs-CZ" sz="3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FEAnalyses</a:t>
            </a:r>
            <a:endParaRPr lang="en-US" sz="3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endParaRPr lang="en-US" sz="3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2011-2013,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rPr>
              <a:t>next projects</a:t>
            </a:r>
            <a:endParaRPr lang="en-US" sz="3200" i="1" dirty="0">
              <a:solidFill>
                <a:schemeClr val="tx1">
                  <a:lumMod val="85000"/>
                  <a:lumOff val="15000"/>
                </a:schemeClr>
              </a:solidFill>
              <a:latin typeface="Minion Pro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R&amp;D projects EUREKA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C:\000000\issa\dotace\MSMT\Eurek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72816"/>
            <a:ext cx="1512565" cy="18302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592</Words>
  <Application>Microsoft Office PowerPoint</Application>
  <PresentationFormat>Předvádění na obrazovce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Image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kole</dc:creator>
  <cp:lastModifiedBy>kole</cp:lastModifiedBy>
  <cp:revision>74</cp:revision>
  <dcterms:created xsi:type="dcterms:W3CDTF">2011-10-06T09:23:54Z</dcterms:created>
  <dcterms:modified xsi:type="dcterms:W3CDTF">2011-10-07T08:17:38Z</dcterms:modified>
</cp:coreProperties>
</file>