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378" r:id="rId2"/>
    <p:sldId id="284" r:id="rId3"/>
    <p:sldId id="404" r:id="rId4"/>
    <p:sldId id="400" r:id="rId5"/>
    <p:sldId id="387" r:id="rId6"/>
    <p:sldId id="405" r:id="rId7"/>
    <p:sldId id="406" r:id="rId8"/>
    <p:sldId id="407" r:id="rId9"/>
    <p:sldId id="373" r:id="rId10"/>
    <p:sldId id="423" r:id="rId11"/>
    <p:sldId id="408" r:id="rId12"/>
    <p:sldId id="424" r:id="rId13"/>
    <p:sldId id="402" r:id="rId14"/>
    <p:sldId id="427" r:id="rId15"/>
    <p:sldId id="267" r:id="rId16"/>
  </p:sldIdLst>
  <p:sldSz cx="9144000" cy="6858000" type="screen4x3"/>
  <p:notesSz cx="7099300" cy="10234613"/>
  <p:defaultTextStyle>
    <a:lvl1pPr marL="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7" autoAdjust="0"/>
    <p:restoredTop sz="85289" autoAdjust="0"/>
  </p:normalViewPr>
  <p:slideViewPr>
    <p:cSldViewPr>
      <p:cViewPr>
        <p:scale>
          <a:sx n="60" d="100"/>
          <a:sy n="60" d="100"/>
        </p:scale>
        <p:origin x="-13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explosion val="5"/>
          </c:dPt>
          <c:dPt>
            <c:idx val="1"/>
            <c:bubble3D val="0"/>
            <c:explosion val="10"/>
          </c:dPt>
          <c:dPt>
            <c:idx val="2"/>
            <c:bubble3D val="0"/>
            <c:explosion val="11"/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starting entrepreneurs; </a:t>
                    </a:r>
                    <a:r>
                      <a:rPr lang="en-US" smtClean="0"/>
                      <a:t>2</a:t>
                    </a:r>
                    <a:r>
                      <a:rPr lang="cs-CZ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innovative companies with history; </a:t>
                    </a:r>
                    <a:endParaRPr lang="cs-CZ" smtClean="0"/>
                  </a:p>
                  <a:p>
                    <a:r>
                      <a:rPr lang="cs-CZ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r>
                      <a:rPr lang="en-US" dirty="0" smtClean="0"/>
                      <a:t>clusters </a:t>
                    </a:r>
                    <a:r>
                      <a:rPr lang="en-US" dirty="0"/>
                      <a:t>and platforms; </a:t>
                    </a:r>
                    <a:endParaRPr lang="cs-CZ" dirty="0" smtClean="0"/>
                  </a:p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starting entrepreneurs</c:v>
                </c:pt>
                <c:pt idx="1">
                  <c:v>innovative companies with history</c:v>
                </c:pt>
                <c:pt idx="2">
                  <c:v>clusters and platforms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21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B67A9-4708-4452-A1AD-1C8F587AA4E6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</dgm:pt>
    <dgm:pt modelId="{E82D0087-F1AC-4972-A62C-55F7B9FC1B9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b="0" i="0" dirty="0" smtClean="0"/>
            <a:t>Comprehensive support for innovative start-up companies and innovative projects</a:t>
          </a:r>
          <a:r>
            <a:rPr lang="cs-CZ" sz="1800" b="0" i="0" dirty="0" smtClean="0"/>
            <a:t>of </a:t>
          </a:r>
          <a:r>
            <a:rPr lang="en-US" sz="1800" b="0" i="0" dirty="0" smtClean="0"/>
            <a:t>mature companies</a:t>
          </a:r>
          <a:endParaRPr lang="cs-CZ" sz="1800" dirty="0"/>
        </a:p>
      </dgm:t>
    </dgm:pt>
    <dgm:pt modelId="{8CA75274-2333-4052-B0E7-5D718496D2A2}" type="parTrans" cxnId="{B5DCEAB1-7127-4505-A21F-C94101837EA4}">
      <dgm:prSet/>
      <dgm:spPr/>
      <dgm:t>
        <a:bodyPr/>
        <a:lstStyle/>
        <a:p>
          <a:endParaRPr lang="cs-CZ"/>
        </a:p>
      </dgm:t>
    </dgm:pt>
    <dgm:pt modelId="{6A94406F-8003-4B6B-95E9-4AC04A046AB0}" type="sibTrans" cxnId="{B5DCEAB1-7127-4505-A21F-C94101837EA4}">
      <dgm:prSet/>
      <dgm:spPr/>
      <dgm:t>
        <a:bodyPr/>
        <a:lstStyle/>
        <a:p>
          <a:endParaRPr lang="cs-CZ"/>
        </a:p>
      </dgm:t>
    </dgm:pt>
    <dgm:pt modelId="{8347B158-163A-42DC-9123-33CCF67900B8}">
      <dgm:prSet phldrT="[Text]"/>
      <dgm:spPr>
        <a:solidFill>
          <a:schemeClr val="accent6"/>
        </a:solidFill>
      </dgm:spPr>
      <dgm:t>
        <a:bodyPr/>
        <a:lstStyle/>
        <a:p>
          <a:r>
            <a:rPr lang="en-US" b="0" i="0" dirty="0" smtClean="0"/>
            <a:t>Services related to technology transfer for businesses and universities</a:t>
          </a:r>
          <a:endParaRPr lang="cs-CZ" dirty="0"/>
        </a:p>
      </dgm:t>
    </dgm:pt>
    <dgm:pt modelId="{6ACED3B9-B20E-4020-82F6-A168644244C4}" type="parTrans" cxnId="{D2542F64-3D65-4B4E-A2A7-32DA8EB319C1}">
      <dgm:prSet/>
      <dgm:spPr/>
      <dgm:t>
        <a:bodyPr/>
        <a:lstStyle/>
        <a:p>
          <a:endParaRPr lang="cs-CZ"/>
        </a:p>
      </dgm:t>
    </dgm:pt>
    <dgm:pt modelId="{862F4805-475C-4FCE-994E-6CDCF774CC9D}" type="sibTrans" cxnId="{D2542F64-3D65-4B4E-A2A7-32DA8EB319C1}">
      <dgm:prSet/>
      <dgm:spPr/>
      <dgm:t>
        <a:bodyPr/>
        <a:lstStyle/>
        <a:p>
          <a:endParaRPr lang="cs-CZ"/>
        </a:p>
      </dgm:t>
    </dgm:pt>
    <dgm:pt modelId="{2D19212B-E140-43F8-B4B1-5BF44594AAEE}">
      <dgm:prSet phldrT="[Text]"/>
      <dgm:spPr>
        <a:solidFill>
          <a:srgbClr val="00B0F0"/>
        </a:solidFill>
      </dgm:spPr>
      <dgm:t>
        <a:bodyPr/>
        <a:lstStyle/>
        <a:p>
          <a:r>
            <a:rPr lang="en-US" b="0" i="0" dirty="0" smtClean="0"/>
            <a:t>Motivating students and graduates to business</a:t>
          </a:r>
          <a:endParaRPr lang="cs-CZ" dirty="0"/>
        </a:p>
      </dgm:t>
    </dgm:pt>
    <dgm:pt modelId="{7275E552-BBB7-43FC-B766-EEF69A02C2DB}" type="parTrans" cxnId="{18ED2B82-3586-4FBC-91B7-E5B35682B229}">
      <dgm:prSet/>
      <dgm:spPr/>
      <dgm:t>
        <a:bodyPr/>
        <a:lstStyle/>
        <a:p>
          <a:endParaRPr lang="cs-CZ"/>
        </a:p>
      </dgm:t>
    </dgm:pt>
    <dgm:pt modelId="{45E99690-07AF-40D6-8490-33F8071CB4CA}" type="sibTrans" cxnId="{18ED2B82-3586-4FBC-91B7-E5B35682B229}">
      <dgm:prSet/>
      <dgm:spPr/>
      <dgm:t>
        <a:bodyPr/>
        <a:lstStyle/>
        <a:p>
          <a:endParaRPr lang="cs-CZ"/>
        </a:p>
      </dgm:t>
    </dgm:pt>
    <dgm:pt modelId="{4F3DF1E7-9831-40A6-8E8A-A7462D061EB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b="0" i="0" dirty="0" smtClean="0"/>
            <a:t>Support and </a:t>
          </a:r>
          <a:r>
            <a:rPr lang="cs-CZ" b="0" i="0" dirty="0" err="1" smtClean="0"/>
            <a:t>development</a:t>
          </a:r>
          <a:r>
            <a:rPr lang="cs-CZ" b="0" i="0" dirty="0" smtClean="0"/>
            <a:t> </a:t>
          </a:r>
          <a:r>
            <a:rPr lang="en-US" b="0" i="0" dirty="0" smtClean="0"/>
            <a:t>of innovation infrastructure in the Region</a:t>
          </a:r>
        </a:p>
        <a:p>
          <a:endParaRPr lang="cs-CZ" dirty="0"/>
        </a:p>
      </dgm:t>
    </dgm:pt>
    <dgm:pt modelId="{AC655FF8-8B32-4F80-B470-9B68C46F6D2F}" type="parTrans" cxnId="{56ABAA82-EF68-4B9D-B89F-EA1A8EA3D288}">
      <dgm:prSet/>
      <dgm:spPr/>
      <dgm:t>
        <a:bodyPr/>
        <a:lstStyle/>
        <a:p>
          <a:endParaRPr lang="cs-CZ"/>
        </a:p>
      </dgm:t>
    </dgm:pt>
    <dgm:pt modelId="{37A1D59A-1BBF-49BC-A0EC-5900AF465BFE}" type="sibTrans" cxnId="{56ABAA82-EF68-4B9D-B89F-EA1A8EA3D288}">
      <dgm:prSet/>
      <dgm:spPr/>
      <dgm:t>
        <a:bodyPr/>
        <a:lstStyle/>
        <a:p>
          <a:endParaRPr lang="cs-CZ"/>
        </a:p>
      </dgm:t>
    </dgm:pt>
    <dgm:pt modelId="{C36E1DF7-3411-4420-B08E-2F91B68D321C}" type="pres">
      <dgm:prSet presAssocID="{38CB67A9-4708-4452-A1AD-1C8F587AA4E6}" presName="linear" presStyleCnt="0">
        <dgm:presLayoutVars>
          <dgm:animLvl val="lvl"/>
          <dgm:resizeHandles val="exact"/>
        </dgm:presLayoutVars>
      </dgm:prSet>
      <dgm:spPr/>
    </dgm:pt>
    <dgm:pt modelId="{A563F1B1-24EB-4A0E-9F6C-708D21A1D376}" type="pres">
      <dgm:prSet presAssocID="{E82D0087-F1AC-4972-A62C-55F7B9FC1B9A}" presName="parentText" presStyleLbl="node1" presStyleIdx="0" presStyleCnt="4" custLinFactNeighborX="-1364" custLinFactNeighborY="3276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BFF6EB-5A5B-422F-9A36-93FEAC0AAC7D}" type="pres">
      <dgm:prSet presAssocID="{6A94406F-8003-4B6B-95E9-4AC04A046AB0}" presName="spacer" presStyleCnt="0"/>
      <dgm:spPr/>
    </dgm:pt>
    <dgm:pt modelId="{F0C10EC1-7190-456B-A98F-4223EEF949E1}" type="pres">
      <dgm:prSet presAssocID="{8347B158-163A-42DC-9123-33CCF67900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17A342-F9A5-4F44-9B42-D07208A829DF}" type="pres">
      <dgm:prSet presAssocID="{862F4805-475C-4FCE-994E-6CDCF774CC9D}" presName="spacer" presStyleCnt="0"/>
      <dgm:spPr/>
    </dgm:pt>
    <dgm:pt modelId="{47E9F7FA-3289-4065-B1CC-FD90E2C6A593}" type="pres">
      <dgm:prSet presAssocID="{2D19212B-E140-43F8-B4B1-5BF44594AAEE}" presName="parentText" presStyleLbl="node1" presStyleIdx="2" presStyleCnt="4" custLinFactNeighborX="-1754" custLinFactNeighborY="5335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EBD61B-7626-4692-BEDE-457A738F854A}" type="pres">
      <dgm:prSet presAssocID="{45E99690-07AF-40D6-8490-33F8071CB4CA}" presName="spacer" presStyleCnt="0"/>
      <dgm:spPr/>
    </dgm:pt>
    <dgm:pt modelId="{DBD422B1-06D2-41C0-9226-7977638A5D03}" type="pres">
      <dgm:prSet presAssocID="{4F3DF1E7-9831-40A6-8E8A-A7462D061EB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8D6FA5-0CA0-4DD5-A88B-98B8943D52FF}" type="presOf" srcId="{8347B158-163A-42DC-9123-33CCF67900B8}" destId="{F0C10EC1-7190-456B-A98F-4223EEF949E1}" srcOrd="0" destOrd="0" presId="urn:microsoft.com/office/officeart/2005/8/layout/vList2"/>
    <dgm:cxn modelId="{97D75768-E9FA-411F-B19C-26D07F9865FF}" type="presOf" srcId="{38CB67A9-4708-4452-A1AD-1C8F587AA4E6}" destId="{C36E1DF7-3411-4420-B08E-2F91B68D321C}" srcOrd="0" destOrd="0" presId="urn:microsoft.com/office/officeart/2005/8/layout/vList2"/>
    <dgm:cxn modelId="{B5DCEAB1-7127-4505-A21F-C94101837EA4}" srcId="{38CB67A9-4708-4452-A1AD-1C8F587AA4E6}" destId="{E82D0087-F1AC-4972-A62C-55F7B9FC1B9A}" srcOrd="0" destOrd="0" parTransId="{8CA75274-2333-4052-B0E7-5D718496D2A2}" sibTransId="{6A94406F-8003-4B6B-95E9-4AC04A046AB0}"/>
    <dgm:cxn modelId="{C1EAD789-352C-4709-A696-B067DB85636D}" type="presOf" srcId="{4F3DF1E7-9831-40A6-8E8A-A7462D061EB1}" destId="{DBD422B1-06D2-41C0-9226-7977638A5D03}" srcOrd="0" destOrd="0" presId="urn:microsoft.com/office/officeart/2005/8/layout/vList2"/>
    <dgm:cxn modelId="{D2542F64-3D65-4B4E-A2A7-32DA8EB319C1}" srcId="{38CB67A9-4708-4452-A1AD-1C8F587AA4E6}" destId="{8347B158-163A-42DC-9123-33CCF67900B8}" srcOrd="1" destOrd="0" parTransId="{6ACED3B9-B20E-4020-82F6-A168644244C4}" sibTransId="{862F4805-475C-4FCE-994E-6CDCF774CC9D}"/>
    <dgm:cxn modelId="{36878D82-DBF4-47EE-924B-5C62F6250A3E}" type="presOf" srcId="{E82D0087-F1AC-4972-A62C-55F7B9FC1B9A}" destId="{A563F1B1-24EB-4A0E-9F6C-708D21A1D376}" srcOrd="0" destOrd="0" presId="urn:microsoft.com/office/officeart/2005/8/layout/vList2"/>
    <dgm:cxn modelId="{56ABAA82-EF68-4B9D-B89F-EA1A8EA3D288}" srcId="{38CB67A9-4708-4452-A1AD-1C8F587AA4E6}" destId="{4F3DF1E7-9831-40A6-8E8A-A7462D061EB1}" srcOrd="3" destOrd="0" parTransId="{AC655FF8-8B32-4F80-B470-9B68C46F6D2F}" sibTransId="{37A1D59A-1BBF-49BC-A0EC-5900AF465BFE}"/>
    <dgm:cxn modelId="{18ED2B82-3586-4FBC-91B7-E5B35682B229}" srcId="{38CB67A9-4708-4452-A1AD-1C8F587AA4E6}" destId="{2D19212B-E140-43F8-B4B1-5BF44594AAEE}" srcOrd="2" destOrd="0" parTransId="{7275E552-BBB7-43FC-B766-EEF69A02C2DB}" sibTransId="{45E99690-07AF-40D6-8490-33F8071CB4CA}"/>
    <dgm:cxn modelId="{9F864100-AD31-443A-9F6C-0650E0A7C74C}" type="presOf" srcId="{2D19212B-E140-43F8-B4B1-5BF44594AAEE}" destId="{47E9F7FA-3289-4065-B1CC-FD90E2C6A593}" srcOrd="0" destOrd="0" presId="urn:microsoft.com/office/officeart/2005/8/layout/vList2"/>
    <dgm:cxn modelId="{2D4AFD22-8460-449B-8825-66316EB9F32E}" type="presParOf" srcId="{C36E1DF7-3411-4420-B08E-2F91B68D321C}" destId="{A563F1B1-24EB-4A0E-9F6C-708D21A1D376}" srcOrd="0" destOrd="0" presId="urn:microsoft.com/office/officeart/2005/8/layout/vList2"/>
    <dgm:cxn modelId="{AD15E3FB-AB63-4A86-85C0-20CDF8C0B31D}" type="presParOf" srcId="{C36E1DF7-3411-4420-B08E-2F91B68D321C}" destId="{9DBFF6EB-5A5B-422F-9A36-93FEAC0AAC7D}" srcOrd="1" destOrd="0" presId="urn:microsoft.com/office/officeart/2005/8/layout/vList2"/>
    <dgm:cxn modelId="{590FA67D-581B-4030-B382-F991D63AED7D}" type="presParOf" srcId="{C36E1DF7-3411-4420-B08E-2F91B68D321C}" destId="{F0C10EC1-7190-456B-A98F-4223EEF949E1}" srcOrd="2" destOrd="0" presId="urn:microsoft.com/office/officeart/2005/8/layout/vList2"/>
    <dgm:cxn modelId="{F4D0E54B-7C58-4E10-B48A-EBF5CE80ECAD}" type="presParOf" srcId="{C36E1DF7-3411-4420-B08E-2F91B68D321C}" destId="{7117A342-F9A5-4F44-9B42-D07208A829DF}" srcOrd="3" destOrd="0" presId="urn:microsoft.com/office/officeart/2005/8/layout/vList2"/>
    <dgm:cxn modelId="{CF65B80C-D121-4ADB-94D3-A4409511B065}" type="presParOf" srcId="{C36E1DF7-3411-4420-B08E-2F91B68D321C}" destId="{47E9F7FA-3289-4065-B1CC-FD90E2C6A593}" srcOrd="4" destOrd="0" presId="urn:microsoft.com/office/officeart/2005/8/layout/vList2"/>
    <dgm:cxn modelId="{90704103-1446-4E4E-908E-2BF3AA67486D}" type="presParOf" srcId="{C36E1DF7-3411-4420-B08E-2F91B68D321C}" destId="{0BEBD61B-7626-4692-BEDE-457A738F854A}" srcOrd="5" destOrd="0" presId="urn:microsoft.com/office/officeart/2005/8/layout/vList2"/>
    <dgm:cxn modelId="{D07FD64E-3C97-48B1-826E-699D6F50AF06}" type="presParOf" srcId="{C36E1DF7-3411-4420-B08E-2F91B68D321C}" destId="{DBD422B1-06D2-41C0-9226-7977638A5D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405C9-9680-4028-8C62-0C6D304C75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4475668-05C3-4B54-97BA-376C4A25BB4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endParaRPr lang="cs-CZ" dirty="0"/>
        </a:p>
      </dgm:t>
    </dgm:pt>
    <dgm:pt modelId="{0C589C55-D702-4973-A852-655FF7551067}" type="parTrans" cxnId="{E324A940-00F8-4E06-8EAB-B43A1B433569}">
      <dgm:prSet/>
      <dgm:spPr/>
      <dgm:t>
        <a:bodyPr/>
        <a:lstStyle/>
        <a:p>
          <a:endParaRPr lang="cs-CZ"/>
        </a:p>
      </dgm:t>
    </dgm:pt>
    <dgm:pt modelId="{0F8822CB-6137-428D-9613-771DCC4F6022}" type="sibTrans" cxnId="{E324A940-00F8-4E06-8EAB-B43A1B433569}">
      <dgm:prSet/>
      <dgm:spPr/>
      <dgm:t>
        <a:bodyPr/>
        <a:lstStyle/>
        <a:p>
          <a:endParaRPr lang="cs-CZ"/>
        </a:p>
      </dgm:t>
    </dgm:pt>
    <dgm:pt modelId="{4F09C077-E4FD-4582-A253-3984D47688C9}" type="pres">
      <dgm:prSet presAssocID="{E69405C9-9680-4028-8C62-0C6D304C75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1C0F949-138C-462D-9927-611658B87054}" type="pres">
      <dgm:prSet presAssocID="{14475668-05C3-4B54-97BA-376C4A25BB4E}" presName="parentText" presStyleLbl="node1" presStyleIdx="0" presStyleCnt="1" custScaleY="41683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4A0EEB-2B83-49D9-AC29-82826A7FAAA2}" type="presOf" srcId="{E69405C9-9680-4028-8C62-0C6D304C7569}" destId="{4F09C077-E4FD-4582-A253-3984D47688C9}" srcOrd="0" destOrd="0" presId="urn:microsoft.com/office/officeart/2005/8/layout/vList2"/>
    <dgm:cxn modelId="{E324A940-00F8-4E06-8EAB-B43A1B433569}" srcId="{E69405C9-9680-4028-8C62-0C6D304C7569}" destId="{14475668-05C3-4B54-97BA-376C4A25BB4E}" srcOrd="0" destOrd="0" parTransId="{0C589C55-D702-4973-A852-655FF7551067}" sibTransId="{0F8822CB-6137-428D-9613-771DCC4F6022}"/>
    <dgm:cxn modelId="{BEF2D2B8-0997-44ED-9D76-CF9114459226}" type="presOf" srcId="{14475668-05C3-4B54-97BA-376C4A25BB4E}" destId="{51C0F949-138C-462D-9927-611658B87054}" srcOrd="0" destOrd="0" presId="urn:microsoft.com/office/officeart/2005/8/layout/vList2"/>
    <dgm:cxn modelId="{0CB020B0-2FBA-4C72-8008-220E563C8D8A}" type="presParOf" srcId="{4F09C077-E4FD-4582-A253-3984D47688C9}" destId="{51C0F949-138C-462D-9927-611658B870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3F1B1-24EB-4A0E-9F6C-708D21A1D376}">
      <dsp:nvSpPr>
        <dsp:cNvPr id="0" name=""/>
        <dsp:cNvSpPr/>
      </dsp:nvSpPr>
      <dsp:spPr>
        <a:xfrm>
          <a:off x="0" y="138036"/>
          <a:ext cx="4071966" cy="129870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Comprehensive support for innovative start-up companies and innovative projects</a:t>
          </a:r>
          <a:r>
            <a:rPr lang="cs-CZ" sz="1800" b="0" i="0" kern="1200" dirty="0" smtClean="0"/>
            <a:t>of </a:t>
          </a:r>
          <a:r>
            <a:rPr lang="en-US" sz="1800" b="0" i="0" kern="1200" dirty="0" smtClean="0"/>
            <a:t>mature companies</a:t>
          </a:r>
          <a:endParaRPr lang="cs-CZ" sz="1800" kern="1200" dirty="0"/>
        </a:p>
      </dsp:txBody>
      <dsp:txXfrm>
        <a:off x="63397" y="201433"/>
        <a:ext cx="3945172" cy="1171906"/>
      </dsp:txXfrm>
    </dsp:sp>
    <dsp:sp modelId="{F0C10EC1-7190-456B-A98F-4223EEF949E1}">
      <dsp:nvSpPr>
        <dsp:cNvPr id="0" name=""/>
        <dsp:cNvSpPr/>
      </dsp:nvSpPr>
      <dsp:spPr>
        <a:xfrm>
          <a:off x="0" y="1465781"/>
          <a:ext cx="4071966" cy="129870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/>
            <a:t>Services related to technology transfer for businesses and universities</a:t>
          </a:r>
          <a:endParaRPr lang="cs-CZ" sz="1500" kern="1200" dirty="0"/>
        </a:p>
      </dsp:txBody>
      <dsp:txXfrm>
        <a:off x="63397" y="1529178"/>
        <a:ext cx="3945172" cy="1171906"/>
      </dsp:txXfrm>
    </dsp:sp>
    <dsp:sp modelId="{47E9F7FA-3289-4065-B1CC-FD90E2C6A593}">
      <dsp:nvSpPr>
        <dsp:cNvPr id="0" name=""/>
        <dsp:cNvSpPr/>
      </dsp:nvSpPr>
      <dsp:spPr>
        <a:xfrm>
          <a:off x="0" y="2830730"/>
          <a:ext cx="4071966" cy="129870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/>
            <a:t>Motivating students and graduates to business</a:t>
          </a:r>
          <a:endParaRPr lang="cs-CZ" sz="1500" kern="1200" dirty="0"/>
        </a:p>
      </dsp:txBody>
      <dsp:txXfrm>
        <a:off x="63397" y="2894127"/>
        <a:ext cx="3945172" cy="1171906"/>
      </dsp:txXfrm>
    </dsp:sp>
    <dsp:sp modelId="{DBD422B1-06D2-41C0-9226-7977638A5D03}">
      <dsp:nvSpPr>
        <dsp:cNvPr id="0" name=""/>
        <dsp:cNvSpPr/>
      </dsp:nvSpPr>
      <dsp:spPr>
        <a:xfrm>
          <a:off x="0" y="4149582"/>
          <a:ext cx="4071966" cy="129870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i="0" kern="1200" dirty="0" smtClean="0"/>
            <a:t>Support and </a:t>
          </a:r>
          <a:r>
            <a:rPr lang="cs-CZ" sz="1500" b="0" i="0" kern="1200" dirty="0" err="1" smtClean="0"/>
            <a:t>development</a:t>
          </a:r>
          <a:r>
            <a:rPr lang="cs-CZ" sz="1500" b="0" i="0" kern="1200" dirty="0" smtClean="0"/>
            <a:t> </a:t>
          </a:r>
          <a:r>
            <a:rPr lang="en-US" sz="1500" b="0" i="0" kern="1200" dirty="0" smtClean="0"/>
            <a:t>of innovation infrastructure in the Region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/>
        </a:p>
      </dsp:txBody>
      <dsp:txXfrm>
        <a:off x="63397" y="4212979"/>
        <a:ext cx="3945172" cy="1171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0F949-138C-462D-9927-611658B87054}">
      <dsp:nvSpPr>
        <dsp:cNvPr id="0" name=""/>
        <dsp:cNvSpPr/>
      </dsp:nvSpPr>
      <dsp:spPr>
        <a:xfrm>
          <a:off x="0" y="142876"/>
          <a:ext cx="7715304" cy="5072096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247599" y="390475"/>
        <a:ext cx="7220106" cy="4576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latinLnBrk="0">
              <a:defRPr lang="cs-CZ" sz="1300"/>
            </a:lvl1pPr>
            <a:extLst/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latinLnBrk="0">
              <a:defRPr lang="cs-CZ" sz="1300"/>
            </a:lvl1pPr>
            <a:extLst/>
          </a:lstStyle>
          <a:p>
            <a:fld id="{C238408C-6839-46EE-8131-EDA75C487F2E}" type="datetimeFigureOut">
              <a:rPr/>
              <a:pPr/>
              <a:t>30. 6. 2006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>
            <a:extLst/>
          </a:lstStyle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latinLnBrk="0">
              <a:defRPr lang="cs-CZ" sz="1300"/>
            </a:lvl1pPr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latinLnBrk="0">
              <a:defRPr lang="cs-CZ" sz="1300"/>
            </a:lvl1pPr>
            <a:extLst/>
          </a:lstStyle>
          <a:p>
            <a:fld id="{87D77045-401A-4D5E-BFE3-54C21A8A6634}" type="slidenum">
              <a:rPr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36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B8360-0F8E-40C6-A604-7603D0A1E32D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cs-CZ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cs-CZ" sz="3800"/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cs-CZ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cs-CZ" smtClean="0"/>
              <a:t>Klepnutím lze upravit styl předlohy podnadpisů.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cs-CZ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lang="cs-CZ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cs-CZ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cs-CZ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cs-CZ" sz="20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lang="cs-CZ" sz="4000"/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cs-CZ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cs-CZ" sz="2000" b="1"/>
            </a:lvl2pPr>
            <a:lvl3pPr eaLnBrk="1" latinLnBrk="0" hangingPunct="1">
              <a:buNone/>
              <a:defRPr kumimoji="0" lang="cs-CZ" sz="1800" b="1"/>
            </a:lvl3pPr>
            <a:lvl4pPr eaLnBrk="1" latinLnBrk="0" hangingPunct="1">
              <a:buNone/>
              <a:defRPr kumimoji="0" lang="cs-CZ" sz="1600" b="1"/>
            </a:lvl4pPr>
            <a:lvl5pPr eaLnBrk="1" latinLnBrk="0" hangingPunct="1">
              <a:buNone/>
              <a:defRPr kumimoji="0" lang="cs-CZ" sz="1600" b="1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cs-CZ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cs-CZ" sz="2000" b="1"/>
            </a:lvl2pPr>
            <a:lvl3pPr eaLnBrk="1" latinLnBrk="0" hangingPunct="1">
              <a:buNone/>
              <a:defRPr kumimoji="0" lang="cs-CZ" sz="1800" b="1"/>
            </a:lvl3pPr>
            <a:lvl4pPr eaLnBrk="1" latinLnBrk="0" hangingPunct="1">
              <a:buNone/>
              <a:defRPr kumimoji="0" lang="cs-CZ" sz="1600" b="1"/>
            </a:lvl4pPr>
            <a:lvl5pPr eaLnBrk="1" latinLnBrk="0" hangingPunct="1">
              <a:buNone/>
              <a:defRPr kumimoji="0" lang="cs-CZ" sz="1600" b="1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cs-CZ" sz="4000" cap="none" baseline="0"/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cs-CZ" sz="3600" b="0"/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cs-CZ" sz="1800"/>
            </a:lvl1pPr>
            <a:lvl2pPr eaLnBrk="1" latinLnBrk="0" hangingPunct="1">
              <a:buNone/>
              <a:defRPr kumimoji="0" lang="cs-CZ" sz="1200"/>
            </a:lvl2pPr>
            <a:lvl3pPr eaLnBrk="1" latinLnBrk="0" hangingPunct="1">
              <a:buNone/>
              <a:defRPr kumimoji="0" lang="cs-CZ" sz="1000"/>
            </a:lvl3pPr>
            <a:lvl4pPr eaLnBrk="1" latinLnBrk="0" hangingPunct="1">
              <a:buNone/>
              <a:defRPr kumimoji="0" lang="cs-CZ" sz="900"/>
            </a:lvl4pPr>
            <a:lvl5pPr eaLnBrk="1" latinLnBrk="0" hangingPunct="1">
              <a:buNone/>
              <a:defRPr kumimoji="0" lang="cs-CZ" sz="9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cs-CZ" sz="3200"/>
            </a:lvl1pPr>
            <a:lvl2pPr eaLnBrk="1" latinLnBrk="0" hangingPunct="1">
              <a:defRPr kumimoji="0" lang="cs-CZ" sz="2800"/>
            </a:lvl2pPr>
            <a:lvl3pPr eaLnBrk="1" latinLnBrk="0" hangingPunct="1">
              <a:defRPr kumimoji="0" lang="cs-CZ" sz="2400"/>
            </a:lvl3pPr>
            <a:lvl4pPr eaLnBrk="1" latinLnBrk="0" hangingPunct="1">
              <a:defRPr kumimoji="0" lang="cs-CZ" sz="2000"/>
            </a:lvl4pPr>
            <a:lvl5pPr eaLnBrk="1" latinLnBrk="0" hangingPunct="1">
              <a:defRPr kumimoji="0" lang="cs-CZ"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cs-CZ" sz="2100" b="0"/>
            </a:lvl1pPr>
            <a:extLst/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lang="cs-CZ"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cs-CZ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cs-CZ" sz="1200"/>
            </a:lvl2pPr>
            <a:lvl3pPr eaLnBrk="1" latinLnBrk="0" hangingPunct="1">
              <a:defRPr kumimoji="0" lang="cs-CZ" sz="1000"/>
            </a:lvl3pPr>
            <a:lvl4pPr eaLnBrk="1" latinLnBrk="0" hangingPunct="1">
              <a:defRPr kumimoji="0" lang="cs-CZ" sz="900"/>
            </a:lvl4pPr>
            <a:lvl5pPr eaLnBrk="1" latinLnBrk="0" hangingPunct="1">
              <a:defRPr kumimoji="0" lang="cs-CZ" sz="9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30. 6. 2006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cs-CZ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0" hangingPunct="1"/>
            <a:r>
              <a:rPr kumimoji="0" lang="cs-CZ" smtClean="0"/>
              <a:t>Klepnutím lze upravit styl předlohy nadpisů.</a:t>
            </a:r>
            <a:endParaRPr kumimoji="0" lang="en-US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cs-CZ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cs-CZ">
                <a:solidFill>
                  <a:schemeClr val="tx2"/>
                </a:solidFill>
              </a:rPr>
              <a:pPr/>
              <a:t>5.10.2011</a:t>
            </a:fld>
            <a:endParaRPr kumimoji="0" lang="cs-CZ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cs-CZ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cs-CZ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cs-CZ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cs-CZ" sz="1200">
                <a:solidFill>
                  <a:schemeClr val="tx2"/>
                </a:solidFill>
              </a:rPr>
              <a:pPr algn="l"/>
              <a:t>‹#›</a:t>
            </a:fld>
            <a:endParaRPr kumimoji="0" lang="cs-CZ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lang="cs-CZ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lang="cs-CZ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lang="cs-CZ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lang="cs-CZ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lang="cs-CZ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cs-CZ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1.png"/><Relationship Id="rId4" Type="http://schemas.openxmlformats.org/officeDocument/2006/relationships/diagramData" Target="../diagrams/data2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kubator@vsb.cz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www.cpit.vsb.cz/inkubato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pi.cpit.vsb.cz/prostory-pro-vase-podnikani/110/kancelarske-prostory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4929198"/>
            <a:ext cx="9144000" cy="19288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282" y="4963676"/>
            <a:ext cx="6929486" cy="857256"/>
          </a:xfrm>
        </p:spPr>
        <p:txBody>
          <a:bodyPr>
            <a:normAutofit/>
          </a:bodyPr>
          <a:lstStyle/>
          <a:p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en-US" sz="2800" dirty="0"/>
              <a:t>opportunity to stand on their own feet</a:t>
            </a:r>
            <a:endParaRPr lang="cs-CZ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cs-CZ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Podnadpis 13"/>
          <p:cNvSpPr txBox="1">
            <a:spLocks/>
          </p:cNvSpPr>
          <p:nvPr/>
        </p:nvSpPr>
        <p:spPr>
          <a:xfrm>
            <a:off x="385763" y="5517232"/>
            <a:ext cx="6900881" cy="1126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</a:endParaRPr>
          </a:p>
          <a:p>
            <a:pPr algn="r">
              <a:spcBef>
                <a:spcPct val="50000"/>
              </a:spcBef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</a:rPr>
              <a:t>Nikolas Mucha, </a:t>
            </a:r>
          </a:p>
          <a:p>
            <a:pPr algn="r">
              <a:spcBef>
                <a:spcPct val="50000"/>
              </a:spcBef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j-lt"/>
              </a:rPr>
              <a:t>EUREKA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B</a:t>
            </a:r>
            <a:r>
              <a:rPr lang="cs-CZ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B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j-lt"/>
              </a:rPr>
              <a:t>for R&amp;D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Cooperation</a:t>
            </a:r>
            <a:r>
              <a:rPr lang="cs-CZ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, Prague,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</a:rPr>
              <a:t>10. 10. 2011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8" y="5346720"/>
            <a:ext cx="8572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1"/>
          <p:cNvGrpSpPr/>
          <p:nvPr/>
        </p:nvGrpSpPr>
        <p:grpSpPr>
          <a:xfrm>
            <a:off x="1821637" y="571480"/>
            <a:ext cx="5500726" cy="3857251"/>
            <a:chOff x="1821637" y="571480"/>
            <a:chExt cx="5500726" cy="3857251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-8571" t="-4248" r="-9523" b="21044"/>
            <a:stretch/>
          </p:blipFill>
          <p:spPr bwMode="auto">
            <a:xfrm>
              <a:off x="1821637" y="571480"/>
              <a:ext cx="5500726" cy="31334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8" name="Obdélník 7"/>
            <p:cNvSpPr/>
            <p:nvPr/>
          </p:nvSpPr>
          <p:spPr>
            <a:xfrm>
              <a:off x="1875363" y="3720845"/>
              <a:ext cx="53932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sz="2000" b="1" dirty="0" smtClean="0">
                  <a:latin typeface="+mj-lt"/>
                </a:rPr>
                <a:t>BUSINESS INCUBATOR</a:t>
              </a:r>
              <a:br>
                <a:rPr lang="cs-CZ" sz="2000" b="1" dirty="0" smtClean="0">
                  <a:latin typeface="+mj-lt"/>
                </a:rPr>
              </a:br>
              <a:r>
                <a:rPr lang="cs-CZ" sz="2000" b="1" dirty="0" smtClean="0">
                  <a:latin typeface="+mj-lt"/>
                </a:rPr>
                <a:t>VŠB-TECHNICAL UNIVERSITY OF OSTRAVA</a:t>
              </a:r>
              <a:endParaRPr lang="cs-CZ" sz="2000" b="1" dirty="0">
                <a:latin typeface="+mj-lt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12064"/>
            <a:ext cx="7772400" cy="9144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 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incubated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companies</a:t>
            </a:r>
            <a:r>
              <a:rPr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endParaRPr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525233629"/>
              </p:ext>
            </p:extLst>
          </p:nvPr>
        </p:nvGraphicFramePr>
        <p:xfrm>
          <a:off x="879984" y="1484784"/>
          <a:ext cx="7500990" cy="492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60813" y="142852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8015318" cy="914400"/>
          </a:xfrm>
        </p:spPr>
        <p:txBody>
          <a:bodyPr/>
          <a:lstStyle/>
          <a:p>
            <a:r>
              <a:rPr dirty="0" smtClean="0"/>
              <a:t>Project AGENT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571480"/>
            <a:ext cx="2630518" cy="98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obsah 6"/>
          <p:cNvSpPr txBox="1">
            <a:spLocks/>
          </p:cNvSpPr>
          <p:nvPr/>
        </p:nvSpPr>
        <p:spPr>
          <a:xfrm>
            <a:off x="457200" y="1750981"/>
            <a:ext cx="8229600" cy="374972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tabLst>
                <a:tab pos="0" algn="l"/>
              </a:tabLst>
            </a:pPr>
            <a:r>
              <a:rPr lang="cs-CZ" sz="1900" b="1" kern="0" spc="-20" dirty="0" err="1" smtClean="0">
                <a:latin typeface="Corbel" pitchFamily="34" charset="0"/>
              </a:rPr>
              <a:t>The</a:t>
            </a:r>
            <a:r>
              <a:rPr lang="cs-CZ" sz="1900" b="1" kern="0" spc="-20" dirty="0" smtClean="0">
                <a:latin typeface="Corbel" pitchFamily="34" charset="0"/>
              </a:rPr>
              <a:t> </a:t>
            </a:r>
            <a:r>
              <a:rPr lang="cs-CZ" sz="1900" b="1" kern="0" spc="-20" dirty="0" err="1" smtClean="0">
                <a:latin typeface="Corbel" pitchFamily="34" charset="0"/>
              </a:rPr>
              <a:t>main</a:t>
            </a:r>
            <a:r>
              <a:rPr lang="cs-CZ" sz="1900" b="1" kern="0" spc="-20" dirty="0" smtClean="0">
                <a:latin typeface="Corbel" pitchFamily="34" charset="0"/>
              </a:rPr>
              <a:t> </a:t>
            </a:r>
            <a:r>
              <a:rPr lang="cs-CZ" sz="1900" b="1" kern="0" spc="-20" dirty="0" err="1" smtClean="0">
                <a:latin typeface="Corbel" pitchFamily="34" charset="0"/>
              </a:rPr>
              <a:t>aim</a:t>
            </a:r>
            <a:r>
              <a:rPr lang="cs-CZ" sz="1900" b="1" kern="0" spc="-20" dirty="0" smtClean="0">
                <a:latin typeface="Corbel" pitchFamily="34" charset="0"/>
              </a:rPr>
              <a:t>: </a:t>
            </a:r>
            <a:r>
              <a:rPr lang="cs-CZ" sz="1900" kern="0" spc="-20" dirty="0" err="1" smtClean="0">
                <a:latin typeface="Corbel" pitchFamily="34" charset="0"/>
              </a:rPr>
              <a:t>wit</a:t>
            </a:r>
            <a:r>
              <a:rPr lang="en-US" sz="1900" kern="0" spc="-20" dirty="0" smtClean="0">
                <a:latin typeface="Corbel" pitchFamily="34" charset="0"/>
              </a:rPr>
              <a:t>h</a:t>
            </a:r>
            <a:r>
              <a:rPr lang="en-US" sz="1900" kern="0" spc="-20" dirty="0">
                <a:latin typeface="Corbel" pitchFamily="34" charset="0"/>
              </a:rPr>
              <a:t> </a:t>
            </a:r>
            <a:r>
              <a:rPr lang="en-US" sz="1900" b="1" kern="0" spc="-20" dirty="0">
                <a:latin typeface="Corbel" pitchFamily="34" charset="0"/>
              </a:rPr>
              <a:t>a partner network</a:t>
            </a:r>
            <a:r>
              <a:rPr lang="en-US" sz="1900" kern="0" spc="-20" dirty="0">
                <a:latin typeface="Corbel" pitchFamily="34" charset="0"/>
              </a:rPr>
              <a:t> to ensure </a:t>
            </a:r>
            <a:r>
              <a:rPr lang="en-US" sz="1900" b="1" kern="0" spc="-20" dirty="0">
                <a:latin typeface="Corbel" pitchFamily="34" charset="0"/>
              </a:rPr>
              <a:t>effective interconnection of specialized </a:t>
            </a:r>
            <a:r>
              <a:rPr lang="en-US" sz="1900" b="1" kern="0" spc="-20" dirty="0" err="1">
                <a:latin typeface="Corbel" pitchFamily="34" charset="0"/>
              </a:rPr>
              <a:t>technicalservices</a:t>
            </a:r>
            <a:r>
              <a:rPr lang="en-US" sz="1900" b="1" kern="0" spc="-20" dirty="0">
                <a:latin typeface="Corbel" pitchFamily="34" charset="0"/>
              </a:rPr>
              <a:t> partner universities and </a:t>
            </a:r>
            <a:r>
              <a:rPr lang="en-US" sz="1900" b="1" kern="0" spc="-20" dirty="0" smtClean="0">
                <a:latin typeface="Corbel" pitchFamily="34" charset="0"/>
              </a:rPr>
              <a:t>R&amp;D</a:t>
            </a:r>
            <a:r>
              <a:rPr lang="en-US" sz="1900" b="1" kern="0" spc="-20" dirty="0">
                <a:latin typeface="Corbel" pitchFamily="34" charset="0"/>
              </a:rPr>
              <a:t> centers to demand business and public sector</a:t>
            </a:r>
            <a:r>
              <a:rPr lang="en-US" sz="1900" kern="0" spc="-20" dirty="0">
                <a:latin typeface="Corbel" pitchFamily="34" charset="0"/>
              </a:rPr>
              <a:t> so that a useful place for information transfer and the resultant increase in the use of the commercial potential of universities and </a:t>
            </a:r>
            <a:r>
              <a:rPr lang="en-US" sz="1900" kern="0" spc="-20" dirty="0" smtClean="0">
                <a:latin typeface="Corbel" pitchFamily="34" charset="0"/>
              </a:rPr>
              <a:t> </a:t>
            </a:r>
            <a:r>
              <a:rPr lang="cs-CZ" sz="1900" kern="0" spc="-20" dirty="0" smtClean="0">
                <a:latin typeface="Corbel" pitchFamily="34" charset="0"/>
              </a:rPr>
              <a:t>R</a:t>
            </a:r>
            <a:r>
              <a:rPr lang="en-US" sz="1900" kern="0" spc="-20" dirty="0" smtClean="0">
                <a:latin typeface="Corbel" pitchFamily="34" charset="0"/>
              </a:rPr>
              <a:t>&amp;D</a:t>
            </a:r>
            <a:r>
              <a:rPr lang="en-US" sz="1900" kern="0" spc="-20" dirty="0">
                <a:latin typeface="Corbel" pitchFamily="34" charset="0"/>
              </a:rPr>
              <a:t> organizations</a:t>
            </a:r>
            <a:r>
              <a:rPr lang="en-US" sz="1900" kern="0" spc="-20" dirty="0" smtClean="0">
                <a:latin typeface="Corbel" pitchFamily="34" charset="0"/>
              </a:rPr>
              <a:t>.</a:t>
            </a:r>
            <a:endParaRPr lang="cs-CZ" sz="1900" kern="0" spc="-20" dirty="0" smtClean="0">
              <a:latin typeface="Corbel" pitchFamily="34" charset="0"/>
            </a:endParaRPr>
          </a:p>
          <a:p>
            <a:pPr lvl="0" algn="just">
              <a:tabLst>
                <a:tab pos="0" algn="l"/>
              </a:tabLst>
            </a:pPr>
            <a:endParaRPr lang="cs-CZ" sz="1900" b="1" kern="0" spc="-20" dirty="0">
              <a:latin typeface="Corbel" pitchFamily="34" charset="0"/>
            </a:endParaRPr>
          </a:p>
          <a:p>
            <a:pPr algn="just">
              <a:tabLst>
                <a:tab pos="0" algn="l"/>
              </a:tabLst>
            </a:pPr>
            <a:r>
              <a:rPr lang="en-US" sz="1900" dirty="0">
                <a:latin typeface="Corbel" pitchFamily="34" charset="0"/>
              </a:rPr>
              <a:t>The most important outcome is the network of "technology scouts" and "contact managers", which serves as a </a:t>
            </a:r>
            <a:r>
              <a:rPr lang="en-US" sz="1900" b="1" dirty="0">
                <a:latin typeface="Corbel" pitchFamily="34" charset="0"/>
              </a:rPr>
              <a:t>connecting bridge</a:t>
            </a:r>
            <a:r>
              <a:rPr lang="en-US" sz="1900" dirty="0">
                <a:latin typeface="Corbel" pitchFamily="34" charset="0"/>
              </a:rPr>
              <a:t> between the academic and application spheres.</a:t>
            </a:r>
          </a:p>
          <a:p>
            <a:pPr lvl="0" algn="just">
              <a:tabLst>
                <a:tab pos="0" algn="l"/>
              </a:tabLst>
            </a:pPr>
            <a:endParaRPr lang="cs-CZ" sz="1900" b="1" kern="0" spc="-20" dirty="0" smtClean="0">
              <a:latin typeface="Corbel" pitchFamily="34" charset="0"/>
            </a:endParaRP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5921637"/>
            <a:ext cx="4286248" cy="93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5643578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034" y="512064"/>
            <a:ext cx="8015318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Project AGENT</a:t>
            </a:r>
            <a:endParaRPr kumimoji="0" lang="cs-CZ" sz="4000" b="0" i="0" u="none" strike="noStrike" kern="1200" cap="none" spc="-15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571480"/>
            <a:ext cx="2630518" cy="98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obsah 6"/>
          <p:cNvSpPr txBox="1">
            <a:spLocks/>
          </p:cNvSpPr>
          <p:nvPr/>
        </p:nvSpPr>
        <p:spPr>
          <a:xfrm>
            <a:off x="457200" y="1750981"/>
            <a:ext cx="8229600" cy="374972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tabLst>
                <a:tab pos="0" algn="l"/>
              </a:tabLst>
            </a:pPr>
            <a:r>
              <a:rPr lang="cs-CZ" sz="1900" kern="0" spc="-20" dirty="0" smtClean="0">
                <a:latin typeface="Corbel" pitchFamily="34" charset="0"/>
              </a:rPr>
              <a:t>T</a:t>
            </a:r>
            <a:r>
              <a:rPr lang="en-US" sz="1900" kern="0" spc="-20" dirty="0" err="1" smtClean="0">
                <a:latin typeface="Corbel" pitchFamily="34" charset="0"/>
              </a:rPr>
              <a:t>echnology</a:t>
            </a:r>
            <a:r>
              <a:rPr lang="en-US" sz="1900" kern="0" spc="-20" dirty="0">
                <a:latin typeface="Corbel" pitchFamily="34" charset="0"/>
              </a:rPr>
              <a:t> Scout monitors the environment and the needs within the organization </a:t>
            </a:r>
            <a:r>
              <a:rPr lang="en-US" sz="1900" kern="0" spc="-20" dirty="0" smtClean="0">
                <a:latin typeface="Corbel" pitchFamily="34" charset="0"/>
              </a:rPr>
              <a:t>and</a:t>
            </a:r>
            <a:r>
              <a:rPr lang="cs-CZ" sz="1900" kern="0" spc="-20" dirty="0" smtClean="0">
                <a:latin typeface="Corbel" pitchFamily="34" charset="0"/>
              </a:rPr>
              <a:t> </a:t>
            </a:r>
            <a:r>
              <a:rPr lang="en-US" sz="1900" kern="0" spc="-20" dirty="0" smtClean="0">
                <a:latin typeface="Corbel" pitchFamily="34" charset="0"/>
              </a:rPr>
              <a:t>seeks</a:t>
            </a:r>
            <a:r>
              <a:rPr lang="en-US" sz="1900" kern="0" spc="-20" dirty="0">
                <a:latin typeface="Corbel" pitchFamily="34" charset="0"/>
              </a:rPr>
              <a:t> </a:t>
            </a:r>
            <a:r>
              <a:rPr lang="en-US" sz="1900" kern="0" spc="-20" dirty="0" smtClean="0">
                <a:latin typeface="Corbel" pitchFamily="34" charset="0"/>
              </a:rPr>
              <a:t>R&amp;D </a:t>
            </a:r>
            <a:r>
              <a:rPr lang="en-US" sz="1900" kern="0" spc="-20" dirty="0">
                <a:latin typeface="Corbel" pitchFamily="34" charset="0"/>
              </a:rPr>
              <a:t>results, suitable for commercialization</a:t>
            </a:r>
            <a:r>
              <a:rPr lang="en-US" sz="1900" kern="0" spc="-20" dirty="0" smtClean="0">
                <a:latin typeface="Corbel" pitchFamily="34" charset="0"/>
              </a:rPr>
              <a:t>.</a:t>
            </a:r>
            <a:endParaRPr lang="cs-CZ" sz="1900" kern="0" spc="-20" dirty="0" smtClean="0">
              <a:latin typeface="Corbel" pitchFamily="34" charset="0"/>
            </a:endParaRPr>
          </a:p>
          <a:p>
            <a:pPr algn="just">
              <a:tabLst>
                <a:tab pos="0" algn="l"/>
              </a:tabLst>
            </a:pPr>
            <a:endParaRPr sz="1900" kern="0" spc="-20" dirty="0" smtClean="0">
              <a:latin typeface="Corbel" pitchFamily="34" charset="0"/>
            </a:endParaRPr>
          </a:p>
          <a:p>
            <a:pPr algn="just" fontAlgn="t"/>
            <a:r>
              <a:rPr lang="en-US" sz="1900" kern="0" spc="-20" dirty="0">
                <a:latin typeface="Corbel" pitchFamily="34" charset="0"/>
              </a:rPr>
              <a:t>Contact operations manager performs mediation between the university </a:t>
            </a:r>
            <a:r>
              <a:rPr lang="en-US" sz="1900" kern="0" spc="-20" dirty="0" smtClean="0">
                <a:latin typeface="Corbel" pitchFamily="34" charset="0"/>
              </a:rPr>
              <a:t>and</a:t>
            </a:r>
            <a:r>
              <a:rPr lang="cs-CZ" sz="1900" kern="0" spc="-20" dirty="0" smtClean="0">
                <a:latin typeface="Corbel" pitchFamily="34" charset="0"/>
              </a:rPr>
              <a:t> </a:t>
            </a:r>
            <a:r>
              <a:rPr lang="en-US" sz="1900" kern="0" spc="-20" dirty="0" smtClean="0">
                <a:latin typeface="Corbel" pitchFamily="34" charset="0"/>
              </a:rPr>
              <a:t>businesses</a:t>
            </a:r>
            <a:r>
              <a:rPr lang="en-US" sz="1900" kern="0" spc="-20" dirty="0">
                <a:latin typeface="Corbel" pitchFamily="34" charset="0"/>
              </a:rPr>
              <a:t> and actively </a:t>
            </a:r>
            <a:r>
              <a:rPr lang="en-US" sz="1900" kern="0" spc="-20" dirty="0" smtClean="0">
                <a:latin typeface="Corbel" pitchFamily="34" charset="0"/>
              </a:rPr>
              <a:t>seek</a:t>
            </a:r>
            <a:r>
              <a:rPr lang="cs-CZ" sz="1900" kern="0" spc="-20" dirty="0" smtClean="0">
                <a:latin typeface="Corbel" pitchFamily="34" charset="0"/>
              </a:rPr>
              <a:t>s</a:t>
            </a:r>
            <a:r>
              <a:rPr lang="en-US" sz="1900" kern="0" spc="-20" dirty="0">
                <a:latin typeface="Corbel" pitchFamily="34" charset="0"/>
              </a:rPr>
              <a:t> new opportunities for cooperation. </a:t>
            </a:r>
            <a:r>
              <a:rPr lang="cs-CZ" sz="1900" kern="0" spc="-20" dirty="0" smtClean="0">
                <a:latin typeface="Corbel" pitchFamily="34" charset="0"/>
              </a:rPr>
              <a:t>He </a:t>
            </a:r>
            <a:r>
              <a:rPr lang="en-US" sz="1900" kern="0" spc="-20" dirty="0" smtClean="0">
                <a:latin typeface="Corbel" pitchFamily="34" charset="0"/>
              </a:rPr>
              <a:t>also</a:t>
            </a:r>
            <a:r>
              <a:rPr lang="en-US" sz="1900" kern="0" spc="-20" dirty="0">
                <a:latin typeface="Corbel" pitchFamily="34" charset="0"/>
              </a:rPr>
              <a:t> handles </a:t>
            </a:r>
            <a:r>
              <a:rPr lang="en-US" sz="1900" b="1" kern="0" spc="-20" dirty="0" smtClean="0">
                <a:latin typeface="Corbel" pitchFamily="34" charset="0"/>
              </a:rPr>
              <a:t>liaison</a:t>
            </a:r>
            <a:r>
              <a:rPr lang="cs-CZ" sz="1900" b="1" kern="0" spc="-20" dirty="0" smtClean="0">
                <a:latin typeface="Corbel" pitchFamily="34" charset="0"/>
              </a:rPr>
              <a:t>  </a:t>
            </a:r>
            <a:r>
              <a:rPr lang="en-US" sz="1900" b="1" kern="0" spc="-20" dirty="0" smtClean="0">
                <a:latin typeface="Corbel" pitchFamily="34" charset="0"/>
              </a:rPr>
              <a:t>office</a:t>
            </a:r>
            <a:r>
              <a:rPr lang="en-US" sz="1900" kern="0" spc="-20" dirty="0">
                <a:latin typeface="Corbel" pitchFamily="34" charset="0"/>
              </a:rPr>
              <a:t> and a newly developed information system and supply and demand portal</a:t>
            </a:r>
            <a:r>
              <a:rPr lang="en-US" sz="1900" kern="0" spc="-20" dirty="0" smtClean="0">
                <a:latin typeface="Corbel" pitchFamily="34" charset="0"/>
              </a:rPr>
              <a:t>.</a:t>
            </a:r>
            <a:endParaRPr lang="cs-CZ" sz="1900" kern="0" spc="-20" dirty="0" smtClean="0">
              <a:latin typeface="Corbel" pitchFamily="34" charset="0"/>
            </a:endParaRPr>
          </a:p>
          <a:p>
            <a:pPr algn="just" fontAlgn="t"/>
            <a:endParaRPr lang="cs-CZ" sz="1900" kern="0" spc="-20" dirty="0">
              <a:latin typeface="Corbel" pitchFamily="34" charset="0"/>
            </a:endParaRPr>
          </a:p>
          <a:p>
            <a:pPr algn="just" fontAlgn="t"/>
            <a:r>
              <a:rPr lang="cs-CZ" sz="1900" kern="0" spc="-20" dirty="0" err="1">
                <a:latin typeface="Corbel" pitchFamily="34" charset="0"/>
              </a:rPr>
              <a:t>The</a:t>
            </a:r>
            <a:r>
              <a:rPr lang="cs-CZ" sz="1900" kern="0" spc="-20" dirty="0">
                <a:latin typeface="Corbel" pitchFamily="34" charset="0"/>
              </a:rPr>
              <a:t> </a:t>
            </a:r>
            <a:r>
              <a:rPr lang="cs-CZ" sz="1900" kern="0" spc="-20" dirty="0" err="1">
                <a:latin typeface="Corbel" pitchFamily="34" charset="0"/>
              </a:rPr>
              <a:t>office</a:t>
            </a:r>
            <a:r>
              <a:rPr lang="cs-CZ" sz="1900" kern="0" spc="-20" dirty="0">
                <a:latin typeface="Corbel" pitchFamily="34" charset="0"/>
              </a:rPr>
              <a:t> </a:t>
            </a:r>
            <a:r>
              <a:rPr lang="cs-CZ" sz="1900" kern="0" spc="-20" dirty="0" err="1">
                <a:latin typeface="Corbel" pitchFamily="34" charset="0"/>
              </a:rPr>
              <a:t>helps</a:t>
            </a:r>
            <a:r>
              <a:rPr lang="cs-CZ" sz="1900" kern="0" spc="-20" dirty="0">
                <a:latin typeface="Corbel" pitchFamily="34" charset="0"/>
              </a:rPr>
              <a:t> c</a:t>
            </a:r>
            <a:r>
              <a:rPr lang="en-US" sz="1900" kern="0" spc="-20" dirty="0" err="1">
                <a:latin typeface="Corbel" pitchFamily="34" charset="0"/>
              </a:rPr>
              <a:t>ompanies</a:t>
            </a:r>
            <a:r>
              <a:rPr lang="en-US" sz="1900" kern="0" spc="-20" dirty="0">
                <a:latin typeface="Corbel" pitchFamily="34" charset="0"/>
              </a:rPr>
              <a:t> interested in cooperation with the university or </a:t>
            </a:r>
            <a:r>
              <a:rPr lang="en-US" sz="1900" kern="0" spc="-20" dirty="0" smtClean="0">
                <a:latin typeface="Corbel" pitchFamily="34" charset="0"/>
              </a:rPr>
              <a:t>R&amp;</a:t>
            </a:r>
            <a:r>
              <a:rPr lang="cs-CZ" sz="1900" kern="0" spc="-20" dirty="0" smtClean="0">
                <a:latin typeface="Corbel" pitchFamily="34" charset="0"/>
              </a:rPr>
              <a:t>D </a:t>
            </a:r>
            <a:r>
              <a:rPr lang="cs-CZ" sz="1900" kern="0" spc="-20" dirty="0" err="1">
                <a:latin typeface="Corbel" pitchFamily="34" charset="0"/>
              </a:rPr>
              <a:t>organizations</a:t>
            </a:r>
            <a:r>
              <a:rPr lang="en-US" sz="1900" kern="0" spc="-20" dirty="0">
                <a:latin typeface="Corbel" pitchFamily="34" charset="0"/>
              </a:rPr>
              <a:t>  navigate the complex structure of workplace</a:t>
            </a:r>
            <a:r>
              <a:rPr lang="cs-CZ" sz="1900" kern="0" spc="-20" dirty="0">
                <a:latin typeface="Corbel" pitchFamily="34" charset="0"/>
              </a:rPr>
              <a:t>s</a:t>
            </a:r>
            <a:r>
              <a:rPr lang="en-US" sz="1900" kern="0" spc="-20" dirty="0">
                <a:latin typeface="Corbel" pitchFamily="34" charset="0"/>
              </a:rPr>
              <a:t> </a:t>
            </a:r>
            <a:r>
              <a:rPr lang="en-US" sz="1900" kern="0" spc="-20" dirty="0" smtClean="0">
                <a:latin typeface="Corbel" pitchFamily="34" charset="0"/>
              </a:rPr>
              <a:t>and</a:t>
            </a:r>
            <a:r>
              <a:rPr lang="cs-CZ" sz="1900" kern="0" spc="-20" dirty="0" smtClean="0">
                <a:latin typeface="Corbel" pitchFamily="34" charset="0"/>
              </a:rPr>
              <a:t> </a:t>
            </a:r>
            <a:r>
              <a:rPr lang="en-US" sz="1900" kern="0" spc="-20" dirty="0" smtClean="0">
                <a:latin typeface="Corbel" pitchFamily="34" charset="0"/>
              </a:rPr>
              <a:t>provides</a:t>
            </a:r>
            <a:r>
              <a:rPr lang="cs-CZ" sz="1900" kern="0" spc="-20" dirty="0" smtClean="0">
                <a:latin typeface="Corbel" pitchFamily="34" charset="0"/>
              </a:rPr>
              <a:t/>
            </a:r>
            <a:br>
              <a:rPr lang="cs-CZ" sz="1900" kern="0" spc="-20" dirty="0" smtClean="0">
                <a:latin typeface="Corbel" pitchFamily="34" charset="0"/>
              </a:rPr>
            </a:br>
            <a:r>
              <a:rPr lang="en-US" sz="1900" kern="0" spc="-20" dirty="0">
                <a:latin typeface="Corbel" pitchFamily="34" charset="0"/>
              </a:rPr>
              <a:t> access to know-how and </a:t>
            </a:r>
            <a:r>
              <a:rPr lang="en-US" sz="1900" kern="0" spc="-20" dirty="0" smtClean="0">
                <a:latin typeface="Corbel" pitchFamily="34" charset="0"/>
              </a:rPr>
              <a:t>equipment</a:t>
            </a:r>
            <a:r>
              <a:rPr lang="cs-CZ" sz="1900" kern="0" spc="-20" dirty="0" smtClean="0">
                <a:latin typeface="Corbel" pitchFamily="34" charset="0"/>
              </a:rPr>
              <a:t> </a:t>
            </a:r>
            <a:r>
              <a:rPr lang="cs-CZ" sz="1900" kern="0" spc="-20" dirty="0" err="1">
                <a:latin typeface="Corbel" pitchFamily="34" charset="0"/>
              </a:rPr>
              <a:t>of</a:t>
            </a:r>
            <a:r>
              <a:rPr lang="en-US" sz="1900" kern="0" spc="-20" dirty="0">
                <a:latin typeface="Corbel" pitchFamily="34" charset="0"/>
              </a:rPr>
              <a:t> specialized university departments</a:t>
            </a:r>
            <a:r>
              <a:rPr lang="en-US" sz="1900" kern="0" spc="-20" dirty="0" smtClean="0">
                <a:latin typeface="Corbel" pitchFamily="34" charset="0"/>
              </a:rPr>
              <a:t>.</a:t>
            </a:r>
            <a:endParaRPr lang="cs-CZ" sz="1900" kern="0" spc="-20" dirty="0" smtClean="0">
              <a:latin typeface="Corbel" pitchFamily="34" charset="0"/>
            </a:endParaRPr>
          </a:p>
        </p:txBody>
      </p:sp>
      <p:pic>
        <p:nvPicPr>
          <p:cNvPr id="7" name="obrázek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5921637"/>
            <a:ext cx="4286248" cy="93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5643578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pPr>
              <a:defRPr/>
            </a:pPr>
            <a:fld id="{9E58A1A3-ACC9-499A-A464-8D6271F473EC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60813" y="142852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Diagram 9"/>
          <p:cNvGraphicFramePr/>
          <p:nvPr/>
        </p:nvGraphicFramePr>
        <p:xfrm>
          <a:off x="714348" y="1285860"/>
          <a:ext cx="771530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4908"/>
          </a:xfrm>
        </p:spPr>
        <p:txBody>
          <a:bodyPr/>
          <a:lstStyle>
            <a:extLst/>
          </a:lstStyle>
          <a:p>
            <a:r>
              <a:rPr dirty="0" smtClean="0"/>
              <a:t>And much more </a:t>
            </a:r>
            <a:r>
              <a:rPr lang="cs-CZ" dirty="0" smtClean="0">
                <a:solidFill>
                  <a:srgbClr val="00B050"/>
                </a:solidFill>
              </a:rPr>
              <a:t>…</a:t>
            </a:r>
            <a:endParaRPr dirty="0" smtClean="0">
              <a:solidFill>
                <a:srgbClr val="00B050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1357290" y="1714488"/>
            <a:ext cx="6643734" cy="4534691"/>
            <a:chOff x="857224" y="1260824"/>
            <a:chExt cx="7572428" cy="516857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214414" y="1260824"/>
              <a:ext cx="3607661" cy="4597068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429124" y="2950387"/>
              <a:ext cx="4000528" cy="319325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214850" y="1643050"/>
              <a:ext cx="3428984" cy="2285986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857224" y="4357694"/>
              <a:ext cx="4000517" cy="2071702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pPr>
              <a:defRPr/>
            </a:pPr>
            <a:fld id="{9E58A1A3-ACC9-499A-A464-8D6271F473EC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457200" y="495302"/>
            <a:ext cx="8229600" cy="100487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Significant</a:t>
            </a:r>
            <a:r>
              <a:rPr kumimoji="0" lang="cs-CZ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cs-CZ" sz="4000" b="0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results</a:t>
            </a:r>
            <a:r>
              <a:rPr kumimoji="0" lang="cs-CZ" sz="4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cs-CZ" sz="4000" b="0" i="0" u="none" strike="noStrike" kern="1200" cap="none" spc="-15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285720" y="1500174"/>
            <a:ext cx="8770432" cy="3481152"/>
            <a:chOff x="298221" y="1408414"/>
            <a:chExt cx="6668428" cy="238523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221" y="1408414"/>
              <a:ext cx="3857652" cy="18600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480" y="1857364"/>
              <a:ext cx="3857652" cy="1704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8997" y="2436327"/>
              <a:ext cx="3857652" cy="1357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357166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bdélník 20"/>
          <p:cNvSpPr/>
          <p:nvPr/>
        </p:nvSpPr>
        <p:spPr>
          <a:xfrm>
            <a:off x="436764" y="5500702"/>
            <a:ext cx="79928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 smtClean="0"/>
              <a:t>1st </a:t>
            </a:r>
            <a:r>
              <a:rPr lang="cs-CZ" sz="1100" b="1" dirty="0" err="1" smtClean="0"/>
              <a:t>place</a:t>
            </a:r>
            <a:r>
              <a:rPr lang="cs-CZ" sz="1100" b="1" dirty="0" smtClean="0"/>
              <a:t> in </a:t>
            </a:r>
            <a:r>
              <a:rPr lang="cs-CZ" sz="1100" b="1" dirty="0" err="1" smtClean="0"/>
              <a:t>the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competition</a:t>
            </a:r>
            <a:r>
              <a:rPr lang="cs-CZ" sz="1100" b="1" dirty="0" smtClean="0"/>
              <a:t> Business Project </a:t>
            </a:r>
            <a:r>
              <a:rPr lang="cs-CZ" sz="1100" b="1" dirty="0" err="1" smtClean="0"/>
              <a:t>of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the</a:t>
            </a:r>
            <a:r>
              <a:rPr lang="cs-CZ" sz="1100" b="1" dirty="0" smtClean="0"/>
              <a:t> </a:t>
            </a:r>
            <a:r>
              <a:rPr lang="cs-CZ" sz="1100" b="1" dirty="0" err="1" smtClean="0"/>
              <a:t>Year</a:t>
            </a:r>
            <a:r>
              <a:rPr lang="cs-CZ" sz="1100" b="1" dirty="0" smtClean="0"/>
              <a:t> 2007 in </a:t>
            </a:r>
            <a:r>
              <a:rPr lang="cs-CZ" sz="1100" b="1" dirty="0" err="1" smtClean="0"/>
              <a:t>category</a:t>
            </a:r>
            <a:r>
              <a:rPr lang="cs-CZ" sz="1100" b="1" dirty="0" smtClean="0"/>
              <a:t> Business </a:t>
            </a:r>
            <a:r>
              <a:rPr lang="cs-CZ" sz="1100" b="1" dirty="0" err="1" smtClean="0"/>
              <a:t>Incubator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of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the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Year</a:t>
            </a:r>
            <a:endParaRPr lang="cs-CZ" sz="1100" b="1" dirty="0" smtClean="0"/>
          </a:p>
          <a:p>
            <a:r>
              <a:rPr lang="cs-CZ" sz="1100" b="1" dirty="0" smtClean="0"/>
              <a:t>3rd </a:t>
            </a:r>
            <a:r>
              <a:rPr lang="cs-CZ" sz="1100" b="1" dirty="0" err="1" smtClean="0"/>
              <a:t>place</a:t>
            </a:r>
            <a:r>
              <a:rPr lang="cs-CZ" sz="1100" b="1" dirty="0" smtClean="0"/>
              <a:t> in </a:t>
            </a:r>
            <a:r>
              <a:rPr lang="cs-CZ" sz="1100" b="1" dirty="0" err="1" smtClean="0"/>
              <a:t>the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competition</a:t>
            </a:r>
            <a:r>
              <a:rPr lang="cs-CZ" sz="1100" b="1" dirty="0" smtClean="0"/>
              <a:t> Business </a:t>
            </a:r>
            <a:r>
              <a:rPr lang="cs-CZ" sz="1100" b="1" dirty="0" err="1" smtClean="0"/>
              <a:t>Property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of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the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Year</a:t>
            </a:r>
            <a:r>
              <a:rPr lang="cs-CZ" sz="1100" b="1" dirty="0" smtClean="0"/>
              <a:t> in </a:t>
            </a:r>
            <a:r>
              <a:rPr lang="cs-CZ" sz="1100" b="1" dirty="0" err="1" smtClean="0"/>
              <a:t>category</a:t>
            </a:r>
            <a:r>
              <a:rPr lang="cs-CZ" sz="1100" b="1" dirty="0" smtClean="0"/>
              <a:t> Business </a:t>
            </a:r>
            <a:r>
              <a:rPr lang="cs-CZ" sz="1100" b="1" dirty="0" err="1" smtClean="0"/>
              <a:t>Property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of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the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Year</a:t>
            </a:r>
            <a:r>
              <a:rPr lang="cs-CZ" sz="1100" b="1" dirty="0" smtClean="0"/>
              <a:t> 2009 in </a:t>
            </a:r>
            <a:r>
              <a:rPr lang="cs-CZ" sz="1100" b="1" dirty="0" err="1" smtClean="0"/>
              <a:t>category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High</a:t>
            </a:r>
            <a:r>
              <a:rPr lang="cs-CZ" sz="1100" b="1" dirty="0" smtClean="0"/>
              <a:t>-</a:t>
            </a:r>
            <a:r>
              <a:rPr lang="cs-CZ" sz="1100" b="1" dirty="0" err="1" smtClean="0"/>
              <a:t>tech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Property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of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the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Year</a:t>
            </a:r>
            <a:endParaRPr lang="cs-CZ" sz="1100" b="1" dirty="0" smtClean="0"/>
          </a:p>
          <a:p>
            <a:r>
              <a:rPr lang="cs-CZ" sz="1100" b="1" dirty="0" smtClean="0"/>
              <a:t>3rd </a:t>
            </a:r>
            <a:r>
              <a:rPr lang="cs-CZ" sz="1100" b="1" dirty="0" err="1" smtClean="0"/>
              <a:t>place</a:t>
            </a:r>
            <a:r>
              <a:rPr lang="cs-CZ" sz="1100" b="1" dirty="0" smtClean="0"/>
              <a:t> in </a:t>
            </a:r>
            <a:r>
              <a:rPr lang="cs-CZ" sz="1100" b="1" dirty="0" err="1" smtClean="0"/>
              <a:t>the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competition</a:t>
            </a:r>
            <a:r>
              <a:rPr lang="cs-CZ" sz="1100" b="1" dirty="0" smtClean="0"/>
              <a:t> Business </a:t>
            </a:r>
            <a:r>
              <a:rPr lang="cs-CZ" sz="1100" b="1" dirty="0" err="1" smtClean="0"/>
              <a:t>Property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of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the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Year</a:t>
            </a:r>
            <a:r>
              <a:rPr lang="cs-CZ" sz="1100" b="1" dirty="0" smtClean="0"/>
              <a:t> in </a:t>
            </a:r>
            <a:r>
              <a:rPr lang="cs-CZ" sz="1100" b="1" dirty="0" err="1" smtClean="0"/>
              <a:t>category</a:t>
            </a:r>
            <a:r>
              <a:rPr lang="cs-CZ" sz="1100" b="1" dirty="0" smtClean="0"/>
              <a:t> Business </a:t>
            </a:r>
            <a:r>
              <a:rPr lang="cs-CZ" sz="1100" b="1" dirty="0" err="1" smtClean="0"/>
              <a:t>Property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with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the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Greatest</a:t>
            </a:r>
            <a:r>
              <a:rPr lang="cs-CZ" sz="1100" b="1" dirty="0" smtClean="0"/>
              <a:t> </a:t>
            </a:r>
            <a:r>
              <a:rPr lang="cs-CZ" sz="1100" b="1" dirty="0" err="1" smtClean="0"/>
              <a:t>Benefit</a:t>
            </a:r>
            <a:r>
              <a:rPr lang="cs-CZ" sz="1100" b="1" dirty="0" smtClean="0"/>
              <a:t> </a:t>
            </a:r>
            <a:r>
              <a:rPr lang="cs-CZ" sz="1100" b="1" dirty="0" err="1" smtClean="0"/>
              <a:t>for</a:t>
            </a:r>
            <a:r>
              <a:rPr lang="cs-CZ" sz="1100" b="1" dirty="0" smtClean="0"/>
              <a:t> </a:t>
            </a:r>
            <a:r>
              <a:rPr lang="cs-CZ" sz="1100" b="1" dirty="0" err="1" smtClean="0"/>
              <a:t>Innovation</a:t>
            </a:r>
            <a:r>
              <a:rPr lang="cs-CZ" sz="1100" b="1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dirty="0" err="1" smtClean="0"/>
              <a:t>Contact</a:t>
            </a:r>
            <a:r>
              <a:rPr lang="cs-CZ" dirty="0" smtClean="0">
                <a:solidFill>
                  <a:srgbClr val="00B050"/>
                </a:solidFill>
              </a:rPr>
              <a:t>…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604838" y="1600200"/>
            <a:ext cx="4395790" cy="4525963"/>
          </a:xfrm>
        </p:spPr>
        <p:txBody>
          <a:bodyPr/>
          <a:lstStyle>
            <a:extLst/>
          </a:lstStyle>
          <a:p>
            <a:r>
              <a:rPr b="1" dirty="0" smtClean="0"/>
              <a:t>	   </a:t>
            </a:r>
            <a:r>
              <a:rPr b="1" dirty="0" err="1" smtClean="0"/>
              <a:t>Podnikatelský</a:t>
            </a:r>
            <a:r>
              <a:rPr b="1" dirty="0" smtClean="0"/>
              <a:t> </a:t>
            </a:r>
            <a:r>
              <a:rPr b="1" dirty="0" err="1" smtClean="0"/>
              <a:t>inkubator</a:t>
            </a:r>
            <a:r>
              <a:rPr b="1" dirty="0" smtClean="0"/>
              <a:t> </a:t>
            </a:r>
            <a:br>
              <a:rPr b="1" dirty="0" smtClean="0"/>
            </a:br>
            <a:r>
              <a:rPr b="1" dirty="0" smtClean="0"/>
              <a:t>	   VSB-TU Ostrava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>	   </a:t>
            </a:r>
            <a:r>
              <a:rPr dirty="0" err="1" smtClean="0"/>
              <a:t>Studentska</a:t>
            </a:r>
            <a:r>
              <a:rPr dirty="0" smtClean="0"/>
              <a:t> 6202/17</a:t>
            </a:r>
            <a:br>
              <a:rPr dirty="0" smtClean="0"/>
            </a:br>
            <a:r>
              <a:rPr dirty="0" smtClean="0"/>
              <a:t>	   708 00 Ostrava-</a:t>
            </a:r>
            <a:r>
              <a:rPr dirty="0" err="1" smtClean="0"/>
              <a:t>Poruba</a:t>
            </a:r>
            <a:endParaRPr dirty="0" smtClean="0"/>
          </a:p>
          <a:p>
            <a:endParaRPr dirty="0" smtClean="0"/>
          </a:p>
          <a:p>
            <a:endParaRPr b="1" dirty="0" smtClean="0"/>
          </a:p>
          <a:p>
            <a:r>
              <a:rPr dirty="0" smtClean="0"/>
              <a:t>GPS: 	</a:t>
            </a:r>
            <a:r>
              <a:rPr b="1" dirty="0" smtClean="0"/>
              <a:t>49°50'1.93"N; 	</a:t>
            </a:r>
            <a:br>
              <a:rPr b="1" dirty="0" smtClean="0"/>
            </a:br>
            <a:r>
              <a:rPr b="1" dirty="0" smtClean="0"/>
              <a:t>	18°9'36.72"E</a:t>
            </a:r>
          </a:p>
          <a:p>
            <a:r>
              <a:rPr dirty="0" smtClean="0"/>
              <a:t>Tel. : 	</a:t>
            </a:r>
            <a:r>
              <a:rPr b="1" dirty="0" smtClean="0"/>
              <a:t>+420 597 329 003  </a:t>
            </a:r>
            <a:r>
              <a:rPr dirty="0" smtClean="0"/>
              <a:t>      </a:t>
            </a:r>
            <a:br>
              <a:rPr dirty="0" smtClean="0"/>
            </a:br>
            <a:r>
              <a:rPr dirty="0" smtClean="0"/>
              <a:t>Mobil:	</a:t>
            </a:r>
            <a:r>
              <a:rPr b="1" dirty="0" smtClean="0"/>
              <a:t>+420 603 565 918        </a:t>
            </a:r>
          </a:p>
          <a:p>
            <a:r>
              <a:rPr dirty="0" smtClean="0"/>
              <a:t/>
            </a:r>
            <a:br>
              <a:rPr dirty="0" smtClean="0"/>
            </a:br>
            <a:r>
              <a:rPr dirty="0" smtClean="0"/>
              <a:t>E-mail :</a:t>
            </a:r>
            <a:r>
              <a:rPr b="1" dirty="0" smtClean="0"/>
              <a:t> 	</a:t>
            </a:r>
            <a:r>
              <a:rPr b="1" u="sng" dirty="0" smtClean="0">
                <a:hlinkClick r:id="rId3"/>
              </a:rPr>
              <a:t>inkubator@vsb.cz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>web: 	</a:t>
            </a:r>
            <a:r>
              <a:rPr b="1" u="sng" dirty="0" smtClean="0">
                <a:hlinkClick r:id="rId4"/>
              </a:rPr>
              <a:t>www.cpit.vsb.cz/inkubator/</a:t>
            </a:r>
            <a:endParaRPr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928802"/>
            <a:ext cx="392909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1714488"/>
            <a:ext cx="1071570" cy="107157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pPr>
              <a:defRPr/>
            </a:pPr>
            <a:fld id="{9E58A1A3-ACC9-499A-A464-8D6271F473EC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60813" y="142852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err="1" smtClean="0"/>
              <a:t>Who</a:t>
            </a:r>
            <a:r>
              <a:rPr dirty="0" smtClean="0"/>
              <a:t> are </a:t>
            </a:r>
            <a:r>
              <a:rPr dirty="0" err="1" smtClean="0"/>
              <a:t>we</a:t>
            </a:r>
            <a:r>
              <a:rPr dirty="0" smtClean="0"/>
              <a:t> </a:t>
            </a:r>
            <a:r>
              <a:rPr dirty="0" smtClean="0">
                <a:solidFill>
                  <a:schemeClr val="accent1"/>
                </a:solidFill>
              </a:rPr>
              <a:t>?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900634"/>
          </a:xfrm>
        </p:spPr>
        <p:txBody>
          <a:bodyPr>
            <a:normAutofit fontScale="85000" lnSpcReduction="20000"/>
          </a:bodyPr>
          <a:lstStyle>
            <a:extLst/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kern="0" spc="-20" dirty="0">
                <a:latin typeface="Corbel" pitchFamily="34" charset="0"/>
              </a:rPr>
              <a:t>Business Incubator VSB-TU Ostrava  </a:t>
            </a:r>
            <a:r>
              <a:rPr lang="en-US" b="1" kern="0" spc="-20" dirty="0" smtClean="0">
                <a:latin typeface="Corbel" pitchFamily="34" charset="0"/>
              </a:rPr>
              <a:t>is </a:t>
            </a:r>
            <a:r>
              <a:rPr lang="en-US" b="1" kern="0" spc="-20" dirty="0">
                <a:latin typeface="Corbel" pitchFamily="34" charset="0"/>
              </a:rPr>
              <a:t>a part of VŠB- Technical University of </a:t>
            </a:r>
            <a:r>
              <a:rPr lang="en-US" b="1" kern="0" spc="-20" dirty="0" smtClean="0">
                <a:latin typeface="Corbel" pitchFamily="34" charset="0"/>
              </a:rPr>
              <a:t>Ostrava</a:t>
            </a:r>
            <a:endParaRPr lang="cs-CZ" b="1" kern="0" spc="-20" dirty="0" smtClean="0">
              <a:latin typeface="Corbe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900" b="1" kern="0" spc="-20" dirty="0">
              <a:latin typeface="Corbe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kern="0" spc="-20" dirty="0" smtClean="0">
                <a:latin typeface="Corbel" pitchFamily="34" charset="0"/>
              </a:rPr>
              <a:t>2005</a:t>
            </a:r>
            <a:r>
              <a:rPr lang="en-US" kern="0" spc="-20" dirty="0">
                <a:latin typeface="Corbel" pitchFamily="34" charset="0"/>
              </a:rPr>
              <a:t> </a:t>
            </a:r>
            <a:r>
              <a:rPr lang="en-US" kern="0" spc="-20" dirty="0" smtClean="0">
                <a:latin typeface="Corbel" pitchFamily="34" charset="0"/>
              </a:rPr>
              <a:t>was</a:t>
            </a:r>
            <a:r>
              <a:rPr lang="en-US" kern="0" spc="-20" dirty="0">
                <a:latin typeface="Corbel" pitchFamily="34" charset="0"/>
              </a:rPr>
              <a:t> designed as part of building innovation and </a:t>
            </a:r>
            <a:r>
              <a:rPr lang="en-US" kern="0" spc="-20" dirty="0" smtClean="0">
                <a:latin typeface="Corbel" pitchFamily="34" charset="0"/>
              </a:rPr>
              <a:t>R&amp;D</a:t>
            </a:r>
            <a:r>
              <a:rPr lang="cs-CZ"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infrastructure</a:t>
            </a:r>
            <a:r>
              <a:rPr lang="en-US" kern="0" spc="-20" dirty="0">
                <a:latin typeface="Corbel" pitchFamily="34" charset="0"/>
              </a:rPr>
              <a:t> </a:t>
            </a:r>
            <a:r>
              <a:rPr lang="cs-CZ" kern="0" spc="-20" dirty="0" smtClean="0">
                <a:latin typeface="Corbel" pitchFamily="34" charset="0"/>
              </a:rPr>
              <a:t/>
            </a:r>
            <a:br>
              <a:rPr lang="cs-CZ" kern="0" spc="-20" dirty="0" smtClean="0">
                <a:latin typeface="Corbel" pitchFamily="34" charset="0"/>
              </a:rPr>
            </a:br>
            <a:r>
              <a:rPr lang="en-US" kern="0" spc="-20" dirty="0" smtClean="0">
                <a:latin typeface="Corbel" pitchFamily="34" charset="0"/>
              </a:rPr>
              <a:t>emerging</a:t>
            </a:r>
            <a:r>
              <a:rPr lang="en-US" b="1" kern="0" spc="-20" dirty="0">
                <a:latin typeface="Corbel" pitchFamily="34" charset="0"/>
              </a:rPr>
              <a:t> Centre for Advanced </a:t>
            </a:r>
            <a:r>
              <a:rPr lang="en-US" b="1" kern="0" spc="-20" dirty="0" smtClean="0">
                <a:latin typeface="Corbel" pitchFamily="34" charset="0"/>
              </a:rPr>
              <a:t>Innovative</a:t>
            </a:r>
            <a:r>
              <a:rPr b="1" kern="0" spc="-20" dirty="0" smtClean="0">
                <a:latin typeface="Corbel" pitchFamily="34" charset="0"/>
              </a:rPr>
              <a:t> </a:t>
            </a:r>
            <a:r>
              <a:rPr lang="en-US" b="1" kern="0" spc="-20" dirty="0" smtClean="0">
                <a:latin typeface="Corbel" pitchFamily="34" charset="0"/>
              </a:rPr>
              <a:t>Technologies</a:t>
            </a:r>
            <a:r>
              <a:rPr b="1"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"</a:t>
            </a:r>
            <a:r>
              <a:rPr lang="en-US" kern="0" spc="-20" dirty="0" err="1" smtClean="0">
                <a:latin typeface="Corbel" pitchFamily="34" charset="0"/>
              </a:rPr>
              <a:t>CPIT</a:t>
            </a:r>
            <a:r>
              <a:rPr lang="en-US" kern="0" spc="-20" dirty="0">
                <a:latin typeface="Corbel" pitchFamily="34" charset="0"/>
              </a:rPr>
              <a:t>“).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kern="0" spc="-20" dirty="0">
                <a:latin typeface="Corbel" pitchFamily="34" charset="0"/>
              </a:rPr>
              <a:t>In </a:t>
            </a:r>
            <a:r>
              <a:rPr lang="en-US" kern="0" spc="-20" dirty="0" smtClean="0">
                <a:latin typeface="Corbel" pitchFamily="34" charset="0"/>
              </a:rPr>
              <a:t>the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following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period,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kern="0" spc="-20" dirty="0" err="1" smtClean="0">
                <a:latin typeface="Corbel" pitchFamily="34" charset="0"/>
              </a:rPr>
              <a:t>CPIT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prepared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successful</a:t>
            </a:r>
            <a:r>
              <a:rPr lang="en-US" kern="0" spc="-20" dirty="0">
                <a:latin typeface="Corbel" pitchFamily="34" charset="0"/>
              </a:rPr>
              <a:t> projects to the </a:t>
            </a:r>
            <a:r>
              <a:rPr lang="en-US" kern="0" spc="-20" dirty="0" smtClean="0">
                <a:latin typeface="Corbel" pitchFamily="34" charset="0"/>
              </a:rPr>
              <a:t>EU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Structural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Funds</a:t>
            </a:r>
            <a:r>
              <a:rPr lang="en-US" kern="0" spc="-20" dirty="0">
                <a:latin typeface="Corbel" pitchFamily="34" charset="0"/>
              </a:rPr>
              <a:t> for the construction of the building and </a:t>
            </a:r>
            <a:r>
              <a:rPr lang="en-US" kern="0" spc="-20" dirty="0" smtClean="0">
                <a:latin typeface="Corbel" pitchFamily="34" charset="0"/>
              </a:rPr>
              <a:t>launch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of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activities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of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the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b="1" kern="0" spc="-20" dirty="0" smtClean="0">
                <a:latin typeface="Corbel" pitchFamily="34" charset="0"/>
              </a:rPr>
              <a:t>Business</a:t>
            </a:r>
            <a:r>
              <a:rPr lang="en-US" b="1" kern="0" spc="-20" dirty="0">
                <a:latin typeface="Corbel" pitchFamily="34" charset="0"/>
              </a:rPr>
              <a:t> </a:t>
            </a:r>
            <a:r>
              <a:rPr lang="en-US" b="1" kern="0" spc="-20" dirty="0" smtClean="0">
                <a:latin typeface="Corbel" pitchFamily="34" charset="0"/>
              </a:rPr>
              <a:t>Incubator</a:t>
            </a:r>
            <a:r>
              <a:rPr lang="cs-CZ" b="1" kern="0" spc="-20" dirty="0" smtClean="0">
                <a:latin typeface="Corbel" pitchFamily="34" charset="0"/>
              </a:rPr>
              <a:t> </a:t>
            </a:r>
            <a:r>
              <a:rPr lang="cs-CZ" b="1" kern="0" spc="-20" dirty="0" err="1" smtClean="0">
                <a:latin typeface="Corbel" pitchFamily="34" charset="0"/>
              </a:rPr>
              <a:t>of</a:t>
            </a:r>
            <a:r>
              <a:rPr lang="cs-CZ" b="1" kern="0" spc="-20" dirty="0" smtClean="0">
                <a:latin typeface="Corbel" pitchFamily="34" charset="0"/>
              </a:rPr>
              <a:t> </a:t>
            </a:r>
            <a:r>
              <a:rPr lang="en-US" b="1" kern="0" spc="-20" dirty="0" smtClean="0">
                <a:latin typeface="Corbel" pitchFamily="34" charset="0"/>
              </a:rPr>
              <a:t>Technical</a:t>
            </a:r>
            <a:r>
              <a:rPr b="1" kern="0" spc="-20" dirty="0" smtClean="0">
                <a:latin typeface="Corbel" pitchFamily="34" charset="0"/>
              </a:rPr>
              <a:t> </a:t>
            </a:r>
            <a:r>
              <a:rPr lang="en-US" b="1" kern="0" spc="-20" dirty="0" smtClean="0">
                <a:latin typeface="Corbel" pitchFamily="34" charset="0"/>
              </a:rPr>
              <a:t>University</a:t>
            </a:r>
            <a:r>
              <a:rPr b="1" kern="0" spc="-20" dirty="0" smtClean="0">
                <a:latin typeface="Corbel" pitchFamily="34" charset="0"/>
              </a:rPr>
              <a:t> </a:t>
            </a:r>
            <a:r>
              <a:rPr lang="en-US" b="1" kern="0" spc="-20" dirty="0" smtClean="0">
                <a:latin typeface="Corbel" pitchFamily="34" charset="0"/>
              </a:rPr>
              <a:t>of Ostrava</a:t>
            </a:r>
            <a:r>
              <a:rPr kern="0" spc="-20" dirty="0" smtClean="0">
                <a:latin typeface="Corbel" pitchFamily="34" charset="0"/>
              </a:rPr>
              <a:t> </a:t>
            </a:r>
            <a:r>
              <a:rPr lang="en-US" kern="0" spc="-20" dirty="0" smtClean="0">
                <a:latin typeface="Corbel" pitchFamily="34" charset="0"/>
              </a:rPr>
              <a:t>("</a:t>
            </a:r>
            <a:r>
              <a:rPr lang="en-US" kern="0" spc="-20" dirty="0">
                <a:latin typeface="Corbel" pitchFamily="34" charset="0"/>
              </a:rPr>
              <a:t>PI") and its components, the </a:t>
            </a:r>
            <a:r>
              <a:rPr lang="en-US" b="1" kern="0" spc="-20" dirty="0">
                <a:latin typeface="Corbel" pitchFamily="34" charset="0"/>
              </a:rPr>
              <a:t>Regional Technology Transfer Centre</a:t>
            </a:r>
            <a:r>
              <a:rPr lang="en-US" kern="0" spc="-20" dirty="0">
                <a:latin typeface="Corbel" pitchFamily="34" charset="0"/>
              </a:rPr>
              <a:t> (RCTT</a:t>
            </a:r>
            <a:r>
              <a:rPr lang="en-US" kern="0" spc="-20" dirty="0" smtClean="0">
                <a:latin typeface="Corbel" pitchFamily="34" charset="0"/>
              </a:rPr>
              <a:t>).</a:t>
            </a:r>
            <a:endParaRPr lang="cs-CZ" kern="0" spc="-20" dirty="0" smtClean="0">
              <a:latin typeface="Corbe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cs-CZ" sz="900" kern="0" spc="-20" dirty="0" smtClean="0">
              <a:latin typeface="Corbe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b="1" kern="0" spc="-20" dirty="0" smtClean="0">
                <a:latin typeface="Corbel" pitchFamily="34" charset="0"/>
              </a:rPr>
              <a:t>2008  Business </a:t>
            </a:r>
            <a:r>
              <a:rPr lang="cs-CZ" b="1" kern="0" spc="-20" dirty="0" err="1" smtClean="0">
                <a:latin typeface="Corbel" pitchFamily="34" charset="0"/>
              </a:rPr>
              <a:t>Incubator</a:t>
            </a:r>
            <a:r>
              <a:rPr lang="cs-CZ" b="1" kern="0" spc="-20" dirty="0" smtClean="0">
                <a:latin typeface="Corbel" pitchFamily="34" charset="0"/>
              </a:rPr>
              <a:t> </a:t>
            </a:r>
            <a:r>
              <a:rPr lang="cs-CZ" b="1" kern="0" spc="-20" dirty="0" err="1" smtClean="0">
                <a:latin typeface="Corbel" pitchFamily="34" charset="0"/>
              </a:rPr>
              <a:t>was</a:t>
            </a:r>
            <a:r>
              <a:rPr lang="cs-CZ" b="1" kern="0" spc="-20" dirty="0" smtClean="0">
                <a:latin typeface="Corbel" pitchFamily="34" charset="0"/>
              </a:rPr>
              <a:t> </a:t>
            </a:r>
            <a:r>
              <a:rPr lang="cs-CZ" b="1" kern="0" spc="-20" dirty="0" err="1" smtClean="0">
                <a:latin typeface="Corbel" pitchFamily="34" charset="0"/>
              </a:rPr>
              <a:t>opened</a:t>
            </a:r>
            <a:endParaRPr lang="en-US" b="1" kern="0" spc="-20" dirty="0">
              <a:latin typeface="Corbel" pitchFamily="34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60813" y="142852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pPr>
              <a:defRPr/>
            </a:pPr>
            <a:fld id="{9E58A1A3-ACC9-499A-A464-8D6271F473EC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1714488"/>
            <a:ext cx="2897508" cy="434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err="1" smtClean="0"/>
              <a:t>What</a:t>
            </a:r>
            <a:r>
              <a:rPr dirty="0" smtClean="0"/>
              <a:t> </a:t>
            </a:r>
            <a:r>
              <a:rPr dirty="0" err="1" smtClean="0"/>
              <a:t>is</a:t>
            </a:r>
            <a:r>
              <a:rPr dirty="0" smtClean="0"/>
              <a:t> </a:t>
            </a:r>
            <a:r>
              <a:rPr dirty="0" err="1" smtClean="0"/>
              <a:t>our</a:t>
            </a:r>
            <a:r>
              <a:rPr dirty="0" smtClean="0"/>
              <a:t> </a:t>
            </a:r>
            <a:r>
              <a:rPr dirty="0" err="1" smtClean="0"/>
              <a:t>mission</a:t>
            </a:r>
            <a:r>
              <a:rPr dirty="0" smtClean="0"/>
              <a:t> </a:t>
            </a:r>
            <a:r>
              <a:rPr dirty="0" smtClean="0">
                <a:solidFill>
                  <a:schemeClr val="accent1"/>
                </a:solidFill>
              </a:rPr>
              <a:t>?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>
            <a:extLst/>
          </a:lstStyle>
          <a:p>
            <a:pPr algn="just">
              <a:spcBef>
                <a:spcPts val="0"/>
              </a:spcBef>
              <a:buClr>
                <a:srgbClr val="339933"/>
              </a:buClr>
              <a:buSzPct val="150000"/>
            </a:pPr>
            <a:r>
              <a:rPr lang="en-US" sz="1600" b="1" kern="0" spc="-20" dirty="0">
                <a:latin typeface="Corbel" pitchFamily="34" charset="0"/>
              </a:rPr>
              <a:t>Our main aim</a:t>
            </a:r>
            <a:r>
              <a:rPr lang="en-US" sz="1600" kern="0" spc="-20" dirty="0">
                <a:latin typeface="Corbel" pitchFamily="34" charset="0"/>
              </a:rPr>
              <a:t> is to support the </a:t>
            </a:r>
            <a:r>
              <a:rPr lang="cs-CZ" sz="1600" kern="0" spc="-20" dirty="0">
                <a:latin typeface="Corbel" pitchFamily="34" charset="0"/>
              </a:rPr>
              <a:t>b</a:t>
            </a:r>
            <a:r>
              <a:rPr lang="en-US" sz="1600" kern="0" spc="-20" dirty="0" err="1">
                <a:latin typeface="Corbel" pitchFamily="34" charset="0"/>
              </a:rPr>
              <a:t>earers</a:t>
            </a:r>
            <a:r>
              <a:rPr lang="cs-CZ" sz="1600" kern="0" spc="-20" dirty="0">
                <a:latin typeface="Corbel" pitchFamily="34" charset="0"/>
              </a:rPr>
              <a:t> of</a:t>
            </a:r>
            <a:r>
              <a:rPr lang="en-US" sz="1600" kern="0" spc="-20" dirty="0">
                <a:latin typeface="Corbel" pitchFamily="34" charset="0"/>
              </a:rPr>
              <a:t> ideas and know-how in the initial phase</a:t>
            </a:r>
            <a:r>
              <a:rPr lang="cs-CZ" sz="1600" kern="0" spc="-20" dirty="0">
                <a:latin typeface="Corbel" pitchFamily="34" charset="0"/>
              </a:rPr>
              <a:t> </a:t>
            </a:r>
            <a:r>
              <a:rPr lang="cs-CZ" sz="1600" kern="0" spc="-20" dirty="0" err="1" smtClean="0">
                <a:latin typeface="Corbel" pitchFamily="34" charset="0"/>
              </a:rPr>
              <a:t>of</a:t>
            </a:r>
            <a:r>
              <a:rPr lang="cs-CZ" sz="1600" kern="0" spc="-20" dirty="0" smtClean="0">
                <a:latin typeface="Corbel" pitchFamily="34" charset="0"/>
              </a:rPr>
              <a:t> business</a:t>
            </a:r>
            <a:r>
              <a:rPr lang="en-US" sz="1600" kern="0" spc="-20" dirty="0" smtClean="0">
                <a:latin typeface="Corbel" pitchFamily="34" charset="0"/>
              </a:rPr>
              <a:t> and</a:t>
            </a:r>
            <a:r>
              <a:rPr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help</a:t>
            </a:r>
            <a:r>
              <a:rPr lang="en-US" sz="1600" kern="0" spc="-20" dirty="0">
                <a:latin typeface="Corbel" pitchFamily="34" charset="0"/>
              </a:rPr>
              <a:t> them </a:t>
            </a:r>
            <a:r>
              <a:rPr lang="en-US" sz="1600" kern="0" spc="-20" dirty="0" smtClean="0">
                <a:latin typeface="Corbel" pitchFamily="34" charset="0"/>
              </a:rPr>
              <a:t>to</a:t>
            </a:r>
            <a:r>
              <a:rPr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realize</a:t>
            </a:r>
            <a:r>
              <a:rPr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and</a:t>
            </a:r>
            <a:r>
              <a:rPr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fulfill</a:t>
            </a:r>
            <a:r>
              <a:rPr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their</a:t>
            </a:r>
            <a:r>
              <a:rPr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business</a:t>
            </a:r>
            <a:r>
              <a:rPr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vision</a:t>
            </a:r>
            <a:r>
              <a:rPr lang="cs-CZ" sz="1600" kern="0" spc="-20" dirty="0">
                <a:latin typeface="Corbel" pitchFamily="34" charset="0"/>
              </a:rPr>
              <a:t>s</a:t>
            </a:r>
            <a:r>
              <a:rPr lang="en-US" sz="1600" kern="0" spc="-20" dirty="0">
                <a:latin typeface="Corbel" pitchFamily="34" charset="0"/>
              </a:rPr>
              <a:t>.</a:t>
            </a:r>
            <a:endParaRPr lang="cs-CZ" sz="1600" kern="0" spc="-20" dirty="0">
              <a:latin typeface="Corbel" pitchFamily="34" charset="0"/>
            </a:endParaRPr>
          </a:p>
          <a:p>
            <a:pPr algn="just" fontAlgn="t">
              <a:spcBef>
                <a:spcPts val="0"/>
              </a:spcBef>
            </a:pPr>
            <a:r>
              <a:rPr lang="cs-CZ" sz="1600" b="1" kern="0" spc="-30" dirty="0" err="1">
                <a:latin typeface="Corbel" pitchFamily="34" charset="0"/>
              </a:rPr>
              <a:t>Through</a:t>
            </a:r>
            <a:r>
              <a:rPr lang="cs-CZ" sz="1600" b="1" kern="0" spc="-30" dirty="0">
                <a:latin typeface="Corbel" pitchFamily="34" charset="0"/>
              </a:rPr>
              <a:t> </a:t>
            </a:r>
            <a:r>
              <a:rPr lang="cs-CZ" sz="1600" b="1" kern="0" spc="-30" dirty="0" err="1">
                <a:latin typeface="Corbel" pitchFamily="34" charset="0"/>
              </a:rPr>
              <a:t>its</a:t>
            </a:r>
            <a:r>
              <a:rPr lang="en-US" sz="1600" b="1" kern="0" spc="-30" dirty="0">
                <a:latin typeface="Corbel" pitchFamily="34" charset="0"/>
              </a:rPr>
              <a:t> activities extend </a:t>
            </a:r>
            <a:r>
              <a:rPr lang="en-US" sz="1600" b="1" kern="0" spc="-30" dirty="0" smtClean="0">
                <a:latin typeface="Corbel" pitchFamily="34" charset="0"/>
              </a:rPr>
              <a:t>R&amp;D</a:t>
            </a:r>
            <a:r>
              <a:rPr lang="en-US" sz="1600" b="1" kern="0" spc="-30" dirty="0">
                <a:latin typeface="Corbel" pitchFamily="34" charset="0"/>
              </a:rPr>
              <a:t> activity of VSB-TUO towards the promotion </a:t>
            </a:r>
            <a:r>
              <a:rPr lang="en-US" sz="1600" b="1" kern="0" spc="-30" dirty="0" smtClean="0">
                <a:latin typeface="Corbel" pitchFamily="34" charset="0"/>
              </a:rPr>
              <a:t>and</a:t>
            </a:r>
            <a:r>
              <a:rPr sz="1600" b="1" kern="0" spc="-30" dirty="0" smtClean="0">
                <a:latin typeface="Corbel" pitchFamily="34" charset="0"/>
              </a:rPr>
              <a:t> </a:t>
            </a:r>
            <a:r>
              <a:rPr lang="en-US" sz="1600" b="1" kern="0" spc="-30" dirty="0" smtClean="0">
                <a:latin typeface="Corbel" pitchFamily="34" charset="0"/>
              </a:rPr>
              <a:t>implementation</a:t>
            </a:r>
            <a:r>
              <a:rPr sz="1600" b="1" kern="0" spc="-30" dirty="0" smtClean="0">
                <a:latin typeface="Corbel" pitchFamily="34" charset="0"/>
              </a:rPr>
              <a:t> </a:t>
            </a:r>
            <a:r>
              <a:rPr lang="en-US" sz="1600" b="1" kern="0" spc="-30" dirty="0" smtClean="0">
                <a:latin typeface="Corbel" pitchFamily="34" charset="0"/>
              </a:rPr>
              <a:t>of</a:t>
            </a:r>
            <a:r>
              <a:rPr lang="en-US" sz="1600" b="1" kern="0" spc="-30" dirty="0">
                <a:latin typeface="Corbel" pitchFamily="34" charset="0"/>
              </a:rPr>
              <a:t> innovation on a commercial basis. </a:t>
            </a:r>
            <a:endParaRPr lang="cs-CZ" sz="1600" b="1" kern="0" spc="-30" dirty="0" smtClean="0">
              <a:latin typeface="Corbel" pitchFamily="34" charset="0"/>
            </a:endParaRPr>
          </a:p>
          <a:p>
            <a:pPr algn="just" fontAlgn="t">
              <a:spcBef>
                <a:spcPts val="0"/>
              </a:spcBef>
            </a:pPr>
            <a:r>
              <a:rPr lang="en-US" sz="1600" b="1" kern="0" spc="-30" dirty="0" smtClean="0">
                <a:latin typeface="Corbel" pitchFamily="34" charset="0"/>
              </a:rPr>
              <a:t>Offering</a:t>
            </a:r>
            <a:r>
              <a:rPr lang="en-US" sz="1600" b="1" kern="0" spc="-30" dirty="0">
                <a:latin typeface="Corbel" pitchFamily="34" charset="0"/>
              </a:rPr>
              <a:t> a protected environment</a:t>
            </a:r>
            <a:r>
              <a:rPr lang="cs-CZ" sz="1600" b="1" kern="0" spc="-30" dirty="0">
                <a:latin typeface="Corbel" pitchFamily="34" charset="0"/>
              </a:rPr>
              <a:t> </a:t>
            </a:r>
            <a:r>
              <a:rPr lang="en-US" sz="1600" b="1" kern="0" spc="-30" dirty="0">
                <a:latin typeface="Corbel" pitchFamily="34" charset="0"/>
              </a:rPr>
              <a:t>for start-ups and innovative companies. </a:t>
            </a:r>
            <a:r>
              <a:rPr lang="cs-CZ" sz="1600" b="1" kern="0" spc="-30" dirty="0" err="1">
                <a:latin typeface="Corbel" pitchFamily="34" charset="0"/>
              </a:rPr>
              <a:t>Involvement</a:t>
            </a:r>
            <a:r>
              <a:rPr lang="cs-CZ" sz="1600" b="1" kern="0" spc="-30" dirty="0">
                <a:latin typeface="Corbel" pitchFamily="34" charset="0"/>
              </a:rPr>
              <a:t> </a:t>
            </a:r>
            <a:r>
              <a:rPr lang="cs-CZ" sz="1600" b="1" kern="0" spc="-30" dirty="0" err="1">
                <a:latin typeface="Corbel" pitchFamily="34" charset="0"/>
              </a:rPr>
              <a:t>into</a:t>
            </a:r>
            <a:r>
              <a:rPr lang="cs-CZ" sz="1600" b="1" kern="0" spc="-30" dirty="0">
                <a:latin typeface="Corbel" pitchFamily="34" charset="0"/>
              </a:rPr>
              <a:t> </a:t>
            </a:r>
            <a:r>
              <a:rPr lang="cs-CZ" sz="1600" b="1" kern="0" spc="-30" dirty="0" err="1">
                <a:latin typeface="Corbel" pitchFamily="34" charset="0"/>
              </a:rPr>
              <a:t>the</a:t>
            </a:r>
            <a:r>
              <a:rPr lang="cs-CZ" sz="1600" b="1" kern="0" spc="-30" dirty="0">
                <a:latin typeface="Corbel" pitchFamily="34" charset="0"/>
              </a:rPr>
              <a:t> </a:t>
            </a:r>
            <a:r>
              <a:rPr lang="cs-CZ" sz="1600" b="1" kern="0" spc="-30" dirty="0" err="1">
                <a:latin typeface="Corbel" pitchFamily="34" charset="0"/>
              </a:rPr>
              <a:t>process</a:t>
            </a:r>
            <a:r>
              <a:rPr lang="en-US" sz="1600" b="1" kern="0" spc="-30" dirty="0">
                <a:latin typeface="Corbel" pitchFamily="34" charset="0"/>
              </a:rPr>
              <a:t> </a:t>
            </a:r>
            <a:r>
              <a:rPr lang="cs-CZ" sz="1600" b="1" kern="0" spc="-30" dirty="0">
                <a:latin typeface="Corbel" pitchFamily="34" charset="0"/>
              </a:rPr>
              <a:t>of</a:t>
            </a:r>
            <a:r>
              <a:rPr lang="en-US" sz="1600" b="1" kern="0" spc="-30" dirty="0">
                <a:latin typeface="Corbel" pitchFamily="34" charset="0"/>
              </a:rPr>
              <a:t> transfer</a:t>
            </a:r>
            <a:r>
              <a:rPr lang="cs-CZ" sz="1600" b="1" kern="0" spc="-30" dirty="0">
                <a:latin typeface="Corbel" pitchFamily="34" charset="0"/>
              </a:rPr>
              <a:t> of </a:t>
            </a:r>
            <a:r>
              <a:rPr lang="cs-CZ" sz="1600" b="1" kern="0" spc="-30" dirty="0" err="1">
                <a:latin typeface="Corbel" pitchFamily="34" charset="0"/>
              </a:rPr>
              <a:t>knowledge</a:t>
            </a:r>
            <a:r>
              <a:rPr lang="en-US" sz="1600" b="1" kern="0" spc="-30" dirty="0">
                <a:latin typeface="Corbel" pitchFamily="34" charset="0"/>
              </a:rPr>
              <a:t> and</a:t>
            </a:r>
            <a:r>
              <a:rPr lang="cs-CZ" sz="1600" b="1" kern="0" spc="-30" dirty="0">
                <a:latin typeface="Corbel" pitchFamily="34" charset="0"/>
              </a:rPr>
              <a:t> </a:t>
            </a:r>
            <a:r>
              <a:rPr lang="en-US" sz="1600" b="1" kern="0" spc="-30" dirty="0">
                <a:latin typeface="Corbel" pitchFamily="34" charset="0"/>
              </a:rPr>
              <a:t>technology</a:t>
            </a:r>
            <a:r>
              <a:rPr lang="cs-CZ" sz="1600" b="1" kern="0" spc="-30" dirty="0">
                <a:latin typeface="Corbel" pitchFamily="34" charset="0"/>
              </a:rPr>
              <a:t>.</a:t>
            </a:r>
            <a:r>
              <a:rPr lang="en-US" sz="1600" b="1" kern="0" spc="-30" dirty="0">
                <a:latin typeface="Corbel" pitchFamily="34" charset="0"/>
              </a:rPr>
              <a:t> </a:t>
            </a:r>
            <a:endParaRPr lang="cs-CZ" sz="1600" b="1" kern="0" spc="-30" dirty="0">
              <a:latin typeface="Corbel" pitchFamily="34" charset="0"/>
            </a:endParaRPr>
          </a:p>
          <a:p>
            <a:pPr algn="just" fontAlgn="t">
              <a:spcBef>
                <a:spcPts val="0"/>
              </a:spcBef>
            </a:pPr>
            <a:r>
              <a:rPr lang="en-US" sz="1600" b="1" kern="0" spc="-20" dirty="0">
                <a:latin typeface="Corbel" pitchFamily="34" charset="0"/>
              </a:rPr>
              <a:t>Our mission is</a:t>
            </a:r>
            <a:r>
              <a:rPr lang="en-US" sz="1600" kern="0" spc="-20" dirty="0">
                <a:latin typeface="Corbel" pitchFamily="34" charset="0"/>
              </a:rPr>
              <a:t> to </a:t>
            </a:r>
            <a:r>
              <a:rPr lang="en-US" sz="1600" kern="0" spc="-20" dirty="0" smtClean="0">
                <a:latin typeface="Corbel" pitchFamily="34" charset="0"/>
              </a:rPr>
              <a:t>accelerate</a:t>
            </a:r>
            <a:r>
              <a:rPr lang="cs-CZ"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the</a:t>
            </a:r>
            <a:r>
              <a:rPr lang="en-US" sz="1600" kern="0" spc="-20" dirty="0">
                <a:latin typeface="Corbel" pitchFamily="34" charset="0"/>
              </a:rPr>
              <a:t> </a:t>
            </a:r>
            <a:r>
              <a:rPr lang="en-US" sz="1600" kern="0" spc="-20" dirty="0" smtClean="0">
                <a:latin typeface="Corbel" pitchFamily="34" charset="0"/>
              </a:rPr>
              <a:t>growth</a:t>
            </a:r>
            <a:r>
              <a:rPr lang="cs-CZ" sz="1600" kern="0" spc="-20" dirty="0" smtClean="0">
                <a:latin typeface="Corbel" pitchFamily="34" charset="0"/>
              </a:rPr>
              <a:t/>
            </a:r>
            <a:br>
              <a:rPr lang="cs-CZ" sz="1600" kern="0" spc="-20" dirty="0" smtClean="0">
                <a:latin typeface="Corbel" pitchFamily="34" charset="0"/>
              </a:rPr>
            </a:br>
            <a:r>
              <a:rPr lang="en-US" sz="1600" kern="0" spc="-20" dirty="0" smtClean="0">
                <a:latin typeface="Corbel" pitchFamily="34" charset="0"/>
              </a:rPr>
              <a:t>and</a:t>
            </a:r>
            <a:r>
              <a:rPr lang="en-US" sz="1600" kern="0" spc="-20" dirty="0">
                <a:latin typeface="Corbel" pitchFamily="34" charset="0"/>
              </a:rPr>
              <a:t> success of emerging companies </a:t>
            </a:r>
            <a:r>
              <a:rPr lang="en-US" sz="1600" kern="0" spc="-20" dirty="0" smtClean="0">
                <a:latin typeface="Corbel" pitchFamily="34" charset="0"/>
              </a:rPr>
              <a:t>through</a:t>
            </a:r>
            <a:r>
              <a:rPr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supporting</a:t>
            </a:r>
            <a:r>
              <a:rPr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products,</a:t>
            </a:r>
            <a:r>
              <a:rPr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especially</a:t>
            </a:r>
            <a:r>
              <a:rPr lang="en-US" sz="1600" kern="0" spc="-20" dirty="0">
                <a:latin typeface="Corbel" pitchFamily="34" charset="0"/>
              </a:rPr>
              <a:t> services. </a:t>
            </a:r>
            <a:endParaRPr lang="cs-CZ" sz="1600" kern="0" spc="-20" dirty="0">
              <a:latin typeface="Corbel" pitchFamily="34" charset="0"/>
            </a:endParaRPr>
          </a:p>
          <a:p>
            <a:pPr algn="just" fontAlgn="t">
              <a:spcBef>
                <a:spcPts val="0"/>
              </a:spcBef>
            </a:pPr>
            <a:r>
              <a:rPr lang="en-US" sz="1600" kern="0" spc="-20" dirty="0">
                <a:latin typeface="Corbel" pitchFamily="34" charset="0"/>
              </a:rPr>
              <a:t>Organizationally create an environment for the emergence </a:t>
            </a:r>
            <a:r>
              <a:rPr lang="en-US" sz="1600" kern="0" spc="-20" dirty="0" smtClean="0">
                <a:latin typeface="Corbel" pitchFamily="34" charset="0"/>
              </a:rPr>
              <a:t>of</a:t>
            </a:r>
            <a:r>
              <a:rPr lang="cs-CZ" sz="1600" kern="0" spc="-20" dirty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new</a:t>
            </a:r>
            <a:r>
              <a:rPr lang="en-US" sz="1600" kern="0" spc="-20" dirty="0">
                <a:latin typeface="Corbel" pitchFamily="34" charset="0"/>
              </a:rPr>
              <a:t> companies, strengthening </a:t>
            </a:r>
            <a:r>
              <a:rPr lang="cs-CZ" sz="1600" kern="0" spc="-20" dirty="0" smtClean="0">
                <a:latin typeface="Corbel" pitchFamily="34" charset="0"/>
              </a:rPr>
              <a:t/>
            </a:r>
            <a:br>
              <a:rPr lang="cs-CZ" sz="1600" kern="0" spc="-20" dirty="0" smtClean="0">
                <a:latin typeface="Corbel" pitchFamily="34" charset="0"/>
              </a:rPr>
            </a:br>
            <a:r>
              <a:rPr lang="en-US" sz="1600" kern="0" spc="-20" dirty="0" smtClean="0">
                <a:latin typeface="Corbel" pitchFamily="34" charset="0"/>
              </a:rPr>
              <a:t>the </a:t>
            </a:r>
            <a:r>
              <a:rPr lang="en-US" sz="1600" kern="0" spc="-20" dirty="0">
                <a:latin typeface="Corbel" pitchFamily="34" charset="0"/>
              </a:rPr>
              <a:t>possibility of using new knowledge</a:t>
            </a:r>
            <a:r>
              <a:rPr lang="cs-CZ" sz="1600" kern="0" spc="-20" dirty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and</a:t>
            </a:r>
            <a:r>
              <a:rPr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technology</a:t>
            </a:r>
            <a:r>
              <a:rPr sz="1600" kern="0" spc="-20" dirty="0" smtClean="0">
                <a:latin typeface="Corbel" pitchFamily="34" charset="0"/>
              </a:rPr>
              <a:t> </a:t>
            </a:r>
            <a:r>
              <a:rPr lang="en-US" sz="1600" kern="0" spc="-20" dirty="0" smtClean="0">
                <a:latin typeface="Corbel" pitchFamily="34" charset="0"/>
              </a:rPr>
              <a:t>on </a:t>
            </a:r>
            <a:r>
              <a:rPr lang="en-US" sz="1600" kern="0" spc="-20" dirty="0">
                <a:latin typeface="Corbel" pitchFamily="34" charset="0"/>
              </a:rPr>
              <a:t>a commercial basis</a:t>
            </a:r>
            <a:r>
              <a:rPr lang="en-US" sz="1600" kern="0" spc="-20" dirty="0" smtClean="0">
                <a:latin typeface="Corbel" pitchFamily="34" charset="0"/>
              </a:rPr>
              <a:t>.</a:t>
            </a:r>
            <a:endParaRPr sz="16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pPr>
              <a:defRPr/>
            </a:pPr>
            <a:fld id="{9E58A1A3-ACC9-499A-A464-8D6271F473EC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3199795"/>
              </p:ext>
            </p:extLst>
          </p:nvPr>
        </p:nvGraphicFramePr>
        <p:xfrm>
          <a:off x="4786314" y="857232"/>
          <a:ext cx="407196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60813" y="142852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ipsa 9"/>
          <p:cNvSpPr/>
          <p:nvPr/>
        </p:nvSpPr>
        <p:spPr>
          <a:xfrm>
            <a:off x="8072462" y="2357430"/>
            <a:ext cx="285752" cy="21431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0.140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14074 L 2.5E-6 0.28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28773 L 2.5E-6 0.45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10" grpId="1" animBg="1"/>
      <p:bldP spid="10" grpId="2" animBg="1"/>
      <p:bldP spid="10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 txBox="1">
            <a:spLocks/>
          </p:cNvSpPr>
          <p:nvPr/>
        </p:nvSpPr>
        <p:spPr>
          <a:xfrm>
            <a:off x="457200" y="500042"/>
            <a:ext cx="8229600" cy="861996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lvl="0">
              <a:spcBef>
                <a:spcPct val="0"/>
              </a:spcBef>
            </a:pPr>
            <a:r>
              <a:rPr lang="cs-CZ" sz="40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40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remises</a:t>
            </a:r>
            <a:r>
              <a:rPr lang="cs-CZ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cs-CZ" sz="40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business</a:t>
            </a:r>
            <a:r>
              <a:rPr sz="4000" spc="-150" dirty="0" smtClean="0"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</a:t>
            </a:r>
            <a:endParaRPr kumimoji="0" lang="cs-CZ" sz="4000" i="0" u="none" strike="noStrike" kern="1200" cap="none" spc="-15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972804" y="5530270"/>
            <a:ext cx="4170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sz="1600" b="1" dirty="0" smtClean="0">
                <a:solidFill>
                  <a:schemeClr val="accent6"/>
                </a:solidFill>
              </a:rPr>
              <a:t>► modern and flexible office space, </a:t>
            </a:r>
          </a:p>
          <a:p>
            <a:pPr marL="231775" indent="-231775"/>
            <a:r>
              <a:rPr sz="1600" b="1" dirty="0" smtClean="0">
                <a:solidFill>
                  <a:schemeClr val="accent6"/>
                </a:solidFill>
              </a:rPr>
              <a:t>► virtual offices,</a:t>
            </a:r>
            <a:endParaRPr sz="1600" b="1" dirty="0" smtClean="0">
              <a:solidFill>
                <a:schemeClr val="accent6"/>
              </a:solidFill>
              <a:hlinkClick r:id="rId3"/>
            </a:endParaRPr>
          </a:p>
          <a:p>
            <a:pPr marL="274638" indent="-274638"/>
            <a:r>
              <a:rPr sz="1600" b="1" dirty="0" smtClean="0">
                <a:solidFill>
                  <a:schemeClr val="accent6"/>
                </a:solidFill>
              </a:rPr>
              <a:t>► pilot/laboratory and additional facilities (the server, storage, parking), </a:t>
            </a:r>
            <a:r>
              <a:rPr sz="1600" b="1" dirty="0" smtClean="0"/>
              <a:t/>
            </a:r>
            <a:br>
              <a:rPr sz="1600" b="1" dirty="0" smtClean="0"/>
            </a:br>
            <a:endParaRPr lang="cs-CZ" sz="1600" dirty="0"/>
          </a:p>
        </p:txBody>
      </p:sp>
      <p:sp>
        <p:nvSpPr>
          <p:cNvPr id="31" name="Obdélník 30"/>
          <p:cNvSpPr/>
          <p:nvPr/>
        </p:nvSpPr>
        <p:spPr>
          <a:xfrm>
            <a:off x="5000628" y="5293780"/>
            <a:ext cx="2143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600" b="1" dirty="0" smtClean="0">
                <a:solidFill>
                  <a:schemeClr val="accent6"/>
                </a:solidFill>
              </a:rPr>
              <a:t>► boardroom, </a:t>
            </a:r>
          </a:p>
          <a:p>
            <a:r>
              <a:rPr sz="1600" b="1" dirty="0" smtClean="0">
                <a:solidFill>
                  <a:schemeClr val="accent6"/>
                </a:solidFill>
              </a:rPr>
              <a:t>► seminar room, </a:t>
            </a:r>
            <a:br>
              <a:rPr sz="1600" b="1" dirty="0" smtClean="0">
                <a:solidFill>
                  <a:schemeClr val="accent6"/>
                </a:solidFill>
              </a:rPr>
            </a:br>
            <a:r>
              <a:rPr sz="1600" b="1" dirty="0" smtClean="0">
                <a:solidFill>
                  <a:schemeClr val="accent6"/>
                </a:solidFill>
              </a:rPr>
              <a:t>► computer lab,</a:t>
            </a:r>
          </a:p>
          <a:p>
            <a:r>
              <a:rPr sz="1600" b="1" dirty="0" smtClean="0">
                <a:solidFill>
                  <a:schemeClr val="accent6"/>
                </a:solidFill>
              </a:rPr>
              <a:t>► residence hall,</a:t>
            </a:r>
          </a:p>
          <a:p>
            <a:r>
              <a:rPr sz="1600" b="1" dirty="0" smtClean="0">
                <a:solidFill>
                  <a:schemeClr val="accent6"/>
                </a:solidFill>
              </a:rPr>
              <a:t>► bistro</a:t>
            </a:r>
          </a:p>
          <a:p>
            <a:endParaRPr lang="cs-CZ" sz="1600" dirty="0"/>
          </a:p>
        </p:txBody>
      </p:sp>
      <p:sp>
        <p:nvSpPr>
          <p:cNvPr id="2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429396"/>
            <a:ext cx="457200" cy="365125"/>
          </a:xfrm>
        </p:spPr>
        <p:txBody>
          <a:bodyPr/>
          <a:lstStyle/>
          <a:p>
            <a:pPr>
              <a:defRPr/>
            </a:pPr>
            <a:fld id="{9E58A1A3-ACC9-499A-A464-8D6271F473EC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1000099" y="1500174"/>
            <a:ext cx="54292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 smtClean="0">
                <a:latin typeface="Corbel" pitchFamily="34" charset="0"/>
              </a:rPr>
              <a:t>The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business</a:t>
            </a:r>
            <a:r>
              <a:rPr lang="en-US" sz="1900" dirty="0">
                <a:latin typeface="Corbel" pitchFamily="34" charset="0"/>
              </a:rPr>
              <a:t> incubator provides </a:t>
            </a:r>
            <a:r>
              <a:rPr lang="en-US" sz="1900" dirty="0" smtClean="0">
                <a:latin typeface="Corbel" pitchFamily="34" charset="0"/>
              </a:rPr>
              <a:t>young,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innovative,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emerging</a:t>
            </a:r>
            <a:r>
              <a:rPr lang="en-US" sz="1900" dirty="0">
                <a:latin typeface="Corbel" pitchFamily="34" charset="0"/>
              </a:rPr>
              <a:t> companies, </a:t>
            </a:r>
            <a:r>
              <a:rPr lang="en-US" sz="1900" dirty="0" smtClean="0">
                <a:latin typeface="Corbel" pitchFamily="34" charset="0"/>
              </a:rPr>
              <a:t>attractive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cs-CZ" sz="1900" dirty="0" smtClean="0">
                <a:latin typeface="Corbel" pitchFamily="34" charset="0"/>
              </a:rPr>
              <a:t>o</a:t>
            </a:r>
            <a:r>
              <a:rPr lang="en-US" sz="1900" dirty="0" err="1" smtClean="0">
                <a:latin typeface="Corbel" pitchFamily="34" charset="0"/>
              </a:rPr>
              <a:t>ffice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space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rental,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pilot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plant</a:t>
            </a:r>
            <a:r>
              <a:rPr lang="en-US" sz="1900" dirty="0">
                <a:latin typeface="Corbel" pitchFamily="34" charset="0"/>
              </a:rPr>
              <a:t> </a:t>
            </a:r>
            <a:r>
              <a:rPr lang="en-US" sz="1900" dirty="0" smtClean="0">
                <a:latin typeface="Corbel" pitchFamily="34" charset="0"/>
              </a:rPr>
              <a:t>space,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meeting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space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and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additional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space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at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bargain</a:t>
            </a:r>
            <a:r>
              <a:rPr sz="1900" dirty="0" smtClean="0">
                <a:latin typeface="Corbel" pitchFamily="34" charset="0"/>
              </a:rPr>
              <a:t> </a:t>
            </a:r>
            <a:r>
              <a:rPr lang="en-US" sz="1900" dirty="0" smtClean="0">
                <a:latin typeface="Corbel" pitchFamily="34" charset="0"/>
              </a:rPr>
              <a:t>prices.</a:t>
            </a:r>
            <a:endParaRPr lang="cs-CZ" sz="1900" dirty="0" smtClean="0">
              <a:latin typeface="Corbel" pitchFamily="34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4" y="2786629"/>
            <a:ext cx="1928794" cy="1285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2786605"/>
            <a:ext cx="1714545" cy="1285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2786629"/>
            <a:ext cx="1714512" cy="1285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3" y="2786630"/>
            <a:ext cx="1714512" cy="1285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2" descr="http://pi.cpit.vsb.cz/images/5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86644" y="2786630"/>
            <a:ext cx="1714512" cy="1285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86644" y="1500723"/>
            <a:ext cx="1714512" cy="1285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86644" y="4072513"/>
            <a:ext cx="1714512" cy="1143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86645" y="357166"/>
            <a:ext cx="1714512" cy="1143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286643" y="5215521"/>
            <a:ext cx="1714513" cy="1285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2" name="Obdélník 21"/>
          <p:cNvSpPr/>
          <p:nvPr/>
        </p:nvSpPr>
        <p:spPr>
          <a:xfrm>
            <a:off x="1000100" y="4312515"/>
            <a:ext cx="614366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kern="0" spc="-20" dirty="0" smtClean="0">
                <a:latin typeface="Corbel" pitchFamily="34" charset="0"/>
              </a:rPr>
              <a:t>The offer of space for business builds a set of complementary advisory and administrative services to young companies to help overcome initial problems and achieve market success.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19923" y="204774"/>
            <a:ext cx="8229600" cy="1295400"/>
          </a:xfrm>
        </p:spPr>
        <p:txBody>
          <a:bodyPr/>
          <a:lstStyle>
            <a:extLst/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Consulting - 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 and development of innovative business</a:t>
            </a:r>
            <a:endParaRPr lang="cs-CZ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107656" cy="4525963"/>
          </a:xfrm>
        </p:spPr>
        <p:txBody>
          <a:bodyPr>
            <a:normAutofit lnSpcReduction="10000"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lang="en-US" sz="1900" kern="0" spc="-20" dirty="0">
                <a:latin typeface="Corbel" pitchFamily="34" charset="0"/>
              </a:rPr>
              <a:t>Through professional consultants we </a:t>
            </a:r>
            <a:r>
              <a:rPr lang="cs-CZ" sz="1900" kern="0" spc="-20" dirty="0" smtClean="0">
                <a:latin typeface="Corbel" pitchFamily="34" charset="0"/>
              </a:rPr>
              <a:t/>
            </a:r>
            <a:br>
              <a:rPr lang="cs-CZ" sz="1900" kern="0" spc="-20" dirty="0" smtClean="0">
                <a:latin typeface="Corbel" pitchFamily="34" charset="0"/>
              </a:rPr>
            </a:br>
            <a:r>
              <a:rPr lang="en-US" sz="1900" kern="0" spc="-20" dirty="0" smtClean="0">
                <a:latin typeface="Corbel" pitchFamily="34" charset="0"/>
              </a:rPr>
              <a:t>offer</a:t>
            </a:r>
            <a:r>
              <a:rPr lang="en-US" sz="1900" kern="0" spc="-20" dirty="0">
                <a:latin typeface="Corbel" pitchFamily="34" charset="0"/>
              </a:rPr>
              <a:t> advisory support in smaller units and in a flexible time</a:t>
            </a:r>
            <a:r>
              <a:rPr lang="en-US" sz="1900" kern="0" spc="-20" dirty="0" smtClean="0">
                <a:latin typeface="Corbel" pitchFamily="34" charset="0"/>
              </a:rPr>
              <a:t>.</a:t>
            </a:r>
            <a:endParaRPr lang="cs-CZ" sz="1900" kern="0" spc="-20" dirty="0" smtClean="0">
              <a:latin typeface="Corbe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1900" kern="0" spc="-20" dirty="0" smtClean="0">
                <a:latin typeface="Corbel" pitchFamily="34" charset="0"/>
              </a:rPr>
              <a:t>Directly</a:t>
            </a:r>
            <a:r>
              <a:rPr lang="en-US" sz="1900" kern="0" spc="-20" dirty="0">
                <a:latin typeface="Corbel" pitchFamily="34" charset="0"/>
              </a:rPr>
              <a:t> or indirectly we provide </a:t>
            </a:r>
            <a:r>
              <a:rPr lang="cs-CZ" sz="1900" kern="0" spc="-20" dirty="0" smtClean="0">
                <a:latin typeface="Corbel" pitchFamily="34" charset="0"/>
              </a:rPr>
              <a:t/>
            </a:r>
            <a:br>
              <a:rPr lang="cs-CZ" sz="1900" kern="0" spc="-20" dirty="0" smtClean="0">
                <a:latin typeface="Corbel" pitchFamily="34" charset="0"/>
              </a:rPr>
            </a:br>
            <a:r>
              <a:rPr lang="en-US" sz="1900" kern="0" spc="-20" dirty="0" smtClean="0">
                <a:latin typeface="Corbel" pitchFamily="34" charset="0"/>
              </a:rPr>
              <a:t>development</a:t>
            </a:r>
            <a:r>
              <a:rPr lang="en-US" sz="1900" kern="0" spc="-20" dirty="0">
                <a:latin typeface="Corbel" pitchFamily="34" charset="0"/>
              </a:rPr>
              <a:t> and technical  </a:t>
            </a:r>
            <a:r>
              <a:rPr lang="en-US" sz="1900" kern="0" spc="-20" dirty="0" err="1">
                <a:latin typeface="Corbel" pitchFamily="34" charset="0"/>
              </a:rPr>
              <a:t>consultig</a:t>
            </a:r>
            <a:r>
              <a:rPr lang="en-US" sz="1900" kern="0" spc="-20" dirty="0">
                <a:latin typeface="Corbel" pitchFamily="34" charset="0"/>
              </a:rPr>
              <a:t> services in the form of so called  „Packages“, which are listed on the menu of our </a:t>
            </a:r>
            <a:r>
              <a:rPr lang="cs-CZ" sz="1900" kern="0" spc="-20" dirty="0" smtClean="0">
                <a:latin typeface="Corbel" pitchFamily="34" charset="0"/>
              </a:rPr>
              <a:t>B</a:t>
            </a:r>
            <a:r>
              <a:rPr lang="en-US" sz="1900" kern="0" spc="-20" dirty="0" err="1" smtClean="0">
                <a:latin typeface="Corbel" pitchFamily="34" charset="0"/>
              </a:rPr>
              <a:t>usiness</a:t>
            </a:r>
            <a:r>
              <a:rPr lang="en-US" sz="1900" kern="0" spc="-20" dirty="0" smtClean="0">
                <a:latin typeface="Corbel" pitchFamily="34" charset="0"/>
              </a:rPr>
              <a:t> incubator VSB-TU Ostrava.</a:t>
            </a:r>
            <a:endParaRPr lang="cs-CZ" sz="1900" kern="0" spc="-20" dirty="0">
              <a:latin typeface="Corbe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dirty="0"/>
              <a:t/>
            </a:r>
            <a:br>
              <a:rPr lang="en-US" dirty="0"/>
            </a:br>
            <a:r>
              <a:rPr lang="en-US" sz="1900" b="1" kern="0" spc="-20" dirty="0">
                <a:latin typeface="Corbel" pitchFamily="34" charset="0"/>
              </a:rPr>
              <a:t>Incubated companies get our </a:t>
            </a:r>
            <a:r>
              <a:rPr lang="cs-CZ" sz="1900" b="1" kern="0" spc="-20" dirty="0" smtClean="0">
                <a:latin typeface="Corbel" pitchFamily="34" charset="0"/>
              </a:rPr>
              <a:t/>
            </a:r>
            <a:br>
              <a:rPr lang="cs-CZ" sz="1900" b="1" kern="0" spc="-20" dirty="0" smtClean="0">
                <a:latin typeface="Corbel" pitchFamily="34" charset="0"/>
              </a:rPr>
            </a:br>
            <a:r>
              <a:rPr lang="en-US" sz="1900" b="1" kern="0" spc="-20" dirty="0" smtClean="0">
                <a:latin typeface="Corbel" pitchFamily="34" charset="0"/>
              </a:rPr>
              <a:t>advice</a:t>
            </a:r>
            <a:r>
              <a:rPr lang="en-US" sz="1900" b="1" kern="0" spc="-20" dirty="0">
                <a:latin typeface="Corbel" pitchFamily="34" charset="0"/>
              </a:rPr>
              <a:t> on concessional terms, or completely free!</a:t>
            </a:r>
            <a:endParaRPr lang="cs-CZ" sz="1900" b="1" kern="0" spc="-20" dirty="0">
              <a:latin typeface="Corbel" pitchFamily="34" charset="0"/>
            </a:endParaRPr>
          </a:p>
          <a:p>
            <a:pPr>
              <a:lnSpc>
                <a:spcPct val="114000"/>
              </a:lnSpc>
            </a:pPr>
            <a:endParaRPr lang="cs-CZ" b="1" dirty="0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4786317" y="1643050"/>
            <a:ext cx="1746251" cy="1012825"/>
            <a:chOff x="2735" y="3249"/>
            <a:chExt cx="826" cy="479"/>
          </a:xfrm>
        </p:grpSpPr>
        <p:pic>
          <p:nvPicPr>
            <p:cNvPr id="39" name="Picture 30" descr="zalozit-spolecnost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35" y="3249"/>
              <a:ext cx="391" cy="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2744" y="3612"/>
              <a:ext cx="8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i="1" dirty="0" smtClean="0"/>
                <a:t>Set-up </a:t>
              </a:r>
              <a:r>
                <a:rPr lang="cs-CZ" sz="1000" i="1" dirty="0" err="1" smtClean="0"/>
                <a:t>company</a:t>
              </a:r>
              <a:endParaRPr lang="cs-CZ" sz="1000" i="1" dirty="0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4786314" y="4000504"/>
            <a:ext cx="1725612" cy="1006475"/>
            <a:chOff x="3424" y="3613"/>
            <a:chExt cx="817" cy="477"/>
          </a:xfrm>
        </p:grpSpPr>
        <p:pic>
          <p:nvPicPr>
            <p:cNvPr id="37" name="Picture 29" descr="vykonnost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1" y="3613"/>
              <a:ext cx="392" cy="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3424" y="3974"/>
              <a:ext cx="8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i="1" dirty="0" err="1" smtClean="0"/>
                <a:t>Company</a:t>
              </a:r>
              <a:r>
                <a:rPr lang="cs-CZ" sz="1000" i="1" dirty="0" smtClean="0"/>
                <a:t> performance</a:t>
              </a:r>
              <a:endParaRPr lang="cs-CZ" sz="1000" i="1" dirty="0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4786319" y="2857496"/>
            <a:ext cx="1760538" cy="990600"/>
            <a:chOff x="3998" y="3440"/>
            <a:chExt cx="833" cy="469"/>
          </a:xfrm>
        </p:grpSpPr>
        <p:pic>
          <p:nvPicPr>
            <p:cNvPr id="35" name="Picture 19" descr="financovani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98" y="3440"/>
              <a:ext cx="391" cy="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4014" y="3793"/>
              <a:ext cx="8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i="1" dirty="0" err="1" smtClean="0"/>
                <a:t>Financial</a:t>
              </a:r>
              <a:r>
                <a:rPr lang="cs-CZ" sz="1000" i="1" dirty="0" smtClean="0"/>
                <a:t> </a:t>
              </a:r>
              <a:endParaRPr lang="cs-CZ" sz="1000" i="1" dirty="0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786710" y="2884484"/>
            <a:ext cx="1782761" cy="981075"/>
            <a:chOff x="4259" y="2265"/>
            <a:chExt cx="844" cy="465"/>
          </a:xfrm>
        </p:grpSpPr>
        <p:pic>
          <p:nvPicPr>
            <p:cNvPr id="33" name="Picture 23" descr="marketi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259" y="2265"/>
              <a:ext cx="391" cy="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4286" y="2614"/>
              <a:ext cx="8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i="1"/>
                <a:t>Marketing</a:t>
              </a: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786715" y="1643050"/>
            <a:ext cx="1725612" cy="1011237"/>
            <a:chOff x="0" y="2568"/>
            <a:chExt cx="817" cy="479"/>
          </a:xfrm>
        </p:grpSpPr>
        <p:pic>
          <p:nvPicPr>
            <p:cNvPr id="31" name="Picture 21" descr="komercializovat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2568"/>
              <a:ext cx="392" cy="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0" y="2931"/>
              <a:ext cx="8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i="1" dirty="0" err="1" smtClean="0"/>
                <a:t>Commerzialization</a:t>
              </a:r>
              <a:endParaRPr lang="cs-CZ" sz="1000" i="1" dirty="0"/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857752" y="5214950"/>
            <a:ext cx="1727201" cy="1011238"/>
            <a:chOff x="3152" y="2205"/>
            <a:chExt cx="817" cy="479"/>
          </a:xfrm>
        </p:grpSpPr>
        <p:pic>
          <p:nvPicPr>
            <p:cNvPr id="29" name="Picture 28" descr="skoleni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152" y="2205"/>
              <a:ext cx="392" cy="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3152" y="2568"/>
              <a:ext cx="8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i="1" dirty="0" err="1" smtClean="0"/>
                <a:t>Courses</a:t>
              </a:r>
              <a:r>
                <a:rPr lang="cs-CZ" sz="1000" i="1" dirty="0" smtClean="0"/>
                <a:t> and </a:t>
              </a:r>
              <a:r>
                <a:rPr lang="cs-CZ" sz="1000" i="1" dirty="0" err="1" smtClean="0"/>
                <a:t>training</a:t>
              </a:r>
              <a:endParaRPr lang="cs-CZ" sz="1000" i="1" dirty="0"/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6357950" y="5214950"/>
            <a:ext cx="1725613" cy="1011237"/>
            <a:chOff x="2562" y="2024"/>
            <a:chExt cx="817" cy="479"/>
          </a:xfrm>
        </p:grpSpPr>
        <p:pic>
          <p:nvPicPr>
            <p:cNvPr id="27" name="Picture 22" descr="lidske-zdroje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562" y="2024"/>
              <a:ext cx="391" cy="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Text Box 42"/>
            <p:cNvSpPr txBox="1">
              <a:spLocks noChangeArrowheads="1"/>
            </p:cNvSpPr>
            <p:nvPr/>
          </p:nvSpPr>
          <p:spPr bwMode="auto">
            <a:xfrm>
              <a:off x="2562" y="2387"/>
              <a:ext cx="8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i="1" dirty="0" smtClean="0"/>
                <a:t>HR</a:t>
              </a:r>
              <a:endParaRPr lang="cs-CZ" sz="1000" i="1" dirty="0"/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6286512" y="1643050"/>
            <a:ext cx="1341438" cy="1013961"/>
            <a:chOff x="0" y="1525"/>
            <a:chExt cx="635" cy="480"/>
          </a:xfrm>
        </p:grpSpPr>
        <p:pic>
          <p:nvPicPr>
            <p:cNvPr id="25" name="Picture 25" descr="posuzovani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1525"/>
              <a:ext cx="392" cy="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 Box 43"/>
            <p:cNvSpPr txBox="1">
              <a:spLocks noChangeArrowheads="1"/>
            </p:cNvSpPr>
            <p:nvPr/>
          </p:nvSpPr>
          <p:spPr bwMode="auto">
            <a:xfrm>
              <a:off x="0" y="1888"/>
              <a:ext cx="63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cs-CZ" sz="1000" i="1" dirty="0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7786717" y="4022734"/>
            <a:ext cx="1725613" cy="1019176"/>
            <a:chOff x="1429" y="2700"/>
            <a:chExt cx="817" cy="483"/>
          </a:xfrm>
        </p:grpSpPr>
        <p:pic>
          <p:nvPicPr>
            <p:cNvPr id="23" name="Picture 26" descr="propagovat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429" y="2700"/>
              <a:ext cx="391" cy="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 Box 44"/>
            <p:cNvSpPr txBox="1">
              <a:spLocks noChangeArrowheads="1"/>
            </p:cNvSpPr>
            <p:nvPr/>
          </p:nvSpPr>
          <p:spPr bwMode="auto">
            <a:xfrm>
              <a:off x="1429" y="3067"/>
              <a:ext cx="8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i="1" dirty="0" err="1" smtClean="0"/>
                <a:t>Propagation</a:t>
              </a:r>
              <a:endParaRPr lang="cs-CZ" sz="1000" i="1" dirty="0"/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286514" y="2884484"/>
            <a:ext cx="1738313" cy="979487"/>
            <a:chOff x="1604" y="3309"/>
            <a:chExt cx="823" cy="464"/>
          </a:xfrm>
        </p:grpSpPr>
        <p:pic>
          <p:nvPicPr>
            <p:cNvPr id="21" name="Picture 18" descr="finance-na ochranu vynalezu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604" y="3309"/>
              <a:ext cx="391" cy="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>
              <a:off x="1610" y="3657"/>
              <a:ext cx="8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i="1" dirty="0" err="1" smtClean="0"/>
                <a:t>Patend</a:t>
              </a:r>
              <a:r>
                <a:rPr lang="cs-CZ" sz="1000" i="1" dirty="0" smtClean="0"/>
                <a:t> </a:t>
              </a:r>
              <a:r>
                <a:rPr lang="cs-CZ" sz="1000" i="1" dirty="0" err="1" smtClean="0"/>
                <a:t>Fund</a:t>
              </a:r>
              <a:endParaRPr lang="cs-CZ" sz="1000" i="1" dirty="0"/>
            </a:p>
          </p:txBody>
        </p: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6286515" y="4025911"/>
            <a:ext cx="1727201" cy="1003301"/>
            <a:chOff x="2109" y="3570"/>
            <a:chExt cx="817" cy="475"/>
          </a:xfrm>
        </p:grpSpPr>
        <p:pic>
          <p:nvPicPr>
            <p:cNvPr id="19" name="Picture 20" descr="chranit-vlastnictvi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2126" y="3570"/>
              <a:ext cx="391" cy="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2109" y="3929"/>
              <a:ext cx="8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i="1" dirty="0" err="1" smtClean="0"/>
                <a:t>Intelectual</a:t>
              </a:r>
              <a:r>
                <a:rPr lang="cs-CZ" sz="1000" i="1" dirty="0" smtClean="0"/>
                <a:t> </a:t>
              </a:r>
              <a:r>
                <a:rPr lang="cs-CZ" sz="1000" i="1" dirty="0" err="1" smtClean="0"/>
                <a:t>property</a:t>
              </a:r>
              <a:endParaRPr lang="cs-CZ" sz="1000" i="1" dirty="0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4786314" y="6215082"/>
            <a:ext cx="363573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300" dirty="0" err="1" smtClean="0">
                <a:solidFill>
                  <a:srgbClr val="00B050"/>
                </a:solidFill>
              </a:rPr>
              <a:t>We</a:t>
            </a:r>
            <a:r>
              <a:rPr sz="2300" dirty="0" smtClean="0">
                <a:solidFill>
                  <a:srgbClr val="00B050"/>
                </a:solidFill>
              </a:rPr>
              <a:t> </a:t>
            </a:r>
            <a:r>
              <a:rPr sz="2300" dirty="0" err="1" smtClean="0">
                <a:solidFill>
                  <a:srgbClr val="00B050"/>
                </a:solidFill>
              </a:rPr>
              <a:t>know</a:t>
            </a:r>
            <a:r>
              <a:rPr sz="2300" dirty="0" smtClean="0">
                <a:solidFill>
                  <a:srgbClr val="00B050"/>
                </a:solidFill>
              </a:rPr>
              <a:t>, </a:t>
            </a:r>
            <a:r>
              <a:rPr sz="2300" dirty="0" err="1" smtClean="0">
                <a:solidFill>
                  <a:srgbClr val="00B050"/>
                </a:solidFill>
              </a:rPr>
              <a:t>space</a:t>
            </a:r>
            <a:r>
              <a:rPr sz="2300" dirty="0" smtClean="0">
                <a:solidFill>
                  <a:srgbClr val="00B050"/>
                </a:solidFill>
              </a:rPr>
              <a:t> are not </a:t>
            </a:r>
            <a:r>
              <a:rPr sz="2300" dirty="0" err="1" smtClean="0">
                <a:solidFill>
                  <a:srgbClr val="00B050"/>
                </a:solidFill>
              </a:rPr>
              <a:t>all</a:t>
            </a:r>
            <a:r>
              <a:rPr sz="2300" dirty="0" smtClean="0">
                <a:solidFill>
                  <a:srgbClr val="00B050"/>
                </a:solidFill>
              </a:rPr>
              <a:t>!!!</a:t>
            </a:r>
            <a:endParaRPr lang="cs-CZ" sz="2300" dirty="0">
              <a:solidFill>
                <a:srgbClr val="00B050"/>
              </a:solidFill>
            </a:endParaRPr>
          </a:p>
        </p:txBody>
      </p:sp>
      <p:sp>
        <p:nvSpPr>
          <p:cNvPr id="4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pPr>
              <a:defRPr/>
            </a:pPr>
            <a:fld id="{9E58A1A3-ACC9-499A-A464-8D6271F473EC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60813" y="142852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bdélník 15"/>
          <p:cNvSpPr/>
          <p:nvPr/>
        </p:nvSpPr>
        <p:spPr>
          <a:xfrm>
            <a:off x="5868143" y="2471118"/>
            <a:ext cx="1892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Assessment and improvement of novelty products</a:t>
            </a:r>
            <a:endParaRPr lang="cs-CZ" sz="1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512064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Who can be our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client</a:t>
            </a:r>
            <a:r>
              <a:rPr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smtClean="0">
                <a:solidFill>
                  <a:srgbClr val="00B050"/>
                </a:solidFill>
              </a:rPr>
              <a:t>?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rgbClr val="339933"/>
              </a:buClr>
              <a:buSzPct val="150000"/>
              <a:buNone/>
            </a:pPr>
            <a:r>
              <a:rPr lang="en-US" sz="1900" kern="0" spc="-20" dirty="0">
                <a:latin typeface="Corbel" pitchFamily="34" charset="0"/>
              </a:rPr>
              <a:t>This is essentially a start-up of entrepreneurs from </a:t>
            </a:r>
            <a:r>
              <a:rPr lang="en-US" sz="1900" kern="0" spc="-20" dirty="0" smtClean="0">
                <a:latin typeface="Corbel" pitchFamily="34" charset="0"/>
              </a:rPr>
              <a:t>the</a:t>
            </a:r>
            <a:r>
              <a:rPr lang="cs-CZ" sz="1900" kern="0" spc="-20" dirty="0" smtClean="0">
                <a:latin typeface="Corbel" pitchFamily="34" charset="0"/>
              </a:rPr>
              <a:t> </a:t>
            </a:r>
            <a:r>
              <a:rPr lang="en-US" sz="1900" kern="0" spc="-20" dirty="0" smtClean="0">
                <a:latin typeface="Corbel" pitchFamily="34" charset="0"/>
              </a:rPr>
              <a:t>academic</a:t>
            </a:r>
            <a:r>
              <a:rPr lang="en-US" sz="1900" kern="0" spc="-20" dirty="0">
                <a:latin typeface="Corbel" pitchFamily="34" charset="0"/>
              </a:rPr>
              <a:t> staff</a:t>
            </a:r>
            <a:r>
              <a:rPr lang="en-US" sz="1900" kern="0" spc="-20" dirty="0" smtClean="0">
                <a:latin typeface="Corbel" pitchFamily="34" charset="0"/>
              </a:rPr>
              <a:t>,</a:t>
            </a:r>
            <a:r>
              <a:rPr lang="cs-CZ" sz="1900" kern="0" spc="-20" dirty="0" smtClean="0">
                <a:latin typeface="Corbel" pitchFamily="34" charset="0"/>
              </a:rPr>
              <a:t/>
            </a:r>
            <a:br>
              <a:rPr lang="cs-CZ" sz="1900" kern="0" spc="-20" dirty="0" smtClean="0">
                <a:latin typeface="Corbel" pitchFamily="34" charset="0"/>
              </a:rPr>
            </a:br>
            <a:r>
              <a:rPr lang="en-US" sz="1900" kern="0" spc="-20" dirty="0" smtClean="0">
                <a:latin typeface="Corbel" pitchFamily="34" charset="0"/>
              </a:rPr>
              <a:t>students</a:t>
            </a:r>
            <a:r>
              <a:rPr lang="en-US" sz="1900" kern="0" spc="-20" dirty="0">
                <a:latin typeface="Corbel" pitchFamily="34" charset="0"/>
              </a:rPr>
              <a:t>, graduates or already operating companies and companies with an innovative idea or plan, which can show links to research and development of universities and research institutes in the Region.</a:t>
            </a:r>
          </a:p>
          <a:p>
            <a:pPr lvl="1" algn="just">
              <a:lnSpc>
                <a:spcPct val="114000"/>
              </a:lnSpc>
              <a:buClrTx/>
              <a:buSzPct val="150000"/>
              <a:buFont typeface="Arial" pitchFamily="34" charset="0"/>
              <a:buChar char="•"/>
            </a:pPr>
            <a:r>
              <a:rPr lang="en-US" sz="1900" dirty="0"/>
              <a:t>Academic</a:t>
            </a:r>
          </a:p>
          <a:p>
            <a:pPr lvl="1" algn="just">
              <a:lnSpc>
                <a:spcPct val="114000"/>
              </a:lnSpc>
              <a:buClrTx/>
              <a:buSzPct val="150000"/>
              <a:buFont typeface="Arial" pitchFamily="34" charset="0"/>
              <a:buChar char="•"/>
            </a:pPr>
            <a:r>
              <a:rPr lang="en-US" sz="1900" dirty="0"/>
              <a:t>Student </a:t>
            </a:r>
          </a:p>
          <a:p>
            <a:pPr lvl="1" algn="just">
              <a:lnSpc>
                <a:spcPct val="114000"/>
              </a:lnSpc>
              <a:buClrTx/>
              <a:buSzPct val="150000"/>
              <a:buFont typeface="Arial" pitchFamily="34" charset="0"/>
              <a:buChar char="•"/>
            </a:pPr>
            <a:r>
              <a:rPr lang="en-US" sz="1900" dirty="0"/>
              <a:t>College graduate</a:t>
            </a:r>
          </a:p>
          <a:p>
            <a:pPr lvl="1" algn="just">
              <a:lnSpc>
                <a:spcPct val="114000"/>
              </a:lnSpc>
              <a:buClrTx/>
              <a:buSzPct val="150000"/>
              <a:buFont typeface="Arial" pitchFamily="34" charset="0"/>
              <a:buChar char="•"/>
            </a:pPr>
            <a:r>
              <a:rPr lang="en-US" sz="1900" dirty="0"/>
              <a:t>Innovative companies with links to research and development</a:t>
            </a:r>
          </a:p>
          <a:p>
            <a:pPr marL="723900" lvl="1" indent="-269875" algn="just">
              <a:lnSpc>
                <a:spcPct val="114000"/>
              </a:lnSpc>
              <a:buClrTx/>
              <a:buSzPct val="150000"/>
              <a:buFont typeface="Arial" pitchFamily="34" charset="0"/>
              <a:buChar char="•"/>
            </a:pPr>
            <a:r>
              <a:rPr lang="en-US" sz="1900" dirty="0"/>
              <a:t>Spin-offs from universities and operating </a:t>
            </a:r>
            <a:r>
              <a:rPr lang="en-US" sz="1900" dirty="0" smtClean="0"/>
              <a:t>companies</a:t>
            </a:r>
            <a:endParaRPr sz="1900" dirty="0" smtClean="0"/>
          </a:p>
          <a:p>
            <a:pPr marL="723900" lvl="1" indent="-269875" algn="just">
              <a:lnSpc>
                <a:spcPct val="114000"/>
              </a:lnSpc>
              <a:buClrTx/>
              <a:buSzPct val="150000"/>
              <a:buFont typeface="Arial" pitchFamily="34" charset="0"/>
              <a:buChar char="•"/>
            </a:pPr>
            <a:r>
              <a:rPr lang="en-US" sz="1900" b="1" dirty="0" smtClean="0"/>
              <a:t>Another</a:t>
            </a:r>
            <a:r>
              <a:rPr lang="en-US" sz="1900" b="1" dirty="0"/>
              <a:t> group with an innovative idea or intention of fulfilling at least two characters in the section "Signs of the innovative project / company“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60813" y="142852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514336"/>
            <a:ext cx="7872442" cy="9144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 are the signs of an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 project /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</a:t>
            </a:r>
            <a:r>
              <a: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214586"/>
            <a:ext cx="7772400" cy="4572000"/>
          </a:xfrm>
        </p:spPr>
        <p:txBody>
          <a:bodyPr>
            <a:normAutofit/>
          </a:bodyPr>
          <a:lstStyle/>
          <a:p>
            <a:pPr lvl="1">
              <a:buClr>
                <a:srgbClr val="339933"/>
              </a:buClr>
              <a:buSzPct val="150000"/>
              <a:buNone/>
            </a:pPr>
            <a:r>
              <a:rPr lang="en-US" sz="1900" dirty="0"/>
              <a:t>Project owner / company must meet at least two characters below:</a:t>
            </a:r>
          </a:p>
          <a:p>
            <a:pPr lvl="1">
              <a:lnSpc>
                <a:spcPct val="140000"/>
              </a:lnSpc>
              <a:buClr>
                <a:srgbClr val="339933"/>
              </a:buClr>
              <a:buSzPct val="150000"/>
              <a:buFont typeface="Arial" pitchFamily="34" charset="0"/>
              <a:buChar char="•"/>
            </a:pPr>
            <a:r>
              <a:rPr lang="en-US" sz="1900" dirty="0" smtClean="0"/>
              <a:t>The </a:t>
            </a:r>
            <a:r>
              <a:rPr lang="en-US" sz="1900" dirty="0"/>
              <a:t>applicant of </a:t>
            </a:r>
            <a:r>
              <a:rPr lang="en-US" sz="1900" dirty="0" smtClean="0"/>
              <a:t>projects</a:t>
            </a:r>
            <a:endParaRPr lang="cs-CZ" sz="1900" dirty="0" smtClean="0"/>
          </a:p>
          <a:p>
            <a:pPr lvl="1">
              <a:lnSpc>
                <a:spcPct val="140000"/>
              </a:lnSpc>
              <a:buClr>
                <a:srgbClr val="339933"/>
              </a:buClr>
              <a:buSzPct val="150000"/>
              <a:buFont typeface="Arial" pitchFamily="34" charset="0"/>
              <a:buChar char="•"/>
            </a:pPr>
            <a:r>
              <a:rPr lang="en-US" sz="1900" dirty="0" smtClean="0"/>
              <a:t>Type </a:t>
            </a:r>
            <a:r>
              <a:rPr lang="en-US" sz="1900" dirty="0"/>
              <a:t>of business and </a:t>
            </a:r>
            <a:r>
              <a:rPr lang="en-US" sz="1900" dirty="0" smtClean="0"/>
              <a:t>product</a:t>
            </a:r>
            <a:endParaRPr lang="cs-CZ" sz="1900" dirty="0" smtClean="0"/>
          </a:p>
          <a:p>
            <a:pPr lvl="1">
              <a:lnSpc>
                <a:spcPct val="140000"/>
              </a:lnSpc>
              <a:buClr>
                <a:srgbClr val="339933"/>
              </a:buClr>
              <a:buSzPct val="150000"/>
              <a:buFont typeface="Arial" pitchFamily="34" charset="0"/>
              <a:buChar char="•"/>
            </a:pPr>
            <a:r>
              <a:rPr lang="en-US" sz="1900" dirty="0" smtClean="0"/>
              <a:t>Innovative</a:t>
            </a:r>
            <a:r>
              <a:rPr lang="en-US" sz="1900" dirty="0"/>
              <a:t> small and medium-sized enterprise (SME</a:t>
            </a:r>
            <a:r>
              <a:rPr lang="en-US" sz="1900" dirty="0" smtClean="0"/>
              <a:t>)</a:t>
            </a:r>
            <a:endParaRPr lang="cs-CZ" sz="1900" dirty="0" smtClean="0"/>
          </a:p>
          <a:p>
            <a:pPr lvl="1">
              <a:lnSpc>
                <a:spcPct val="140000"/>
              </a:lnSpc>
              <a:buClr>
                <a:srgbClr val="339933"/>
              </a:buClr>
              <a:buSzPct val="150000"/>
              <a:buFont typeface="Arial" pitchFamily="34" charset="0"/>
              <a:buChar char="•"/>
            </a:pPr>
            <a:r>
              <a:rPr lang="en-US" sz="1900" dirty="0" smtClean="0"/>
              <a:t>Long-term</a:t>
            </a:r>
            <a:r>
              <a:rPr lang="en-US" sz="1900" dirty="0"/>
              <a:t> cooperation on </a:t>
            </a:r>
            <a:r>
              <a:rPr lang="en-US" sz="1900" dirty="0" smtClean="0"/>
              <a:t>R&amp;D</a:t>
            </a:r>
            <a:endParaRPr lang="cs-CZ" sz="1900" dirty="0" smtClean="0"/>
          </a:p>
          <a:p>
            <a:pPr lvl="1">
              <a:lnSpc>
                <a:spcPct val="140000"/>
              </a:lnSpc>
              <a:buClr>
                <a:srgbClr val="339933"/>
              </a:buClr>
              <a:buSzPct val="150000"/>
              <a:buFont typeface="Arial" pitchFamily="34" charset="0"/>
              <a:buChar char="•"/>
            </a:pPr>
            <a:r>
              <a:rPr lang="en-US" sz="1900" dirty="0" smtClean="0"/>
              <a:t>In-house</a:t>
            </a:r>
            <a:r>
              <a:rPr lang="en-US" sz="1900" dirty="0"/>
              <a:t> innovation </a:t>
            </a:r>
            <a:r>
              <a:rPr lang="en-US" sz="1900" dirty="0" smtClean="0"/>
              <a:t>potential</a:t>
            </a:r>
            <a:endParaRPr lang="cs-CZ" sz="1900" dirty="0" smtClean="0"/>
          </a:p>
          <a:p>
            <a:pPr lvl="1">
              <a:lnSpc>
                <a:spcPct val="140000"/>
              </a:lnSpc>
              <a:buClr>
                <a:srgbClr val="339933"/>
              </a:buClr>
              <a:buSzPct val="150000"/>
              <a:buFont typeface="Arial" pitchFamily="34" charset="0"/>
              <a:buChar char="•"/>
            </a:pPr>
            <a:r>
              <a:rPr lang="en-US" sz="1900" dirty="0" smtClean="0"/>
              <a:t>Technology </a:t>
            </a:r>
            <a:r>
              <a:rPr lang="en-US" sz="1900" dirty="0"/>
              <a:t>transfer and industrial property rights </a:t>
            </a:r>
            <a:r>
              <a:rPr lang="en-US" sz="1900" dirty="0" smtClean="0"/>
              <a:t>protect</a:t>
            </a:r>
            <a:r>
              <a:rPr lang="cs-CZ" sz="1900" dirty="0" smtClean="0"/>
              <a:t>ion</a:t>
            </a:r>
            <a:endParaRPr lang="cs-CZ" sz="19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7092514" y="4220978"/>
            <a:ext cx="2663825" cy="648071"/>
          </a:xfrm>
          <a:custGeom>
            <a:avLst/>
            <a:gdLst>
              <a:gd name="T0" fmla="*/ 1997869 w 21600"/>
              <a:gd name="T1" fmla="*/ 0 h 21600"/>
              <a:gd name="T2" fmla="*/ 0 w 21600"/>
              <a:gd name="T3" fmla="*/ 396875 h 21600"/>
              <a:gd name="T4" fmla="*/ 1997869 w 21600"/>
              <a:gd name="T5" fmla="*/ 793750 h 21600"/>
              <a:gd name="T6" fmla="*/ 2663825 w 21600"/>
              <a:gd name="T7" fmla="*/ 3968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cs-CZ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60813" y="142852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8015318" cy="914400"/>
          </a:xfrm>
        </p:spPr>
        <p:txBody>
          <a:bodyPr/>
          <a:lstStyle/>
          <a:p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How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does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process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cs-CZ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adopting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firms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to PI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work</a:t>
            </a:r>
            <a:r>
              <a:rPr lang="cs-CZ" dirty="0" smtClean="0">
                <a:solidFill>
                  <a:srgbClr val="00B050"/>
                </a:solidFill>
              </a:rPr>
              <a:t>?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2143148"/>
            <a:ext cx="4305672" cy="45720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Clr>
                <a:srgbClr val="00B050"/>
              </a:buClr>
              <a:buSzPct val="150000"/>
              <a:buFont typeface="Arial" pitchFamily="34" charset="0"/>
              <a:buChar char="•"/>
            </a:pPr>
            <a:r>
              <a:rPr lang="cs-CZ" sz="1900" b="1" dirty="0" err="1" smtClean="0"/>
              <a:t>First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contact</a:t>
            </a:r>
            <a:endParaRPr lang="cs-CZ" sz="1900" b="1" dirty="0"/>
          </a:p>
          <a:p>
            <a:pPr>
              <a:lnSpc>
                <a:spcPct val="140000"/>
              </a:lnSpc>
              <a:buClr>
                <a:srgbClr val="00B050"/>
              </a:buClr>
              <a:buSzPct val="150000"/>
              <a:buFont typeface="Arial" pitchFamily="34" charset="0"/>
              <a:buChar char="•"/>
            </a:pPr>
            <a:r>
              <a:rPr lang="en-US" sz="1900" dirty="0" smtClean="0"/>
              <a:t>Application</a:t>
            </a:r>
            <a:r>
              <a:rPr lang="en-US" sz="1900" dirty="0"/>
              <a:t> for admission to the </a:t>
            </a:r>
            <a:r>
              <a:rPr lang="cs-CZ" sz="1900" dirty="0"/>
              <a:t>B</a:t>
            </a:r>
            <a:r>
              <a:rPr lang="en-US" sz="1900" dirty="0" smtClean="0"/>
              <a:t>I</a:t>
            </a:r>
            <a:endParaRPr lang="cs-CZ" sz="1900" dirty="0"/>
          </a:p>
          <a:p>
            <a:pPr>
              <a:lnSpc>
                <a:spcPct val="140000"/>
              </a:lnSpc>
              <a:buClr>
                <a:srgbClr val="00B050"/>
              </a:buClr>
              <a:buSzPct val="150000"/>
              <a:buFont typeface="Arial" pitchFamily="34" charset="0"/>
              <a:buChar char="•"/>
            </a:pPr>
            <a:r>
              <a:rPr lang="cs-CZ" sz="1900" dirty="0" smtClean="0"/>
              <a:t>Meeting of </a:t>
            </a:r>
            <a:r>
              <a:rPr lang="cs-CZ" sz="1900" dirty="0" err="1" smtClean="0"/>
              <a:t>the</a:t>
            </a:r>
            <a:r>
              <a:rPr lang="cs-CZ" sz="1900" dirty="0" smtClean="0"/>
              <a:t> </a:t>
            </a:r>
            <a:r>
              <a:rPr lang="cs-CZ" sz="1900" dirty="0" err="1" smtClean="0"/>
              <a:t>Council</a:t>
            </a:r>
            <a:r>
              <a:rPr lang="cs-CZ" sz="1900" dirty="0" smtClean="0"/>
              <a:t> of </a:t>
            </a:r>
            <a:r>
              <a:rPr lang="cs-CZ" sz="1900" dirty="0"/>
              <a:t> Business </a:t>
            </a:r>
            <a:r>
              <a:rPr lang="cs-CZ" sz="1900" dirty="0" err="1" smtClean="0"/>
              <a:t>Incubator</a:t>
            </a:r>
            <a:endParaRPr lang="cs-CZ" sz="1900" dirty="0"/>
          </a:p>
          <a:p>
            <a:pPr>
              <a:lnSpc>
                <a:spcPct val="140000"/>
              </a:lnSpc>
              <a:buClr>
                <a:srgbClr val="00B050"/>
              </a:buClr>
              <a:buSzPct val="150000"/>
              <a:buFont typeface="Arial" pitchFamily="34" charset="0"/>
              <a:buChar char="•"/>
            </a:pPr>
            <a:r>
              <a:rPr lang="cs-CZ" sz="1900" dirty="0" err="1" smtClean="0"/>
              <a:t>Decisions</a:t>
            </a:r>
            <a:r>
              <a:rPr lang="cs-CZ" sz="1900" dirty="0"/>
              <a:t> on </a:t>
            </a:r>
            <a:r>
              <a:rPr lang="cs-CZ" sz="1900" dirty="0" err="1"/>
              <a:t>acceptance</a:t>
            </a:r>
            <a:r>
              <a:rPr lang="cs-CZ" sz="1900" dirty="0"/>
              <a:t> / </a:t>
            </a:r>
            <a:r>
              <a:rPr lang="cs-CZ" sz="1900" dirty="0" err="1" smtClean="0"/>
              <a:t>rejection</a:t>
            </a:r>
            <a:r>
              <a:rPr lang="cs-CZ" sz="1900" dirty="0" smtClean="0"/>
              <a:t> </a:t>
            </a:r>
            <a:r>
              <a:rPr lang="cs-CZ" sz="1900" dirty="0" err="1" smtClean="0"/>
              <a:t>of</a:t>
            </a:r>
            <a:r>
              <a:rPr lang="cs-CZ" sz="1900" dirty="0" smtClean="0"/>
              <a:t> </a:t>
            </a:r>
            <a:r>
              <a:rPr lang="cs-CZ" sz="1900" dirty="0" err="1" smtClean="0"/>
              <a:t>the</a:t>
            </a:r>
            <a:r>
              <a:rPr lang="cs-CZ" sz="1900" dirty="0" smtClean="0"/>
              <a:t> </a:t>
            </a:r>
            <a:r>
              <a:rPr lang="cs-CZ" sz="1900" dirty="0" err="1" smtClean="0"/>
              <a:t>project</a:t>
            </a:r>
            <a:r>
              <a:rPr lang="cs-CZ" sz="1900" dirty="0"/>
              <a:t> / </a:t>
            </a:r>
            <a:r>
              <a:rPr lang="cs-CZ" sz="1900" dirty="0" err="1"/>
              <a:t>company</a:t>
            </a:r>
            <a:r>
              <a:rPr lang="cs-CZ" sz="1900" dirty="0"/>
              <a:t> to B</a:t>
            </a:r>
            <a:r>
              <a:rPr lang="cs-CZ" sz="1900" dirty="0" smtClean="0"/>
              <a:t>I</a:t>
            </a:r>
          </a:p>
          <a:p>
            <a:pPr>
              <a:lnSpc>
                <a:spcPct val="140000"/>
              </a:lnSpc>
              <a:buClr>
                <a:srgbClr val="00B050"/>
              </a:buClr>
              <a:buSzPct val="150000"/>
              <a:buFont typeface="Arial" pitchFamily="34" charset="0"/>
              <a:buChar char="•"/>
            </a:pPr>
            <a:r>
              <a:rPr lang="cs-CZ" sz="1900" b="1" dirty="0" err="1" smtClean="0"/>
              <a:t>Signing</a:t>
            </a:r>
            <a:r>
              <a:rPr lang="cs-CZ" sz="1900" b="1" dirty="0"/>
              <a:t> a </a:t>
            </a:r>
            <a:r>
              <a:rPr lang="cs-CZ" sz="1900" b="1" dirty="0" err="1"/>
              <a:t>lease</a:t>
            </a:r>
            <a:endParaRPr sz="1900" b="1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Picture 4" descr="Proces přijetí firmy do PI"/>
          <p:cNvPicPr>
            <a:picLocks noChangeAspect="1" noChangeArrowheads="1"/>
          </p:cNvPicPr>
          <p:nvPr/>
        </p:nvPicPr>
        <p:blipFill>
          <a:blip r:embed="rId3" cstate="print"/>
          <a:srcRect l="3526" t="13625" r="10112" b="8377"/>
          <a:stretch>
            <a:fillRect/>
          </a:stretch>
        </p:blipFill>
        <p:spPr bwMode="auto">
          <a:xfrm>
            <a:off x="5284816" y="2065358"/>
            <a:ext cx="33591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60813" y="142852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512" y="0"/>
            <a:ext cx="89376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dirty="0" smtClean="0">
                <a:solidFill>
                  <a:srgbClr val="777777"/>
                </a:solidFill>
              </a:rPr>
              <a:t> </a:t>
            </a:r>
            <a:r>
              <a:rPr dirty="0" err="1" smtClean="0">
                <a:solidFill>
                  <a:srgbClr val="777777"/>
                </a:solidFill>
              </a:rPr>
              <a:t>Incubator</a:t>
            </a:r>
            <a:r>
              <a:rPr dirty="0" smtClean="0">
                <a:solidFill>
                  <a:srgbClr val="777777"/>
                </a:solidFill>
              </a:rPr>
              <a:t> in </a:t>
            </a:r>
            <a:r>
              <a:rPr dirty="0" err="1" smtClean="0">
                <a:solidFill>
                  <a:srgbClr val="777777"/>
                </a:solidFill>
              </a:rPr>
              <a:t>numbers</a:t>
            </a:r>
            <a:r>
              <a:rPr lang="cs-CZ" dirty="0" smtClean="0">
                <a:solidFill>
                  <a:srgbClr val="00B050"/>
                </a:solidFill>
                <a:sym typeface="Wingdings" pitchFamily="2" charset="2"/>
              </a:rPr>
              <a:t>…</a:t>
            </a:r>
            <a:endParaRPr sz="3500" dirty="0" smtClean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972072"/>
          </a:xfrm>
        </p:spPr>
        <p:txBody>
          <a:bodyPr>
            <a:normAutofit fontScale="92500" lnSpcReduction="10000"/>
          </a:bodyPr>
          <a:lstStyle>
            <a:extLst/>
          </a:lstStyle>
          <a:p>
            <a:pPr>
              <a:lnSpc>
                <a:spcPct val="150000"/>
              </a:lnSpc>
            </a:pPr>
            <a:r>
              <a:rPr b="1" dirty="0"/>
              <a:t>3</a:t>
            </a:r>
            <a:r>
              <a:rPr b="1" dirty="0" smtClean="0"/>
              <a:t>	</a:t>
            </a:r>
            <a:r>
              <a:rPr dirty="0" err="1" smtClean="0"/>
              <a:t>years</a:t>
            </a:r>
            <a:r>
              <a:rPr dirty="0" smtClean="0"/>
              <a:t> of </a:t>
            </a:r>
            <a:r>
              <a:rPr dirty="0" err="1" smtClean="0"/>
              <a:t>operation</a:t>
            </a:r>
            <a:r>
              <a:rPr dirty="0" smtClean="0"/>
              <a:t> </a:t>
            </a:r>
            <a:r>
              <a:rPr dirty="0" err="1" smtClean="0"/>
              <a:t>of</a:t>
            </a:r>
            <a:r>
              <a:rPr dirty="0" smtClean="0"/>
              <a:t> BI</a:t>
            </a:r>
          </a:p>
          <a:p>
            <a:pPr>
              <a:lnSpc>
                <a:spcPct val="150000"/>
              </a:lnSpc>
            </a:pPr>
            <a:r>
              <a:rPr b="1" dirty="0" smtClean="0"/>
              <a:t>2000</a:t>
            </a:r>
            <a:r>
              <a:rPr dirty="0" smtClean="0"/>
              <a:t>m</a:t>
            </a:r>
            <a:r>
              <a:rPr baseline="30000" dirty="0" smtClean="0"/>
              <a:t>2 </a:t>
            </a:r>
            <a:r>
              <a:rPr dirty="0" smtClean="0"/>
              <a:t>	</a:t>
            </a:r>
            <a:r>
              <a:rPr dirty="0" err="1" smtClean="0"/>
              <a:t>leased</a:t>
            </a:r>
            <a:r>
              <a:rPr dirty="0" smtClean="0"/>
              <a:t> </a:t>
            </a:r>
            <a:r>
              <a:rPr dirty="0" err="1" smtClean="0"/>
              <a:t>office</a:t>
            </a:r>
            <a:r>
              <a:rPr dirty="0" smtClean="0"/>
              <a:t> and </a:t>
            </a:r>
            <a:r>
              <a:rPr dirty="0" err="1" smtClean="0"/>
              <a:t>laboratory</a:t>
            </a:r>
            <a:r>
              <a:rPr dirty="0" smtClean="0"/>
              <a:t> </a:t>
            </a:r>
          </a:p>
          <a:p>
            <a:pPr>
              <a:lnSpc>
                <a:spcPct val="150000"/>
              </a:lnSpc>
            </a:pPr>
            <a:r>
              <a:rPr dirty="0" smtClean="0"/>
              <a:t>	</a:t>
            </a:r>
            <a:r>
              <a:rPr dirty="0" err="1" smtClean="0"/>
              <a:t>space</a:t>
            </a:r>
            <a:endParaRPr dirty="0" smtClean="0"/>
          </a:p>
          <a:p>
            <a:pPr>
              <a:lnSpc>
                <a:spcPct val="150000"/>
              </a:lnSpc>
            </a:pPr>
            <a:r>
              <a:rPr b="1" dirty="0" smtClean="0"/>
              <a:t>90</a:t>
            </a:r>
            <a:r>
              <a:rPr dirty="0" smtClean="0"/>
              <a:t>%	</a:t>
            </a:r>
            <a:r>
              <a:rPr dirty="0" err="1" smtClean="0"/>
              <a:t>availability</a:t>
            </a:r>
            <a:endParaRPr dirty="0" smtClean="0"/>
          </a:p>
          <a:p>
            <a:pPr marL="457200" indent="-457200">
              <a:lnSpc>
                <a:spcPct val="150000"/>
              </a:lnSpc>
            </a:pPr>
            <a:r>
              <a:rPr b="1" dirty="0" smtClean="0"/>
              <a:t>35</a:t>
            </a:r>
            <a:r>
              <a:rPr dirty="0" smtClean="0"/>
              <a:t>		</a:t>
            </a:r>
            <a:r>
              <a:rPr lang="cs-CZ" dirty="0" err="1"/>
              <a:t>i</a:t>
            </a:r>
            <a:r>
              <a:rPr dirty="0" err="1" smtClean="0"/>
              <a:t>ncubated</a:t>
            </a:r>
            <a:r>
              <a:rPr dirty="0" smtClean="0"/>
              <a:t> </a:t>
            </a:r>
            <a:r>
              <a:rPr dirty="0" err="1" smtClean="0"/>
              <a:t>companies</a:t>
            </a:r>
            <a:endParaRPr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4	</a:t>
            </a:r>
            <a:r>
              <a:rPr lang="cs-CZ" dirty="0" err="1" smtClean="0"/>
              <a:t>Successfully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 err="1" smtClean="0"/>
              <a:t>completed</a:t>
            </a:r>
            <a:r>
              <a:rPr lang="cs-CZ" dirty="0"/>
              <a:t> </a:t>
            </a:r>
            <a:r>
              <a:rPr lang="cs-CZ" dirty="0" err="1" smtClean="0"/>
              <a:t>incubations</a:t>
            </a:r>
            <a:endParaRPr dirty="0" smtClean="0"/>
          </a:p>
          <a:p>
            <a:pPr>
              <a:lnSpc>
                <a:spcPct val="150000"/>
              </a:lnSpc>
            </a:pPr>
            <a:r>
              <a:rPr b="1" dirty="0" smtClean="0"/>
              <a:t>120</a:t>
            </a:r>
            <a:r>
              <a:rPr dirty="0" smtClean="0"/>
              <a:t>	</a:t>
            </a:r>
            <a:r>
              <a:rPr lang="cs-CZ" dirty="0" err="1"/>
              <a:t>j</a:t>
            </a:r>
            <a:r>
              <a:rPr dirty="0" err="1" smtClean="0"/>
              <a:t>obs</a:t>
            </a:r>
            <a:r>
              <a:rPr dirty="0" smtClean="0"/>
              <a:t> in </a:t>
            </a:r>
            <a:r>
              <a:rPr dirty="0" err="1" smtClean="0"/>
              <a:t>incubated</a:t>
            </a:r>
            <a:r>
              <a:rPr dirty="0" smtClean="0"/>
              <a:t> </a:t>
            </a:r>
            <a:r>
              <a:rPr dirty="0" err="1" smtClean="0"/>
              <a:t>companies</a:t>
            </a:r>
            <a:endParaRPr dirty="0" smtClean="0"/>
          </a:p>
          <a:p>
            <a:pPr marL="457200" indent="-457200">
              <a:lnSpc>
                <a:spcPct val="150000"/>
              </a:lnSpc>
            </a:pPr>
            <a:r>
              <a:rPr b="1" dirty="0"/>
              <a:t>7</a:t>
            </a:r>
            <a:r>
              <a:rPr dirty="0" smtClean="0"/>
              <a:t>		</a:t>
            </a:r>
            <a:r>
              <a:rPr lang="cs-CZ" dirty="0" err="1"/>
              <a:t>e</a:t>
            </a:r>
            <a:r>
              <a:rPr dirty="0" err="1" smtClean="0"/>
              <a:t>mployees</a:t>
            </a:r>
            <a:r>
              <a:rPr dirty="0" smtClean="0"/>
              <a:t> in BI</a:t>
            </a:r>
          </a:p>
          <a:p>
            <a:pPr marL="457200" indent="-457200">
              <a:lnSpc>
                <a:spcPct val="150000"/>
              </a:lnSpc>
            </a:pPr>
            <a:r>
              <a:rPr b="1" dirty="0"/>
              <a:t>6</a:t>
            </a:r>
            <a:r>
              <a:rPr dirty="0" smtClean="0"/>
              <a:t>		</a:t>
            </a:r>
            <a:r>
              <a:rPr lang="cs-CZ" dirty="0" err="1" smtClean="0"/>
              <a:t>T</a:t>
            </a:r>
            <a:r>
              <a:rPr dirty="0" err="1" smtClean="0"/>
              <a:t>rainees</a:t>
            </a:r>
            <a:r>
              <a:rPr dirty="0" smtClean="0"/>
              <a:t> in BI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pPr>
              <a:defRPr/>
            </a:pPr>
            <a:fld id="{9E58A1A3-ACC9-499A-A464-8D6271F473EC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60813" y="142852"/>
            <a:ext cx="1240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4572000" y="1412776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office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occupancy</a:t>
            </a:r>
            <a:r>
              <a:rPr lang="cs-CZ" dirty="0" smtClean="0"/>
              <a:t> in BI </a:t>
            </a:r>
            <a:br>
              <a:rPr lang="cs-CZ" dirty="0" smtClean="0"/>
            </a:br>
            <a:r>
              <a:rPr lang="cs-CZ" dirty="0" smtClean="0"/>
              <a:t>2008-10</a:t>
            </a:r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PI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00B050"/>
      </a:accent1>
      <a:accent2>
        <a:srgbClr val="92D050"/>
      </a:accent2>
      <a:accent3>
        <a:srgbClr val="00B0F0"/>
      </a:accent3>
      <a:accent4>
        <a:srgbClr val="0070C0"/>
      </a:accent4>
      <a:accent5>
        <a:srgbClr val="CEC597"/>
      </a:accent5>
      <a:accent6>
        <a:srgbClr val="FF9900"/>
      </a:accent6>
      <a:hlink>
        <a:srgbClr val="FF6600"/>
      </a:hlink>
      <a:folHlink>
        <a:srgbClr val="66A7B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</Words>
  <Application>Microsoft Office PowerPoint</Application>
  <PresentationFormat>Předvádění na obrazovce (4:3)</PresentationFormat>
  <Paragraphs>131</Paragraphs>
  <Slides>15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IntroducingPowerPoint2007</vt:lpstr>
      <vt:lpstr>Prezentace aplikace PowerPoint</vt:lpstr>
      <vt:lpstr>Who are we ?</vt:lpstr>
      <vt:lpstr>What is our mission ?</vt:lpstr>
      <vt:lpstr>Prezentace aplikace PowerPoint</vt:lpstr>
      <vt:lpstr>Consulting - Support and development of innovative business</vt:lpstr>
      <vt:lpstr>Who can be our client ?</vt:lpstr>
      <vt:lpstr>What are the signs of an innovative project / company ?</vt:lpstr>
      <vt:lpstr>How does the process  of adopting firms  to PI work?</vt:lpstr>
      <vt:lpstr> Incubator in numbers…</vt:lpstr>
      <vt:lpstr>Type of incubated companies </vt:lpstr>
      <vt:lpstr>Project AGENT</vt:lpstr>
      <vt:lpstr>Prezentace aplikace PowerPoint</vt:lpstr>
      <vt:lpstr>And much more …</vt:lpstr>
      <vt:lpstr>Prezentace aplikace PowerPoint</vt:lpstr>
      <vt:lpstr>Contact…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2009-09-03T18:18:04Z</dcterms:created>
  <dcterms:modified xsi:type="dcterms:W3CDTF">2011-10-05T10:43:56Z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1029</vt:i4>
  </property>
  <property fmtid="{D5CDD505-2E9C-101B-9397-08002B2CF9AE}" pid="3" name="_Version">
    <vt:lpwstr>12.0.4518</vt:lpwstr>
  </property>
</Properties>
</file>