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49" r:id="rId3"/>
    <p:sldMasterId id="2147483686" r:id="rId4"/>
    <p:sldMasterId id="2147483940" r:id="rId5"/>
    <p:sldMasterId id="2147483956" r:id="rId6"/>
    <p:sldMasterId id="2147483965" r:id="rId7"/>
    <p:sldMasterId id="2147483973" r:id="rId8"/>
  </p:sldMasterIdLst>
  <p:notesMasterIdLst>
    <p:notesMasterId r:id="rId13"/>
  </p:notesMasterIdLst>
  <p:handoutMasterIdLst>
    <p:handoutMasterId r:id="rId14"/>
  </p:handoutMasterIdLst>
  <p:sldIdLst>
    <p:sldId id="405" r:id="rId9"/>
    <p:sldId id="503" r:id="rId10"/>
    <p:sldId id="513" r:id="rId11"/>
    <p:sldId id="501" r:id="rId12"/>
  </p:sldIdLst>
  <p:sldSz cx="9906000" cy="6858000" type="A4"/>
  <p:notesSz cx="6718300" cy="98552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FF99"/>
    <a:srgbClr val="0066FF"/>
    <a:srgbClr val="66CCFF"/>
    <a:srgbClr val="99CCFF"/>
    <a:srgbClr val="3399FF"/>
    <a:srgbClr val="FFCCFF"/>
    <a:srgbClr val="FFFF99"/>
    <a:srgbClr val="96969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707" autoAdjust="0"/>
  </p:normalViewPr>
  <p:slideViewPr>
    <p:cSldViewPr snapToGrid="0">
      <p:cViewPr varScale="1">
        <p:scale>
          <a:sx n="73" d="100"/>
          <a:sy n="73" d="100"/>
        </p:scale>
        <p:origin x="-942" y="-96"/>
      </p:cViewPr>
      <p:guideLst>
        <p:guide orient="horz" pos="1221"/>
        <p:guide orient="horz" pos="1565"/>
        <p:guide orient="horz" pos="1071"/>
        <p:guide orient="horz" pos="327"/>
        <p:guide orient="horz" pos="69"/>
        <p:guide orient="horz" pos="4077"/>
        <p:guide pos="322"/>
        <p:guide pos="423"/>
        <p:guide pos="118"/>
        <p:guide pos="6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475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9" y="0"/>
            <a:ext cx="2911475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75B4BDDE-8599-4461-A235-CD43DBEA735A}" type="datetimeFigureOut">
              <a:rPr lang="ko-KR" altLang="en-US"/>
              <a:pPr/>
              <a:t>2011-09-26</a:t>
            </a:fld>
            <a:endParaRPr lang="en-US" altLang="ko-KR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538"/>
            <a:ext cx="2911475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9" y="9360538"/>
            <a:ext cx="2911475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62E6731A-118F-45EB-944F-A905F952938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265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475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9" y="0"/>
            <a:ext cx="2911475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0563" y="738188"/>
            <a:ext cx="53371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4" y="4681855"/>
            <a:ext cx="5375275" cy="443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538"/>
            <a:ext cx="2911475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9" y="9360538"/>
            <a:ext cx="2911475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B944B4D-F376-42CD-93FC-21C45CA012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3854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 userDrawn="1"/>
        </p:nvSpPr>
        <p:spPr>
          <a:xfrm>
            <a:off x="585788" y="2482850"/>
            <a:ext cx="6053137" cy="67945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latinLnBrk="1" hangingPunct="1">
              <a:defRPr/>
            </a:pPr>
            <a:endParaRPr lang="ko-KR" altLang="en-US" sz="3400" dirty="0"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 userDrawn="1"/>
        </p:nvSpPr>
        <p:spPr>
          <a:xfrm>
            <a:off x="585788" y="2481263"/>
            <a:ext cx="6091237" cy="80486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latinLnBrk="1" hangingPunct="1">
              <a:defRPr/>
            </a:pPr>
            <a:endParaRPr lang="ko-KR" altLang="en-US" sz="3400" dirty="0"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5253" y="1834826"/>
            <a:ext cx="3803171" cy="492004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6" name="부제목 2"/>
          <p:cNvSpPr>
            <a:spLocks noGrp="1"/>
          </p:cNvSpPr>
          <p:nvPr>
            <p:ph type="subTitle" idx="1"/>
          </p:nvPr>
        </p:nvSpPr>
        <p:spPr>
          <a:xfrm>
            <a:off x="566738" y="2398713"/>
            <a:ext cx="6243637" cy="1144587"/>
          </a:xfrm>
          <a:prstGeom prst="rect">
            <a:avLst/>
          </a:prstGeom>
        </p:spPr>
        <p:txBody>
          <a:bodyPr/>
          <a:lstStyle>
            <a:lvl1pPr marL="400050" indent="-400050" algn="l">
              <a:buFont typeface="+mj-lt"/>
              <a:buNone/>
              <a:defRPr sz="3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sz="800" ker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0B8D6BA6-A770-4AB4-A60C-E962E8A6751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85788" y="2482850"/>
            <a:ext cx="6053137" cy="67945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latinLnBrk="1" hangingPunct="1">
              <a:lnSpc>
                <a:spcPct val="100000"/>
              </a:lnSpc>
              <a:buFontTx/>
              <a:buNone/>
              <a:defRPr/>
            </a:pPr>
            <a:endParaRPr lang="ko-KR" altLang="en-US" sz="3400" dirty="0">
              <a:latin typeface="가는각진제목체" pitchFamily="18" charset="-127"/>
              <a:ea typeface="가는각진제목체" pitchFamily="18" charset="-127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85788" y="2481263"/>
            <a:ext cx="6091237" cy="80486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latinLnBrk="1" hangingPunct="1">
              <a:lnSpc>
                <a:spcPct val="100000"/>
              </a:lnSpc>
              <a:buFontTx/>
              <a:buNone/>
              <a:defRPr/>
            </a:pPr>
            <a:endParaRPr lang="ko-KR" altLang="en-US" sz="3400" dirty="0">
              <a:latin typeface="가는각진제목체" pitchFamily="18" charset="-127"/>
              <a:ea typeface="가는각진제목체" pitchFamily="18" charset="-127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5253" y="1834826"/>
            <a:ext cx="3803171" cy="492004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6" name="부제목 2"/>
          <p:cNvSpPr>
            <a:spLocks noGrp="1"/>
          </p:cNvSpPr>
          <p:nvPr>
            <p:ph type="subTitle" idx="1"/>
          </p:nvPr>
        </p:nvSpPr>
        <p:spPr>
          <a:xfrm>
            <a:off x="566738" y="2398713"/>
            <a:ext cx="6243637" cy="1144587"/>
          </a:xfrm>
          <a:prstGeom prst="rect">
            <a:avLst/>
          </a:prstGeom>
        </p:spPr>
        <p:txBody>
          <a:bodyPr/>
          <a:lstStyle>
            <a:lvl1pPr marL="400050" indent="-400050" algn="l">
              <a:buFont typeface="+mj-lt"/>
              <a:buNone/>
              <a:defRPr sz="3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860800" y="6442075"/>
            <a:ext cx="2311400" cy="365125"/>
          </a:xfrm>
        </p:spPr>
        <p:txBody>
          <a:bodyPr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sz="800" kern="0">
                <a:solidFill>
                  <a:sysClr val="windowText" lastClr="000000"/>
                </a:solidFill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pPr>
              <a:defRPr/>
            </a:pPr>
            <a:fld id="{98E9FDDE-00D2-4ED3-A008-9C33EDBDBA9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c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2319338"/>
            <a:ext cx="1846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8" descr="02_template_0804_cover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8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0" descr="엠블럼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2975" y="29146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0" descr="mark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67700" y="6619875"/>
            <a:ext cx="1638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585788" y="2481263"/>
            <a:ext cx="6091237" cy="80486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latinLnBrk="1" hangingPunct="1">
              <a:lnSpc>
                <a:spcPct val="100000"/>
              </a:lnSpc>
              <a:buFontTx/>
              <a:buNone/>
              <a:defRPr/>
            </a:pPr>
            <a:endParaRPr lang="ko-KR" altLang="en-US" sz="3400" dirty="0">
              <a:latin typeface="가는각진제목체" pitchFamily="18" charset="-127"/>
              <a:ea typeface="가는각진제목체" pitchFamily="18" charset="-127"/>
              <a:cs typeface="+mj-cs"/>
            </a:endParaRPr>
          </a:p>
        </p:txBody>
      </p:sp>
      <p:sp>
        <p:nvSpPr>
          <p:cNvPr id="9" name="슬라이드 번호 개체 틀 5"/>
          <p:cNvSpPr txBox="1">
            <a:spLocks/>
          </p:cNvSpPr>
          <p:nvPr/>
        </p:nvSpPr>
        <p:spPr>
          <a:xfrm>
            <a:off x="3860800" y="6546850"/>
            <a:ext cx="2311400" cy="365125"/>
          </a:xfrm>
          <a:prstGeom prst="rect">
            <a:avLst/>
          </a:prstGeom>
        </p:spPr>
        <p:txBody>
          <a:bodyPr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sz="800" kern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40D7FA13-7B0B-4C98-8FE1-380D8B45B788}" type="slidenum">
              <a:rPr lang="ko-KR" altLang="en-US" b="0">
                <a:latin typeface="가는각진제목체" pitchFamily="18" charset="-127"/>
                <a:ea typeface="가는각진제목체" pitchFamily="18" charset="-127"/>
              </a:rPr>
              <a:pPr eaLnBrk="1" hangingPunct="1">
                <a:lnSpc>
                  <a:spcPct val="100000"/>
                </a:lnSpc>
                <a:buFontTx/>
                <a:buNone/>
                <a:defRPr/>
              </a:pPr>
              <a:t>‹#›</a:t>
            </a:fld>
            <a:endParaRPr lang="ko-KR" altLang="en-US" b="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ci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91275"/>
            <a:ext cx="1295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9888" y="0"/>
            <a:ext cx="4456112" cy="4143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7" descr="ci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91275"/>
            <a:ext cx="1295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43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02_pt_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7" descr="ci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9888" y="0"/>
            <a:ext cx="4456112" cy="41433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02_pt_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7" descr="ci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9888" y="0"/>
            <a:ext cx="4456112" cy="41433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02_pt_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7" descr="ci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9888" y="0"/>
            <a:ext cx="4456112" cy="41433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02_pt_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7" descr="ci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9888" y="0"/>
            <a:ext cx="4456112" cy="41433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02_pt_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7" descr="ci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9888" y="0"/>
            <a:ext cx="4456112" cy="41433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5"/>
          <p:cNvSpPr txBox="1">
            <a:spLocks/>
          </p:cNvSpPr>
          <p:nvPr userDrawn="1"/>
        </p:nvSpPr>
        <p:spPr>
          <a:xfrm>
            <a:off x="3860800" y="6546850"/>
            <a:ext cx="2311400" cy="365125"/>
          </a:xfrm>
          <a:prstGeom prst="rect">
            <a:avLst/>
          </a:prstGeom>
        </p:spPr>
        <p:txBody>
          <a:bodyPr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sz="800" kern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hangingPunct="1">
              <a:defRPr/>
            </a:pPr>
            <a:fld id="{B7E22BB2-B5F1-415C-9462-0BD0FBC1206E}" type="slidenum">
              <a:rPr lang="ko-KR" altLang="en-US"/>
              <a:pPr eaLnBrk="1" hangingPunct="1"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02_pt_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7" descr="ci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9888" y="0"/>
            <a:ext cx="4456112" cy="41433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02_pt_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7" descr="ci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9888" y="0"/>
            <a:ext cx="4456112" cy="41433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286510" y="66652"/>
            <a:ext cx="3467100" cy="2476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400050" indent="-400050" algn="r">
              <a:buFont typeface="+mj-lt"/>
              <a:buAutoNum type="romanUcPeriod"/>
              <a:defRPr sz="2000" b="1">
                <a:solidFill>
                  <a:srgbClr val="B9CDE5"/>
                </a:solidFill>
                <a:effectLst/>
                <a:latin typeface="가는각진제목체" pitchFamily="18" charset="-127"/>
                <a:ea typeface="가는각진제목체" pitchFamily="18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D4E4-3AB2-4B8A-B545-BEFAAE47C63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부제목 2"/>
          <p:cNvSpPr>
            <a:spLocks noGrp="1"/>
          </p:cNvSpPr>
          <p:nvPr>
            <p:ph type="subTitle" idx="11"/>
          </p:nvPr>
        </p:nvSpPr>
        <p:spPr>
          <a:xfrm>
            <a:off x="6286510" y="66652"/>
            <a:ext cx="3467100" cy="2476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400050" indent="-400050" algn="r">
              <a:buFont typeface="+mj-lt"/>
              <a:buAutoNum type="romanUcPeriod"/>
              <a:defRPr sz="2000" b="1">
                <a:solidFill>
                  <a:srgbClr val="B9CDE5"/>
                </a:solidFill>
                <a:effectLst/>
                <a:latin typeface="가는각진제목체" pitchFamily="18" charset="-127"/>
                <a:ea typeface="가는각진제목체" pitchFamily="18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CA7C-46A0-444B-9B8F-BDB61300986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286510" y="66652"/>
            <a:ext cx="3467100" cy="2476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400050" indent="-400050" algn="r">
              <a:buFont typeface="+mj-lt"/>
              <a:buAutoNum type="romanUcPeriod"/>
              <a:defRPr sz="2000" b="1">
                <a:solidFill>
                  <a:srgbClr val="B9CDE5"/>
                </a:solidFill>
                <a:effectLst/>
                <a:latin typeface="가는각진제목체" pitchFamily="18" charset="-127"/>
                <a:ea typeface="가는각진제목체" pitchFamily="18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BE45-35A6-41FD-A445-75E20102C4C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7701" y="1654175"/>
            <a:ext cx="2362200" cy="765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495675" y="1655763"/>
            <a:ext cx="5886450" cy="790575"/>
          </a:xfrm>
          <a:prstGeom prst="rect">
            <a:avLst/>
          </a:prstGeom>
        </p:spPr>
        <p:txBody>
          <a:bodyPr lIns="0" tIns="0" rIns="0" bIns="0"/>
          <a:lstStyle>
            <a:lvl1pPr marL="400050" indent="-400050" algn="l">
              <a:buFont typeface="+mj-lt"/>
              <a:buAutoNum type="romanUcPeriod"/>
              <a:defRPr sz="16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5618-0A56-45BA-BE9E-919B2E99F2B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647701" y="1654175"/>
            <a:ext cx="2362200" cy="765175"/>
          </a:xfrm>
          <a:prstGeom prst="rect">
            <a:avLst/>
          </a:prstGeom>
        </p:spPr>
        <p:txBody>
          <a:bodyPr lIns="0" tIns="0" rIns="0" bIns="0"/>
          <a:lstStyle>
            <a:lvl1pPr marL="400050" indent="-400050" algn="l">
              <a:buFont typeface="+mj-lt"/>
              <a:buAutoNum type="romanUcPeriod"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3495675" y="1655763"/>
            <a:ext cx="5886450" cy="790575"/>
          </a:xfrm>
          <a:prstGeom prst="rect">
            <a:avLst/>
          </a:prstGeom>
        </p:spPr>
        <p:txBody>
          <a:bodyPr lIns="0" tIns="0" rIns="0" bIns="0"/>
          <a:lstStyle>
            <a:lvl1pPr marL="400050" indent="-400050" algn="l">
              <a:buFont typeface="+mj-lt"/>
              <a:buAutoNum type="arabicPeriod"/>
              <a:defRPr sz="14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6362-0D38-4300-83DD-A7EC090290B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D5BD-6489-4A75-AA3F-D6F305D4574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7701" y="1654175"/>
            <a:ext cx="2362200" cy="765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495675" y="1655763"/>
            <a:ext cx="5886450" cy="790575"/>
          </a:xfrm>
          <a:prstGeom prst="rect">
            <a:avLst/>
          </a:prstGeom>
        </p:spPr>
        <p:txBody>
          <a:bodyPr lIns="0" tIns="0" rIns="0" bIns="0"/>
          <a:lstStyle>
            <a:lvl1pPr marL="400050" indent="-400050" algn="l">
              <a:buFont typeface="+mj-lt"/>
              <a:buAutoNum type="romanUcPeriod"/>
              <a:defRPr sz="16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ED5A-018A-4924-ACCF-D273CB311E1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647701" y="1654175"/>
            <a:ext cx="2362200" cy="765175"/>
          </a:xfrm>
          <a:prstGeom prst="rect">
            <a:avLst/>
          </a:prstGeom>
        </p:spPr>
        <p:txBody>
          <a:bodyPr lIns="0" tIns="0" rIns="0" bIns="0"/>
          <a:lstStyle>
            <a:lvl1pPr marL="400050" indent="-400050" algn="l">
              <a:buFont typeface="+mj-lt"/>
              <a:buAutoNum type="romanUcPeriod"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3495675" y="1655763"/>
            <a:ext cx="5886450" cy="790575"/>
          </a:xfrm>
          <a:prstGeom prst="rect">
            <a:avLst/>
          </a:prstGeom>
        </p:spPr>
        <p:txBody>
          <a:bodyPr lIns="0" tIns="0" rIns="0" bIns="0"/>
          <a:lstStyle>
            <a:lvl1pPr marL="400050" indent="-400050" algn="l">
              <a:buFont typeface="+mj-lt"/>
              <a:buAutoNum type="arabicPeriod"/>
              <a:defRPr sz="1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FFBB-190F-45BA-8F46-7613C2984F2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8275" y="519091"/>
            <a:ext cx="9609138" cy="271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buFont typeface="+mj-lt"/>
              <a:buAutoNum type="arabicPeriod"/>
              <a:defRPr sz="14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286510" y="66652"/>
            <a:ext cx="3467100" cy="2476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400050" indent="-400050" algn="r">
              <a:buFont typeface="+mj-lt"/>
              <a:buAutoNum type="romanUcPeriod"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9481-F9F4-463D-AB5B-C9778548A5B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95300" y="795320"/>
            <a:ext cx="8915400" cy="281005"/>
          </a:xfrm>
          <a:prstGeom prst="rect">
            <a:avLst/>
          </a:prstGeom>
        </p:spPr>
        <p:txBody>
          <a:bodyPr lIns="0" tIns="0" rIns="0" bIns="0"/>
          <a:lstStyle>
            <a:lvl1pPr marL="514350" indent="-514350">
              <a:buFont typeface="+mj-lt"/>
              <a:buAutoNum type="arabicParenR"/>
              <a:defRPr sz="13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부제목 2"/>
          <p:cNvSpPr>
            <a:spLocks noGrp="1"/>
          </p:cNvSpPr>
          <p:nvPr>
            <p:ph type="subTitle" idx="10"/>
          </p:nvPr>
        </p:nvSpPr>
        <p:spPr>
          <a:xfrm>
            <a:off x="6286510" y="66652"/>
            <a:ext cx="3467100" cy="2476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400050" indent="-400050" algn="r">
              <a:buFont typeface="+mj-lt"/>
              <a:buAutoNum type="romanUcPeriod"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168275" y="519091"/>
            <a:ext cx="9609138" cy="271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buFont typeface="+mj-lt"/>
              <a:buAutoNum type="arabicPeriod"/>
              <a:defRPr sz="14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0F0B-1A9E-4C4A-9C45-A6475EBFF6A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299" y="795320"/>
            <a:ext cx="9282113" cy="281005"/>
          </a:xfrm>
          <a:prstGeom prst="rect">
            <a:avLst/>
          </a:prstGeom>
        </p:spPr>
        <p:txBody>
          <a:bodyPr lIns="0" tIns="0" rIns="0" bIns="0"/>
          <a:lstStyle>
            <a:lvl1pPr marL="514350" indent="-514350">
              <a:buFont typeface="+mj-lt"/>
              <a:buAutoNum type="arabicParenR"/>
              <a:defRPr sz="13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6286510" y="66652"/>
            <a:ext cx="3467100" cy="2476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400050" indent="-400050" algn="r">
              <a:buFont typeface="+mj-lt"/>
              <a:buAutoNum type="romanUcPeriod"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68275" y="519091"/>
            <a:ext cx="9609138" cy="271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buFont typeface="+mj-lt"/>
              <a:buAutoNum type="arabicPeriod"/>
              <a:defRPr sz="14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1"/>
          </p:nvPr>
        </p:nvSpPr>
        <p:spPr>
          <a:xfrm>
            <a:off x="666721" y="1081072"/>
            <a:ext cx="9072626" cy="619142"/>
          </a:xfrm>
          <a:prstGeom prst="rect">
            <a:avLst/>
          </a:prstGeom>
        </p:spPr>
        <p:txBody>
          <a:bodyPr lIns="0" tIns="0" rIns="0" bIns="0"/>
          <a:lstStyle>
            <a:lvl1pPr marL="514350" indent="-514350">
              <a:buFont typeface="+mj-lt"/>
              <a:buNone/>
              <a:defRPr sz="13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98E3-8E4E-41C2-99C8-50FD2D6A89C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3860800" y="6546850"/>
            <a:ext cx="2311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6F3174-A4B4-44B6-8B9F-75604B044EE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EE95-9AE2-4442-B756-4215385FE43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7" descr="ci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13" y="2319338"/>
            <a:ext cx="1846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그림 8" descr="02_template_0804_cov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68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그림 10" descr="mar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7700" y="6619875"/>
            <a:ext cx="1638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85788" y="2481263"/>
            <a:ext cx="6091237" cy="80486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latinLnBrk="1" hangingPunct="1">
              <a:defRPr/>
            </a:pPr>
            <a:endParaRPr lang="ko-KR" altLang="en-US" sz="3400" dirty="0">
              <a:cs typeface="+mj-cs"/>
            </a:endParaRP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860800" y="6546850"/>
            <a:ext cx="2311400" cy="365125"/>
          </a:xfrm>
          <a:prstGeom prst="rect">
            <a:avLst/>
          </a:prstGeom>
        </p:spPr>
        <p:txBody>
          <a:bodyPr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ker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EA5179F4-84AC-40C0-A5B3-67EC90E0365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6" descr="04_template_conten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6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그림 7" descr="ci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6489700"/>
            <a:ext cx="5905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그림 9" descr="mar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7700" y="6619875"/>
            <a:ext cx="1638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860800" y="6546850"/>
            <a:ext cx="2311400" cy="365125"/>
          </a:xfrm>
          <a:prstGeom prst="rect">
            <a:avLst/>
          </a:prstGeom>
        </p:spPr>
        <p:txBody>
          <a:bodyPr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ker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87B2732C-82F9-406E-AB16-DC604EE35A2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1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2_pt_template_top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175" y="-4763"/>
            <a:ext cx="99091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그림 7" descr="ci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" y="6489700"/>
            <a:ext cx="5905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그림 9" descr="mark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67700" y="6619875"/>
            <a:ext cx="1638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860800" y="6546850"/>
            <a:ext cx="2311400" cy="365125"/>
          </a:xfrm>
          <a:prstGeom prst="rect">
            <a:avLst/>
          </a:prstGeom>
        </p:spPr>
        <p:txBody>
          <a:bodyPr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ker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2227AC93-9AFC-45FF-9D6B-6D3750B6B26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3" r:id="rId3"/>
    <p:sldLayoutId id="2147483937" r:id="rId4"/>
    <p:sldLayoutId id="2147483969" r:id="rId5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7" descr="04_template_cont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6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그림 9" descr="mar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7700" y="6581775"/>
            <a:ext cx="1638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그림 12" descr="ci_en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7125" y="1795463"/>
            <a:ext cx="55340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그림 13" descr="ci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6489700"/>
            <a:ext cx="5905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7" descr="ci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54813" y="2319338"/>
            <a:ext cx="1846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그림 8" descr="02_template_0804_cover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668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그림 10" descr="mark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67700" y="6619875"/>
            <a:ext cx="1638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85788" y="2481263"/>
            <a:ext cx="6091237" cy="80486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latinLnBrk="1" hangingPunct="1">
              <a:lnSpc>
                <a:spcPct val="100000"/>
              </a:lnSpc>
              <a:buFontTx/>
              <a:buNone/>
              <a:defRPr/>
            </a:pPr>
            <a:endParaRPr lang="ko-KR" altLang="en-US" sz="3400" dirty="0">
              <a:latin typeface="가는각진제목체" pitchFamily="18" charset="-127"/>
              <a:ea typeface="가는각진제목체" pitchFamily="18" charset="-127"/>
              <a:cs typeface="+mj-cs"/>
            </a:endParaRP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860800" y="6546850"/>
            <a:ext cx="2311400" cy="365125"/>
          </a:xfrm>
          <a:prstGeom prst="rect">
            <a:avLst/>
          </a:prstGeom>
        </p:spPr>
        <p:txBody>
          <a:bodyPr/>
          <a:lstStyle>
            <a:lvl1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800" b="0" kern="0">
                <a:solidFill>
                  <a:sysClr val="windowText" lastClr="000000"/>
                </a:solidFill>
                <a:effectLst/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pPr>
              <a:defRPr/>
            </a:pPr>
            <a:fld id="{A2EB07F4-1993-447B-84B4-9BDD83530A6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2055" name="그림 8" descr="template2_start_cover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7" descr="ci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583363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그림 9" descr="mar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67700" y="6607175"/>
            <a:ext cx="1638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860800" y="6546850"/>
            <a:ext cx="2311400" cy="365125"/>
          </a:xfrm>
          <a:prstGeom prst="rect">
            <a:avLst/>
          </a:prstGeom>
        </p:spPr>
        <p:txBody>
          <a:bodyPr/>
          <a:lstStyle>
            <a:lvl1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800" b="0" kern="0">
                <a:solidFill>
                  <a:sysClr val="windowText" lastClr="000000"/>
                </a:solidFill>
                <a:effectLst/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pPr>
              <a:defRPr/>
            </a:pPr>
            <a:fld id="{BDC66902-74DA-456F-983A-803A926A7A2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4101" name="그림 8" descr="template2_content_titlebar_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90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rgbClr val="B9CDE5"/>
          </a:solidFill>
          <a:latin typeface="가는각진제목체" pitchFamily="18" charset="-127"/>
          <a:ea typeface="가는각진제목체" pitchFamily="18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rgbClr val="B9CDE5"/>
          </a:solidFill>
          <a:latin typeface="가는각진제목체" pitchFamily="18" charset="-127"/>
          <a:ea typeface="가는각진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rgbClr val="B9CDE5"/>
          </a:solidFill>
          <a:latin typeface="가는각진제목체" pitchFamily="18" charset="-127"/>
          <a:ea typeface="가는각진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rgbClr val="B9CDE5"/>
          </a:solidFill>
          <a:latin typeface="가는각진제목체" pitchFamily="18" charset="-127"/>
          <a:ea typeface="가는각진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rgbClr val="B9CDE5"/>
          </a:solidFill>
          <a:latin typeface="가는각진제목체" pitchFamily="18" charset="-127"/>
          <a:ea typeface="가는각진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 descr="04_template_content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6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그림 7" descr="ci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7775" y="6592888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그림 9" descr="mar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67700" y="6619875"/>
            <a:ext cx="1638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860800" y="6546850"/>
            <a:ext cx="2311400" cy="365125"/>
          </a:xfrm>
          <a:prstGeom prst="rect">
            <a:avLst/>
          </a:prstGeom>
        </p:spPr>
        <p:txBody>
          <a:bodyPr/>
          <a:lstStyle>
            <a:lvl1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800" b="0" kern="0">
                <a:solidFill>
                  <a:sysClr val="windowText" lastClr="000000"/>
                </a:solidFill>
                <a:effectLst/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pPr>
              <a:defRPr/>
            </a:pPr>
            <a:fld id="{9A152E67-F108-466B-A1D6-C19ADD8C6B6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3078" name="그림 6" descr="template2_list1_bg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3"/>
          <p:cNvSpPr txBox="1">
            <a:spLocks/>
          </p:cNvSpPr>
          <p:nvPr/>
        </p:nvSpPr>
        <p:spPr bwMode="auto">
          <a:xfrm>
            <a:off x="247650" y="954088"/>
            <a:ext cx="2847975" cy="56435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di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ko-KR" altLang="en-US" sz="240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j-cs"/>
              </a:rPr>
              <a:t>발표순서</a:t>
            </a:r>
            <a:endParaRPr lang="ko-KR" altLang="en-US" sz="1200" dirty="0">
              <a:solidFill>
                <a:schemeClr val="tx1"/>
              </a:solidFill>
              <a:latin typeface="가는각진제목체" pitchFamily="18" charset="-127"/>
              <a:ea typeface="가는각진제목체" pitchFamily="18" charset="-127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7" descr="template2_end_cov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28950" y="6573838"/>
            <a:ext cx="5086350" cy="246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l" eaLnBrk="1" latinLnBrk="1" hangingPunct="1">
              <a:lnSpc>
                <a:spcPct val="100000"/>
              </a:lnSpc>
              <a:buFontTx/>
              <a:buNone/>
              <a:defRPr/>
            </a:pPr>
            <a:r>
              <a:rPr kumimoji="1" lang="ko-KR" altLang="en-US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서울 금천구 가산동 </a:t>
            </a:r>
            <a:r>
              <a:rPr kumimoji="1" lang="en-US" altLang="ko-KR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345-9 SK</a:t>
            </a:r>
            <a:r>
              <a:rPr kumimoji="1" lang="ko-KR" altLang="en-US" sz="800" dirty="0" err="1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트윈테크타워</a:t>
            </a:r>
            <a:r>
              <a:rPr kumimoji="1" lang="ko-KR" altLang="en-US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kumimoji="1" lang="en-US" altLang="ko-KR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B</a:t>
            </a:r>
            <a:r>
              <a:rPr kumimoji="1" lang="ko-KR" altLang="en-US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동 </a:t>
            </a:r>
            <a:r>
              <a:rPr kumimoji="1" lang="en-US" altLang="ko-KR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8</a:t>
            </a:r>
            <a:r>
              <a:rPr kumimoji="1" lang="ko-KR" altLang="en-US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층     </a:t>
            </a:r>
            <a:r>
              <a:rPr kumimoji="1" lang="en-US" altLang="ko-KR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TEL 02-6292-6800              FAX 02-6292-6810</a:t>
            </a:r>
          </a:p>
          <a:p>
            <a:pPr algn="l" eaLnBrk="1" latinLnBrk="1" hangingPunct="1">
              <a:lnSpc>
                <a:spcPct val="100000"/>
              </a:lnSpc>
              <a:buFontTx/>
              <a:buNone/>
              <a:defRPr/>
            </a:pPr>
            <a:r>
              <a:rPr kumimoji="1" lang="ko-KR" altLang="en-US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울산광역시 남구 </a:t>
            </a:r>
            <a:r>
              <a:rPr kumimoji="1" lang="ko-KR" altLang="en-US" sz="800" dirty="0" err="1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삼산동</a:t>
            </a:r>
            <a:r>
              <a:rPr kumimoji="1" lang="ko-KR" altLang="en-US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kumimoji="1" lang="en-US" altLang="ko-KR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1632-2</a:t>
            </a:r>
            <a:r>
              <a:rPr kumimoji="1" lang="ko-KR" altLang="en-US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번지 우수빌딩 </a:t>
            </a:r>
            <a:r>
              <a:rPr kumimoji="1" lang="en-US" altLang="ko-KR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2</a:t>
            </a:r>
            <a:r>
              <a:rPr kumimoji="1" lang="ko-KR" altLang="en-US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층       </a:t>
            </a:r>
            <a:r>
              <a:rPr kumimoji="1" lang="en-US" altLang="ko-KR" sz="800" dirty="0">
                <a:solidFill>
                  <a:schemeClr val="bg1">
                    <a:lumMod val="50000"/>
                  </a:schemeClr>
                </a:solidFill>
                <a:latin typeface="돋움" pitchFamily="50" charset="-127"/>
                <a:ea typeface="돋움" pitchFamily="50" charset="-127"/>
              </a:rPr>
              <a:t>TEL 052-276-4412, 4410     FAX 052-276-2856</a:t>
            </a:r>
            <a:endParaRPr kumimoji="1" lang="ko-KR" altLang="en-US" sz="800" dirty="0">
              <a:solidFill>
                <a:schemeClr val="bg1">
                  <a:lumMod val="50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124" name="그림 7" descr="ci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83363"/>
            <a:ext cx="5905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그림 9" descr="mar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7700" y="6607175"/>
            <a:ext cx="1638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860800" y="6546850"/>
            <a:ext cx="2311400" cy="365125"/>
          </a:xfrm>
        </p:spPr>
        <p:txBody>
          <a:bodyPr/>
          <a:lstStyle/>
          <a:p>
            <a:pPr>
              <a:defRPr/>
            </a:pPr>
            <a:fld id="{A9417F9D-626B-4083-89BF-A35DCD8089F8}" type="slidenum">
              <a:rPr lang="ko-KR" altLang="en-US"/>
              <a:pPr>
                <a:defRPr/>
              </a:pPr>
              <a:t>1</a:t>
            </a:fld>
            <a:endParaRPr lang="ko-KR" altLang="en-US" dirty="0"/>
          </a:p>
        </p:txBody>
      </p:sp>
      <p:sp>
        <p:nvSpPr>
          <p:cNvPr id="18435" name="부제목 5"/>
          <p:cNvSpPr>
            <a:spLocks noGrp="1"/>
          </p:cNvSpPr>
          <p:nvPr>
            <p:ph type="subTitle" idx="1"/>
          </p:nvPr>
        </p:nvSpPr>
        <p:spPr bwMode="auto">
          <a:xfrm>
            <a:off x="1107250" y="1457158"/>
            <a:ext cx="7674037" cy="12995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ko-KR" sz="3600" b="0" dirty="0" smtClean="0">
                <a:solidFill>
                  <a:srgbClr val="002060"/>
                </a:solidFill>
                <a:effectLst/>
                <a:latin typeface="HY동녘B" pitchFamily="18" charset="-127"/>
                <a:ea typeface="HY동녘B" pitchFamily="18" charset="-127"/>
              </a:rPr>
              <a:t>M2M with </a:t>
            </a:r>
            <a:r>
              <a:rPr lang="en-US" altLang="ko-KR" sz="3600" b="0" dirty="0" err="1" smtClean="0">
                <a:solidFill>
                  <a:srgbClr val="002060"/>
                </a:solidFill>
                <a:effectLst/>
                <a:latin typeface="HY동녘B" pitchFamily="18" charset="-127"/>
                <a:ea typeface="HY동녘B" pitchFamily="18" charset="-127"/>
              </a:rPr>
              <a:t>SaaS</a:t>
            </a:r>
            <a:r>
              <a:rPr lang="en-US" altLang="ko-KR" sz="3600" b="0" dirty="0" smtClean="0">
                <a:solidFill>
                  <a:srgbClr val="002060"/>
                </a:solidFill>
                <a:effectLst/>
                <a:latin typeface="HY동녘B" pitchFamily="18" charset="-127"/>
                <a:ea typeface="HY동녘B" pitchFamily="18" charset="-127"/>
              </a:rPr>
              <a:t>(Software </a:t>
            </a:r>
            <a:r>
              <a:rPr lang="en-US" altLang="ko-KR" sz="3600" b="0" dirty="0" smtClean="0">
                <a:solidFill>
                  <a:srgbClr val="002060"/>
                </a:solidFill>
                <a:effectLst/>
                <a:latin typeface="HY동녘B" pitchFamily="18" charset="-127"/>
                <a:ea typeface="HY동녘B" pitchFamily="18" charset="-127"/>
              </a:rPr>
              <a:t>as a Service) in</a:t>
            </a:r>
            <a:r>
              <a:rPr lang="ko-KR" altLang="en-US" sz="3600" b="0" dirty="0" smtClean="0">
                <a:solidFill>
                  <a:srgbClr val="002060"/>
                </a:solidFill>
                <a:effectLst/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b="0" dirty="0" smtClean="0">
                <a:solidFill>
                  <a:srgbClr val="002060"/>
                </a:solidFill>
                <a:effectLst/>
                <a:latin typeface="HY동녘B" pitchFamily="18" charset="-127"/>
                <a:ea typeface="HY동녘B" pitchFamily="18" charset="-127"/>
              </a:rPr>
              <a:t>Cloud Computing</a:t>
            </a:r>
            <a:endParaRPr lang="ko-KR" altLang="en-US" sz="3600" b="0" dirty="0" smtClean="0">
              <a:solidFill>
                <a:srgbClr val="002060"/>
              </a:solidFill>
              <a:effectLst/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9461" name="제목 6"/>
          <p:cNvSpPr>
            <a:spLocks/>
          </p:cNvSpPr>
          <p:nvPr/>
        </p:nvSpPr>
        <p:spPr bwMode="auto">
          <a:xfrm>
            <a:off x="3043238" y="4654550"/>
            <a:ext cx="3802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ko-KR" sz="1600" b="0" dirty="0" smtClean="0">
                <a:solidFill>
                  <a:srgbClr val="002060"/>
                </a:solidFill>
                <a:latin typeface="HY동녘B" pitchFamily="18" charset="-127"/>
                <a:ea typeface="HY동녘B" pitchFamily="18" charset="-127"/>
              </a:rPr>
              <a:t>S. K. Cha </a:t>
            </a:r>
          </a:p>
          <a:p>
            <a:pPr algn="ctr" eaLnBrk="1" latin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HY동녘B" pitchFamily="18" charset="-127"/>
                <a:ea typeface="HY동녘B" pitchFamily="18" charset="-127"/>
              </a:rPr>
              <a:t>Cofounder &amp; CTO</a:t>
            </a:r>
            <a:endParaRPr lang="en-US" altLang="ko-KR" sz="1600" dirty="0">
              <a:solidFill>
                <a:srgbClr val="002060"/>
              </a:solidFill>
              <a:latin typeface="HY동녘B" pitchFamily="18" charset="-127"/>
              <a:ea typeface="HY동녘B" pitchFamily="18" charset="-127"/>
            </a:endParaRPr>
          </a:p>
          <a:p>
            <a:pPr algn="ctr" eaLnBrk="1" latin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ko-KR" sz="1600" b="0" dirty="0" smtClean="0">
                <a:solidFill>
                  <a:srgbClr val="002060"/>
                </a:solidFill>
                <a:latin typeface="HY동녘B" pitchFamily="18" charset="-127"/>
                <a:ea typeface="HY동녘B" pitchFamily="18" charset="-127"/>
              </a:rPr>
              <a:t>ACS Co., Ltd. </a:t>
            </a:r>
            <a:endParaRPr lang="ko-KR" altLang="en-US" sz="1600" b="0" dirty="0">
              <a:solidFill>
                <a:srgbClr val="002060"/>
              </a:solidFill>
              <a:latin typeface="HY동녘B" pitchFamily="18" charset="-127"/>
              <a:ea typeface="HY동녘B" pitchFamily="18" charset="-127"/>
            </a:endParaRPr>
          </a:p>
          <a:p>
            <a:pPr algn="ctr" eaLnBrk="1" latin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ko-KR" sz="1100" b="0" dirty="0">
                <a:solidFill>
                  <a:srgbClr val="002060"/>
                </a:solidFill>
                <a:latin typeface="HY동녘B" pitchFamily="18" charset="-127"/>
                <a:ea typeface="HY동녘B" pitchFamily="18" charset="-127"/>
                <a:cs typeface="Times New Roman" pitchFamily="18" charset="0"/>
              </a:rPr>
              <a:t>skcha@acs.co.kr</a:t>
            </a:r>
          </a:p>
        </p:txBody>
      </p:sp>
      <p:pic>
        <p:nvPicPr>
          <p:cNvPr id="8" name="그림 8" descr="091019021717_568848924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7367" y="3594769"/>
            <a:ext cx="1484053" cy="193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86264-9A54-4018-965B-88F49FE63ED5}" type="slidenum">
              <a:rPr lang="ko-KR" altLang="en-US"/>
              <a:pPr>
                <a:defRPr/>
              </a:pPr>
              <a:t>2</a:t>
            </a:fld>
            <a:endParaRPr lang="ko-KR" altLang="en-US" dirty="0"/>
          </a:p>
        </p:txBody>
      </p:sp>
      <p:sp>
        <p:nvSpPr>
          <p:cNvPr id="25604" name="Text Box 27"/>
          <p:cNvSpPr txBox="1">
            <a:spLocks noChangeArrowheads="1"/>
          </p:cNvSpPr>
          <p:nvPr/>
        </p:nvSpPr>
        <p:spPr bwMode="auto">
          <a:xfrm>
            <a:off x="226855" y="497784"/>
            <a:ext cx="9679145" cy="630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buFont typeface="Wingdings" pitchFamily="2" charset="2"/>
              <a:buChar char="q"/>
            </a:pPr>
            <a:r>
              <a:rPr kumimoji="0" lang="ko-KR" altLang="en-US" sz="1800" dirty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lang="en-US" altLang="ko-KR" sz="1800" b="1" dirty="0" smtClean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Since </a:t>
            </a:r>
            <a:r>
              <a:rPr kumimoji="0" lang="en-US" altLang="ko-KR" sz="1800" b="1" dirty="0" smtClean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August </a:t>
            </a:r>
            <a:r>
              <a:rPr kumimoji="0" lang="en-US" altLang="ko-KR" sz="1800" b="1" dirty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30, 1988 (</a:t>
            </a:r>
            <a:r>
              <a:rPr kumimoji="0" lang="en-US" altLang="ko-KR" sz="1800" b="1" dirty="0" smtClean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23 </a:t>
            </a:r>
            <a:r>
              <a:rPr kumimoji="0" lang="en-US" altLang="ko-KR" sz="1800" b="1" dirty="0" smtClean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years)</a:t>
            </a:r>
            <a:endParaRPr kumimoji="0" lang="en-US" altLang="ko-KR" sz="1800" b="1" dirty="0">
              <a:solidFill>
                <a:srgbClr val="3333CC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Concentrating real time based manufacturing software – u-Manufacturing (</a:t>
            </a:r>
            <a:r>
              <a:rPr kumimoji="0" lang="en-US" altLang="ko-KR" sz="1400" b="1" dirty="0" err="1">
                <a:solidFill>
                  <a:srgbClr val="FF0000"/>
                </a:solidFill>
                <a:latin typeface="Times New Roman" pitchFamily="18" charset="0"/>
                <a:ea typeface="가는각진제목체" pitchFamily="18" charset="-127"/>
              </a:rPr>
              <a:t>u</a:t>
            </a:r>
            <a:r>
              <a:rPr kumimoji="0" lang="en-US" altLang="ko-KR" sz="1400" dirty="0" err="1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Mfg</a:t>
            </a: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® &amp; </a:t>
            </a:r>
            <a:r>
              <a:rPr kumimoji="0" lang="en-US" altLang="ko-KR" sz="1400" dirty="0" err="1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Dab</a:t>
            </a:r>
            <a:r>
              <a:rPr kumimoji="0" lang="en-US" altLang="ko-KR" sz="1400" b="1" dirty="0" err="1">
                <a:solidFill>
                  <a:srgbClr val="FF0000"/>
                </a:solidFill>
                <a:latin typeface="Times New Roman" pitchFamily="18" charset="0"/>
                <a:ea typeface="가는각진제목체" pitchFamily="18" charset="-127"/>
              </a:rPr>
              <a:t>o</a:t>
            </a:r>
            <a:r>
              <a:rPr kumimoji="0" lang="en-US" altLang="ko-KR" sz="1400" dirty="0" err="1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m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®)</a:t>
            </a:r>
            <a:endParaRPr kumimoji="0" lang="ko-KR" altLang="en-US" sz="1400" dirty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DABOM®-MES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has successfully completed over 500 project including Hyundai Kia Motor, POSCO</a:t>
            </a: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Announced </a:t>
            </a:r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DAOM®-MES Version for SME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in FY2002 and currently more than </a:t>
            </a:r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20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0 </a:t>
            </a: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references</a:t>
            </a:r>
            <a:endParaRPr kumimoji="0" lang="en-US" altLang="ko-KR" sz="1400" dirty="0"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Completed R&amp;D  for </a:t>
            </a:r>
            <a:r>
              <a:rPr kumimoji="0" lang="en-US" altLang="ko-KR" sz="1400" dirty="0" smtClean="0">
                <a:latin typeface="Times New Roman" pitchFamily="18" charset="0"/>
                <a:ea typeface="가는각진제목체" pitchFamily="18" charset="-127"/>
              </a:rPr>
              <a:t>u-AWS(Automatic </a:t>
            </a:r>
            <a:r>
              <a:rPr kumimoji="0" lang="en-US" altLang="ko-KR" sz="1400" dirty="0">
                <a:latin typeface="Times New Roman" pitchFamily="18" charset="0"/>
                <a:ea typeface="가는각진제목체" pitchFamily="18" charset="-127"/>
              </a:rPr>
              <a:t>Weather Station) in FY </a:t>
            </a:r>
            <a:r>
              <a:rPr kumimoji="0" lang="en-US" altLang="ko-KR" sz="1400" dirty="0" smtClean="0">
                <a:latin typeface="Times New Roman" pitchFamily="18" charset="0"/>
                <a:ea typeface="가는각진제목체" pitchFamily="18" charset="-127"/>
              </a:rPr>
              <a:t>2011 </a:t>
            </a:r>
            <a:r>
              <a:rPr kumimoji="0" lang="en-US" altLang="ko-KR" sz="1400" dirty="0">
                <a:latin typeface="Times New Roman" pitchFamily="18" charset="0"/>
                <a:ea typeface="가는각진제목체" pitchFamily="18" charset="-127"/>
              </a:rPr>
              <a:t>for KMA(Korea Meteorological Administration)</a:t>
            </a: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>
                <a:latin typeface="Times New Roman" pitchFamily="18" charset="0"/>
                <a:ea typeface="가는각진제목체" pitchFamily="18" charset="-127"/>
              </a:rPr>
              <a:t>ACS </a:t>
            </a:r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software</a:t>
            </a:r>
            <a:r>
              <a:rPr kumimoji="0" lang="en-US" altLang="ko-KR" sz="1400" dirty="0" smtClean="0"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>
                <a:latin typeface="Times New Roman" pitchFamily="18" charset="0"/>
                <a:ea typeface="가는각진제목체" pitchFamily="18" charset="-127"/>
              </a:rPr>
              <a:t>installed in Romania, Poland, Slovakia, Czech, Singapore, Thailand, China and more</a:t>
            </a:r>
          </a:p>
          <a:p>
            <a:pPr lvl="1" eaLnBrk="0" latinLnBrk="0" hangingPunct="0">
              <a:buFont typeface="Wingdings" pitchFamily="2" charset="2"/>
              <a:buNone/>
            </a:pPr>
            <a:endParaRPr kumimoji="0" lang="en-US" altLang="ko-KR" sz="1200" dirty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eaLnBrk="0" latinLnBrk="0" hangingPunct="0">
              <a:buFont typeface="Wingdings" pitchFamily="2" charset="2"/>
              <a:buChar char="q"/>
            </a:pPr>
            <a:r>
              <a:rPr kumimoji="0" lang="en-US" altLang="ko-KR" sz="1800" dirty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800" b="1" dirty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ACS Facts</a:t>
            </a:r>
            <a:endParaRPr kumimoji="0" lang="en-US" altLang="ko-KR" sz="1800" dirty="0">
              <a:solidFill>
                <a:srgbClr val="3333CC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600" b="1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Capital : USD 1.4 Million</a:t>
            </a: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Annual revenue: USD 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18M(2010), 20M(2011)</a:t>
            </a:r>
            <a:endParaRPr kumimoji="0" lang="en-US" altLang="ko-KR" sz="1400" dirty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No of employees : 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75</a:t>
            </a:r>
            <a:endParaRPr kumimoji="0" lang="en-US" altLang="ko-KR" sz="1400" dirty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R&amp;D: 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7.5% </a:t>
            </a: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of Revenue (1.2M)  in 2009 </a:t>
            </a:r>
            <a:endParaRPr kumimoji="0" lang="en-US" altLang="ko-KR" sz="1400" dirty="0" smtClean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/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   (EU EUREKA, FP 7, IMS, KORIL , Local R&amp;D project)</a:t>
            </a:r>
            <a:endParaRPr kumimoji="0" lang="en-US" altLang="ko-KR" sz="1400" dirty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/>
            <a:endParaRPr kumimoji="0" lang="en-US" altLang="ko-KR" sz="1100" dirty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eaLnBrk="0" latinLnBrk="0" hangingPunct="0">
              <a:buFont typeface="Wingdings" pitchFamily="2" charset="2"/>
              <a:buChar char="q"/>
            </a:pPr>
            <a:r>
              <a:rPr kumimoji="0" lang="en-US" altLang="ko-KR" sz="1800" dirty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800" b="1" dirty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Main Business</a:t>
            </a:r>
            <a:endParaRPr kumimoji="0" lang="ko-KR" altLang="en-US" sz="1800" b="1" dirty="0">
              <a:solidFill>
                <a:srgbClr val="3333CC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Consulting services for Mfg. IT &amp; Real time application</a:t>
            </a: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 err="1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Dabom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®-</a:t>
            </a:r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Application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– 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MES SW for global manufacturing</a:t>
            </a:r>
            <a:endParaRPr kumimoji="0" lang="en-US" altLang="ko-KR" sz="1400" dirty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 err="1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Dabom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®-</a:t>
            </a:r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Middleware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– </a:t>
            </a:r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Real time driven </a:t>
            </a:r>
            <a:endParaRPr kumimoji="0" lang="ko-KR" altLang="en-US" sz="1400" dirty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 err="1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Dabom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®-</a:t>
            </a:r>
            <a:r>
              <a:rPr lang="en-US" altLang="ko-KR" sz="1400" dirty="0" smtClean="0">
                <a:latin typeface="Times New Roman" pitchFamily="18" charset="0"/>
                <a:ea typeface="가는각진제목체" pitchFamily="18" charset="-127"/>
              </a:rPr>
              <a:t>Device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– </a:t>
            </a: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M2M(Machine to Machine) </a:t>
            </a:r>
          </a:p>
          <a:p>
            <a:pPr lvl="1" eaLnBrk="0" latinLnBrk="0" hangingPunct="0">
              <a:buFont typeface="Wingdings" pitchFamily="2" charset="2"/>
              <a:buNone/>
            </a:pPr>
            <a:endParaRPr kumimoji="0" lang="en-US" altLang="ko-KR" sz="1000" dirty="0" smtClean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  <a:p>
            <a:pPr eaLnBrk="0" latinLnBrk="0" hangingPunct="0">
              <a:buFont typeface="Wingdings" pitchFamily="2" charset="2"/>
              <a:buChar char="q"/>
            </a:pPr>
            <a:r>
              <a:rPr kumimoji="0" lang="en-US" altLang="ko-KR" sz="1800" b="1" dirty="0" smtClean="0">
                <a:solidFill>
                  <a:srgbClr val="3333CC"/>
                </a:solidFill>
                <a:latin typeface="Times New Roman" pitchFamily="18" charset="0"/>
                <a:ea typeface="가는각진제목체" pitchFamily="18" charset="-127"/>
              </a:rPr>
              <a:t> Core Technology</a:t>
            </a: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u-Mfg®</a:t>
            </a:r>
            <a:r>
              <a:rPr kumimoji="0" lang="ko-KR" altLang="en-US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middleware (</a:t>
            </a:r>
            <a:r>
              <a:rPr kumimoji="0" lang="en-US" altLang="ko-KR" sz="1400" dirty="0" err="1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Dabom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®) - (</a:t>
            </a:r>
            <a:r>
              <a:rPr kumimoji="0" lang="en-US" altLang="ko-KR" sz="1400" dirty="0" err="1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NeT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, </a:t>
            </a:r>
            <a:r>
              <a:rPr kumimoji="0" lang="en-US" altLang="ko-KR" sz="1400" dirty="0" err="1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NeP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, World Class Product, ES-ISO12119 certification)</a:t>
            </a: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</a:t>
            </a: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Lean Mfg. - 4 Zero (Waiting time, Inventory, Defects &amp; Down-time) method - (Patent No: 10-0545737)</a:t>
            </a: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Ubiquitous Manufacturing &amp; Collaborative Manufacturing - (Patents No:10-0695533 &amp; 10-0788009)</a:t>
            </a: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Auto-Configuration® - (Patents No:10-2008-0084699)</a:t>
            </a:r>
          </a:p>
          <a:p>
            <a:pPr lvl="1" eaLnBrk="0" latinLnBrk="0" hangingPunct="0">
              <a:buFont typeface="Wingdings" pitchFamily="2" charset="2"/>
              <a:buChar char="q"/>
            </a:pPr>
            <a:r>
              <a:rPr kumimoji="0" lang="en-US" altLang="ko-KR" sz="1400" dirty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 Automatic weather monitoring system using ubiquitous sensor technology – (Patents No: 10-2009-0068912</a:t>
            </a:r>
            <a:r>
              <a:rPr kumimoji="0"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가는각진제목체" pitchFamily="18" charset="-127"/>
              </a:rPr>
              <a:t>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Predictable maintenance system for CNC technology</a:t>
            </a:r>
            <a:r>
              <a:rPr kumimoji="1" lang="en-US" altLang="ko-KR" sz="1400" dirty="0" smtClean="0">
                <a:latin typeface="Times New Roman" pitchFamily="18" charset="0"/>
                <a:cs typeface="Times New Roman" pitchFamily="18" charset="0"/>
              </a:rPr>
              <a:t> (Patents No.:10-2009-0002861) – with KIMM </a:t>
            </a:r>
            <a:endParaRPr kumimoji="1" lang="en-US" altLang="ko-KR" sz="1400" dirty="0" smtClean="0">
              <a:cs typeface="한컴바탕" pitchFamily="18" charset="2"/>
            </a:endParaRPr>
          </a:p>
          <a:p>
            <a:pPr lvl="1" eaLnBrk="0" latinLnBrk="0" hangingPunct="0">
              <a:buFont typeface="Wingdings" pitchFamily="2" charset="2"/>
              <a:buChar char="q"/>
            </a:pPr>
            <a:endParaRPr kumimoji="0" lang="en-US" altLang="ko-KR" sz="1400" dirty="0">
              <a:solidFill>
                <a:srgbClr val="000000"/>
              </a:solidFill>
              <a:latin typeface="Times New Roman" pitchFamily="18" charset="0"/>
              <a:ea typeface="가는각진제목체" pitchFamily="18" charset="-127"/>
            </a:endParaRPr>
          </a:p>
        </p:txBody>
      </p:sp>
      <p:pic>
        <p:nvPicPr>
          <p:cNvPr id="25605" name="Picture 3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7013" y="2162175"/>
            <a:ext cx="4360862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부제목 6"/>
          <p:cNvSpPr>
            <a:spLocks/>
          </p:cNvSpPr>
          <p:nvPr/>
        </p:nvSpPr>
        <p:spPr bwMode="auto">
          <a:xfrm>
            <a:off x="6286500" y="66675"/>
            <a:ext cx="3467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0050" indent="-400050" algn="r">
              <a:spcBef>
                <a:spcPct val="20000"/>
              </a:spcBef>
              <a:buFont typeface="굴림" pitchFamily="50" charset="-127"/>
              <a:buNone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</a:rPr>
              <a:t>Who 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</a:rPr>
              <a:t>is ACS? 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14350" y="600075"/>
            <a:ext cx="8877300" cy="58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/>
          <a:lstStyle/>
          <a:p>
            <a:pPr algn="just">
              <a:defRPr/>
            </a:pPr>
            <a:endParaRPr lang="ko-KR" altLang="en-US" sz="1300">
              <a:solidFill>
                <a:schemeClr val="tx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165100" y="485775"/>
            <a:ext cx="9267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buFont typeface="Wingdings" pitchFamily="2" charset="2"/>
              <a:buChar char="q"/>
            </a:pPr>
            <a:r>
              <a:rPr kumimoji="0" lang="en-US" altLang="ko-KR" sz="1800" b="1" dirty="0">
                <a:solidFill>
                  <a:schemeClr val="accent2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kumimoji="0" lang="en-US" altLang="ko-KR" sz="1800" b="1" dirty="0" smtClean="0">
                <a:solidFill>
                  <a:schemeClr val="accent2"/>
                </a:solidFill>
                <a:latin typeface="Times New Roman" pitchFamily="18" charset="0"/>
                <a:ea typeface="HY헤드라인M" pitchFamily="18" charset="-127"/>
              </a:rPr>
              <a:t>Scope of </a:t>
            </a:r>
            <a:r>
              <a:rPr lang="en-US" altLang="ko-KR" sz="1800" b="1" dirty="0" smtClean="0">
                <a:solidFill>
                  <a:schemeClr val="accent2"/>
                </a:solidFill>
                <a:latin typeface="Times New Roman" pitchFamily="18" charset="0"/>
              </a:rPr>
              <a:t>M2M and Cloud computing</a:t>
            </a:r>
            <a:endParaRPr lang="ko-KR" altLang="en-US" sz="1800" b="1" dirty="0">
              <a:latin typeface="Times New Roman" pitchFamily="18" charset="0"/>
              <a:ea typeface="HY헤드라인M" pitchFamily="18" charset="-127"/>
            </a:endParaRPr>
          </a:p>
        </p:txBody>
      </p:sp>
      <p:pic>
        <p:nvPicPr>
          <p:cNvPr id="108" name="Picture 10" descr="no softw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12" y="4378817"/>
            <a:ext cx="949380" cy="9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520700" y="915988"/>
            <a:ext cx="8599488" cy="1008062"/>
          </a:xfrm>
          <a:prstGeom prst="roundRect">
            <a:avLst>
              <a:gd name="adj" fmla="val 10880"/>
            </a:avLst>
          </a:prstGeom>
          <a:solidFill>
            <a:srgbClr val="99FFCC">
              <a:alpha val="50195"/>
            </a:srgbClr>
          </a:solidFill>
          <a:ln w="3175" algn="ctr">
            <a:solidFill>
              <a:srgbClr val="0E5BD8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pic>
        <p:nvPicPr>
          <p:cNvPr id="114" name="Picture 1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6716" y="1978025"/>
            <a:ext cx="71453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2804529" y="510063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/>
              <a:t>①</a:t>
            </a:r>
          </a:p>
        </p:txBody>
      </p:sp>
      <p:sp>
        <p:nvSpPr>
          <p:cNvPr id="125" name="Text Box 15"/>
          <p:cNvSpPr txBox="1">
            <a:spLocks noChangeArrowheads="1"/>
          </p:cNvSpPr>
          <p:nvPr/>
        </p:nvSpPr>
        <p:spPr bwMode="auto">
          <a:xfrm>
            <a:off x="5925554" y="511651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/>
              <a:t>①</a:t>
            </a:r>
          </a:p>
        </p:txBody>
      </p:sp>
      <p:sp>
        <p:nvSpPr>
          <p:cNvPr id="126" name="Text Box 16"/>
          <p:cNvSpPr txBox="1">
            <a:spLocks noChangeArrowheads="1"/>
          </p:cNvSpPr>
          <p:nvPr/>
        </p:nvSpPr>
        <p:spPr bwMode="auto">
          <a:xfrm>
            <a:off x="3699879" y="45481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/>
              <a:t>②</a:t>
            </a:r>
          </a:p>
        </p:txBody>
      </p:sp>
      <p:sp>
        <p:nvSpPr>
          <p:cNvPr id="127" name="Text Box 17"/>
          <p:cNvSpPr txBox="1">
            <a:spLocks noChangeArrowheads="1"/>
          </p:cNvSpPr>
          <p:nvPr/>
        </p:nvSpPr>
        <p:spPr bwMode="auto">
          <a:xfrm>
            <a:off x="6811379" y="454501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/>
              <a:t>②</a:t>
            </a:r>
          </a:p>
        </p:txBody>
      </p:sp>
      <p:sp>
        <p:nvSpPr>
          <p:cNvPr id="128" name="Text Box 18"/>
          <p:cNvSpPr txBox="1">
            <a:spLocks noChangeArrowheads="1"/>
          </p:cNvSpPr>
          <p:nvPr/>
        </p:nvSpPr>
        <p:spPr bwMode="auto">
          <a:xfrm>
            <a:off x="5823954" y="35956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/>
              <a:t>③</a:t>
            </a:r>
          </a:p>
        </p:txBody>
      </p:sp>
      <p:pic>
        <p:nvPicPr>
          <p:cNvPr id="129" name="Picture 13" descr="http://www.personal.psu.edu/scd5029/blogs/SCDIST110H/apple-iphone-kybd-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951" y="5376863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13" descr="http://www.personal.psu.edu/scd5029/blogs/SCDIST110H/apple-iphone-kybd-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9103" y="5262563"/>
            <a:ext cx="833438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10" descr="no softw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3804" y="4324554"/>
            <a:ext cx="864740" cy="85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11188" y="950913"/>
            <a:ext cx="8687356" cy="9725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latinLnBrk="0" hangingPunct="0">
              <a:spcBef>
                <a:spcPct val="50000"/>
              </a:spcBef>
            </a:pP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</a:rPr>
              <a:t>Core technology of </a:t>
            </a: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400" b="1" dirty="0" err="1" smtClean="0">
                <a:latin typeface="Times New Roman" pitchFamily="18" charset="0"/>
                <a:ea typeface="HY헤드라인M" pitchFamily="18" charset="-127"/>
              </a:rPr>
              <a:t>SaaS</a:t>
            </a: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</a:rPr>
              <a:t> (Software as a </a:t>
            </a:r>
            <a:r>
              <a:rPr lang="en-US" altLang="ko-KR" sz="1400" b="1" dirty="0" err="1" smtClean="0">
                <a:latin typeface="Times New Roman" pitchFamily="18" charset="0"/>
                <a:ea typeface="HY헤드라인M" pitchFamily="18" charset="-127"/>
              </a:rPr>
              <a:t>Servie</a:t>
            </a:r>
            <a:r>
              <a:rPr lang="en-US" altLang="ko-KR" sz="1400" b="1" dirty="0" err="1" smtClean="0">
                <a:latin typeface="Times New Roman" pitchFamily="18" charset="0"/>
              </a:rPr>
              <a:t>ce</a:t>
            </a: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</a:rPr>
              <a:t>) based </a:t>
            </a:r>
            <a:r>
              <a:rPr lang="en-US" altLang="ko-KR" sz="1400" b="1" dirty="0">
                <a:latin typeface="Times New Roman" pitchFamily="18" charset="0"/>
                <a:ea typeface="HY헤드라인M" pitchFamily="18" charset="-127"/>
              </a:rPr>
              <a:t>MES system for </a:t>
            </a: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</a:rPr>
              <a:t>Small business enterprises</a:t>
            </a:r>
            <a:endParaRPr lang="en-US" altLang="ko-KR" sz="1400" b="1" dirty="0">
              <a:latin typeface="Times New Roman" pitchFamily="18" charset="0"/>
              <a:ea typeface="HY헤드라인M" pitchFamily="18" charset="-127"/>
            </a:endParaRPr>
          </a:p>
          <a:p>
            <a:pPr eaLnBrk="0" fontAlgn="t" latin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ko-KR" sz="1200" dirty="0">
                <a:latin typeface="Times New Roman" pitchFamily="18" charset="0"/>
                <a:ea typeface="HY헤드라인M" pitchFamily="18" charset="-127"/>
              </a:rPr>
              <a:t> 1. Wired/Wireless sensor based </a:t>
            </a:r>
            <a:r>
              <a:rPr lang="en-US" altLang="ko-KR" sz="1200" dirty="0" smtClean="0">
                <a:latin typeface="Times New Roman" pitchFamily="18" charset="0"/>
                <a:ea typeface="HY헤드라인M" pitchFamily="18" charset="-127"/>
              </a:rPr>
              <a:t>production resources </a:t>
            </a:r>
            <a:r>
              <a:rPr lang="en-US" altLang="ko-KR" sz="1200" dirty="0">
                <a:latin typeface="Times New Roman" pitchFamily="18" charset="0"/>
                <a:ea typeface="HY헤드라인M" pitchFamily="18" charset="-127"/>
              </a:rPr>
              <a:t>interface </a:t>
            </a:r>
            <a:r>
              <a:rPr lang="en-US" altLang="ko-KR" sz="1200" dirty="0" smtClean="0">
                <a:latin typeface="Times New Roman" pitchFamily="18" charset="0"/>
                <a:ea typeface="HY헤드라인M" pitchFamily="18" charset="-127"/>
              </a:rPr>
              <a:t>device in real time – M2M </a:t>
            </a:r>
            <a:endParaRPr lang="en-US" altLang="ko-KR" sz="1200" dirty="0">
              <a:latin typeface="Times New Roman" pitchFamily="18" charset="0"/>
              <a:ea typeface="HY헤드라인M" pitchFamily="18" charset="-127"/>
            </a:endParaRPr>
          </a:p>
          <a:p>
            <a:pPr eaLnBrk="0" fontAlgn="t" latin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ko-KR" sz="1200" dirty="0">
                <a:latin typeface="Times New Roman" pitchFamily="18" charset="0"/>
                <a:ea typeface="HY헤드라인M" pitchFamily="18" charset="-127"/>
              </a:rPr>
              <a:t> 2. Service oriented middleware runs under gateway </a:t>
            </a:r>
            <a:r>
              <a:rPr lang="en-US" altLang="ko-KR" sz="1200" dirty="0" smtClean="0">
                <a:latin typeface="Times New Roman" pitchFamily="18" charset="0"/>
                <a:ea typeface="HY헤드라인M" pitchFamily="18" charset="-127"/>
              </a:rPr>
              <a:t> - Production knowledge based operation</a:t>
            </a:r>
            <a:endParaRPr lang="en-US" altLang="ko-KR" sz="1200" dirty="0">
              <a:latin typeface="Times New Roman" pitchFamily="18" charset="0"/>
              <a:ea typeface="HY헤드라인M" pitchFamily="18" charset="-127"/>
            </a:endParaRPr>
          </a:p>
          <a:p>
            <a:pPr eaLnBrk="0" fontAlgn="t" latin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ko-KR" sz="1200" dirty="0">
                <a:latin typeface="Times New Roman" pitchFamily="18" charset="0"/>
                <a:ea typeface="HY헤드라인M" pitchFamily="18" charset="-127"/>
              </a:rPr>
              <a:t> 3. Single instance SOA MES application  for automotive &amp; </a:t>
            </a:r>
            <a:r>
              <a:rPr lang="en-US" altLang="ko-KR" sz="1200" dirty="0" smtClean="0">
                <a:latin typeface="Times New Roman" pitchFamily="18" charset="0"/>
                <a:ea typeface="HY헤드라인M" pitchFamily="18" charset="-127"/>
              </a:rPr>
              <a:t>E</a:t>
            </a:r>
            <a:r>
              <a:rPr lang="en-US" altLang="ko-KR" sz="1200" dirty="0" smtClean="0">
                <a:latin typeface="Times New Roman" pitchFamily="18" charset="0"/>
              </a:rPr>
              <a:t>lectric, Electronics</a:t>
            </a:r>
            <a:r>
              <a:rPr lang="en-US" altLang="ko-KR" sz="1200" dirty="0" smtClean="0">
                <a:latin typeface="Times New Roman" pitchFamily="18" charset="0"/>
                <a:ea typeface="HY헤드라인M" pitchFamily="18" charset="-127"/>
              </a:rPr>
              <a:t> industry – Cloud computing  </a:t>
            </a:r>
            <a:endParaRPr lang="en-US" altLang="ko-KR" sz="1200" dirty="0">
              <a:latin typeface="Times New Roman" pitchFamily="18" charset="0"/>
              <a:ea typeface="HY헤드라인M" pitchFamily="18" charset="-127"/>
            </a:endParaRPr>
          </a:p>
        </p:txBody>
      </p:sp>
      <p:pic>
        <p:nvPicPr>
          <p:cNvPr id="19" name="Picture 57" descr="green IT 심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4866" y="2056438"/>
            <a:ext cx="1012468" cy="863682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8572425" y="2958159"/>
            <a:ext cx="7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Times New Roman" pitchFamily="18" charset="0"/>
              </a:rPr>
              <a:t>Green IT</a:t>
            </a:r>
            <a:endParaRPr lang="ko-KR" altLang="en-US" dirty="0"/>
          </a:p>
        </p:txBody>
      </p:sp>
      <p:sp>
        <p:nvSpPr>
          <p:cNvPr id="21" name="부제목 6"/>
          <p:cNvSpPr>
            <a:spLocks/>
          </p:cNvSpPr>
          <p:nvPr/>
        </p:nvSpPr>
        <p:spPr bwMode="auto">
          <a:xfrm>
            <a:off x="2909889" y="0"/>
            <a:ext cx="6943859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0050" indent="-400050" algn="r">
              <a:spcBef>
                <a:spcPct val="20000"/>
              </a:spcBef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Scope of Joint R&amp;D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6"/>
          <p:cNvSpPr>
            <a:spLocks/>
          </p:cNvSpPr>
          <p:nvPr/>
        </p:nvSpPr>
        <p:spPr bwMode="auto">
          <a:xfrm>
            <a:off x="2870700" y="0"/>
            <a:ext cx="6943859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0050" indent="-400050" algn="r">
              <a:spcBef>
                <a:spcPct val="20000"/>
              </a:spcBef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</a:rPr>
              <a:t>Expectation 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59630" y="597999"/>
            <a:ext cx="9242425" cy="1361158"/>
          </a:xfrm>
          <a:prstGeom prst="roundRect">
            <a:avLst>
              <a:gd name="adj" fmla="val 9718"/>
            </a:avLst>
          </a:prstGeom>
          <a:solidFill>
            <a:srgbClr val="00FFFF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fontAlgn="t" latinLnBrk="0" hangingPunct="0">
              <a:spcBef>
                <a:spcPct val="50000"/>
              </a:spcBef>
              <a:defRPr/>
            </a:pPr>
            <a:r>
              <a:rPr lang="en-US" altLang="ko-KR" sz="1600" b="1" u="sng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We are very interested in M2M based Open Innovation Collaboration Global R&amp;D Project opportunity</a:t>
            </a:r>
          </a:p>
          <a:p>
            <a:pPr eaLnBrk="0" fontAlgn="t" latinLnBrk="0" hangingPunct="0">
              <a:lnSpc>
                <a:spcPct val="6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 EUREKA Project</a:t>
            </a:r>
          </a:p>
          <a:p>
            <a:pPr eaLnBrk="0" fontAlgn="t" latinLnBrk="0" hangingPunct="0">
              <a:lnSpc>
                <a:spcPct val="6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 FP 7 Project</a:t>
            </a:r>
            <a:endParaRPr lang="en-US" altLang="ko-KR" sz="1400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</a:endParaRPr>
          </a:p>
          <a:p>
            <a:pPr eaLnBrk="0" fontAlgn="t" latinLnBrk="0" hangingPunct="0">
              <a:lnSpc>
                <a:spcPct val="6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International Joint Project runs under MKE (Ministry of Knowledge Economic) Local Program</a:t>
            </a:r>
            <a:endParaRPr lang="en-US" altLang="ko-KR" sz="1400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</a:endParaRPr>
          </a:p>
          <a:p>
            <a:pPr eaLnBrk="0" fontAlgn="t" latinLnBrk="0" hangingPunct="0">
              <a:lnSpc>
                <a:spcPct val="6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 Others</a:t>
            </a:r>
            <a:endParaRPr lang="en-US" altLang="ko-KR" sz="1400" dirty="0">
              <a:solidFill>
                <a:srgbClr val="00000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1" y="2237785"/>
            <a:ext cx="5991905" cy="3828507"/>
          </a:xfrm>
          <a:prstGeom prst="rect">
            <a:avLst/>
          </a:prstGeom>
        </p:spPr>
      </p:pic>
      <p:pic>
        <p:nvPicPr>
          <p:cNvPr id="14" name="Picture 5" descr="economistcover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1156" y="2342288"/>
            <a:ext cx="2466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7044945" y="5780060"/>
            <a:ext cx="150778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ko-KR" sz="1800" b="1" dirty="0" smtClean="0">
                <a:latin typeface="Times New Roman" pitchFamily="18" charset="0"/>
              </a:rPr>
              <a:t>Sensor Cloud</a:t>
            </a:r>
            <a:endParaRPr lang="en-US" altLang="ko-KR" sz="1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440</Words>
  <Application>Microsoft Office PowerPoint</Application>
  <PresentationFormat>A4 용지(210x297mm)</PresentationFormat>
  <Paragraphs>54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디자인 사용자 지정</vt:lpstr>
      <vt:lpstr>1_디자인 사용자 지정</vt:lpstr>
      <vt:lpstr>1_기본 디자인</vt:lpstr>
      <vt:lpstr>2_디자인 사용자 지정</vt:lpstr>
      <vt:lpstr>3_디자인 사용자 지정</vt:lpstr>
      <vt:lpstr>2_기본 디자인</vt:lpstr>
      <vt:lpstr>4_디자인 사용자 지정</vt:lpstr>
      <vt:lpstr>5_디자인 사용자 지정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dc_kim</dc:creator>
  <cp:lastModifiedBy>sk_cha</cp:lastModifiedBy>
  <cp:revision>260</cp:revision>
  <dcterms:created xsi:type="dcterms:W3CDTF">2007-10-24T00:18:06Z</dcterms:created>
  <dcterms:modified xsi:type="dcterms:W3CDTF">2011-09-26T09:33:20Z</dcterms:modified>
</cp:coreProperties>
</file>