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6" r:id="rId3"/>
    <p:sldId id="340" r:id="rId4"/>
    <p:sldId id="320" r:id="rId5"/>
    <p:sldId id="345" r:id="rId6"/>
    <p:sldId id="341" r:id="rId7"/>
    <p:sldId id="317" r:id="rId8"/>
    <p:sldId id="292" r:id="rId9"/>
    <p:sldId id="291" r:id="rId10"/>
    <p:sldId id="293" r:id="rId11"/>
    <p:sldId id="294" r:id="rId12"/>
    <p:sldId id="346" r:id="rId13"/>
    <p:sldId id="361" r:id="rId14"/>
    <p:sldId id="295" r:id="rId15"/>
    <p:sldId id="358" r:id="rId16"/>
    <p:sldId id="322" r:id="rId17"/>
    <p:sldId id="356" r:id="rId18"/>
    <p:sldId id="357" r:id="rId19"/>
    <p:sldId id="332" r:id="rId20"/>
    <p:sldId id="360" r:id="rId21"/>
    <p:sldId id="333" r:id="rId22"/>
    <p:sldId id="335" r:id="rId23"/>
    <p:sldId id="299" r:id="rId24"/>
    <p:sldId id="326" r:id="rId25"/>
    <p:sldId id="300" r:id="rId26"/>
    <p:sldId id="302" r:id="rId27"/>
    <p:sldId id="303" r:id="rId28"/>
    <p:sldId id="304" r:id="rId29"/>
    <p:sldId id="305" r:id="rId30"/>
    <p:sldId id="359" r:id="rId31"/>
    <p:sldId id="347" r:id="rId32"/>
    <p:sldId id="349" r:id="rId33"/>
    <p:sldId id="321" r:id="rId34"/>
    <p:sldId id="351" r:id="rId35"/>
    <p:sldId id="352" r:id="rId36"/>
    <p:sldId id="353" r:id="rId37"/>
    <p:sldId id="354" r:id="rId38"/>
    <p:sldId id="355" r:id="rId39"/>
    <p:sldId id="343" r:id="rId40"/>
    <p:sldId id="312" r:id="rId41"/>
    <p:sldId id="311" r:id="rId42"/>
    <p:sldId id="362" r:id="rId43"/>
  </p:sldIdLst>
  <p:sldSz cx="10080625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3238" indent="-46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06475" indent="-92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11300" indent="-139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14538" indent="-1857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12C"/>
    <a:srgbClr val="FAFCB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75294" autoAdjust="0"/>
  </p:normalViewPr>
  <p:slideViewPr>
    <p:cSldViewPr>
      <p:cViewPr varScale="1">
        <p:scale>
          <a:sx n="53" d="100"/>
          <a:sy n="53" d="100"/>
        </p:scale>
        <p:origin x="-1482" y="-90"/>
      </p:cViewPr>
      <p:guideLst>
        <p:guide orient="horz" pos="2382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2076" y="18"/>
      </p:cViewPr>
      <p:guideLst>
        <p:guide orient="horz" pos="3126"/>
        <p:guide pos="2141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78EE9CBF-5C3E-4A8F-94F9-A47D56289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1C0CD781-B29D-4A26-92F5-F5DC5590C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32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64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13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45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C98845-0B1D-4377-91DE-CE59D1C4AA9C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Promítnutí výpisu z účtu s popisem (doplněna pořadová čísla výdajů, označení mylné platby i NN,…)</a:t>
            </a:r>
          </a:p>
          <a:p>
            <a:r>
              <a:rPr lang="cs-CZ" smtClean="0"/>
              <a:t>Stačí kliknout na tlačítko.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42A811-198B-4F3F-B9EA-E763DE8912E2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Výdaj z předchozího období = opomenutý výdaj nebo výdaj, který věcně nesouvisel s předchozím období</a:t>
            </a:r>
          </a:p>
          <a:p>
            <a:r>
              <a:rPr lang="cs-CZ" smtClean="0"/>
              <a:t>Slovní komentář: pokud do soupisky zahrnou výdaj z předchozích období, ať to komentují, abychom se v tom zorientovali.</a:t>
            </a:r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6070E2-7A8F-458B-B015-C9C0FDFFB4E6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Nesmí nastat v případě přímých výdajů. V tomto případě by došlo k nesrovnalosti a k podezření na porušení rozpočtové kázně.</a:t>
            </a:r>
          </a:p>
          <a:p>
            <a:r>
              <a:rPr lang="cs-CZ" smtClean="0"/>
              <a:t>S nepřímým výdajem je toto možné, částku NN si převedou a co je s ní dál nás už nezajímá.</a:t>
            </a:r>
          </a:p>
          <a:p>
            <a:endParaRPr lang="cs-CZ" smtClean="0"/>
          </a:p>
          <a:p>
            <a:r>
              <a:rPr lang="cs-CZ" smtClean="0"/>
              <a:t>Novinka Příručky pro příjemce verze 4: Osobní náklady-lze si na provozní účet zaslat prostředky z projektového účtu 5 pracovních dnů přede dnem, kdy budou tyto prostředky z provozního účtu uhrazeny.</a:t>
            </a:r>
          </a:p>
          <a:p>
            <a:endParaRPr 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D77538-990A-4A1A-947D-01E849828B49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Do prvního sloupce této přílohy zaneste údaje z </a:t>
            </a:r>
            <a:r>
              <a:rPr lang="cs-CZ" i="1" smtClean="0"/>
              <a:t>Přepracovaného rozpočet projektu</a:t>
            </a:r>
            <a:r>
              <a:rPr lang="cs-CZ" smtClean="0"/>
              <a:t>. </a:t>
            </a:r>
          </a:p>
          <a:p>
            <a:r>
              <a:rPr lang="cs-CZ" smtClean="0"/>
              <a:t>Nezapomeňte do rozpočtu přidat řádky a zaznamenat tam konkrétní položky tak, aby byl shodný s rozpočtem uvedeným v Rozhodnutí (detailní členění rozpočtu).</a:t>
            </a:r>
          </a:p>
          <a:p>
            <a:r>
              <a:rPr lang="cs-CZ" smtClean="0"/>
              <a:t>Pomocí sloupce </a:t>
            </a:r>
            <a:r>
              <a:rPr lang="cs-CZ" i="1" smtClean="0"/>
              <a:t>Pořadová čísla účetních dokladů na soupisce</a:t>
            </a:r>
            <a:r>
              <a:rPr lang="cs-CZ" smtClean="0"/>
              <a:t> bude tato příloha propojena se Soupiskou účetních dokladů.</a:t>
            </a:r>
          </a:p>
          <a:p>
            <a:r>
              <a:rPr lang="cs-CZ" smtClean="0"/>
              <a:t>Do řádku nepřímých nákladů (sloupec Aktuálně prokazované výdaje) zadejte skutečně vyčerpané nepřímé náklady, tzn. odvedené na provozní účet nebo na výpisu z projektového účtu identifikovány jako NN. Z tohoto důvodu se celkové způsobilé výdaje nebudou shodovat s částkou ze Soupisky účetních dokladů (v Soupisce jsou totiž NN dopočteny a nemusejí odpovídat skutečně čerpaným NN)</a:t>
            </a:r>
          </a:p>
          <a:p>
            <a:endParaRPr lang="cs-CZ" i="1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76AE74-1EA5-4632-AE05-5162B63723E9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Výše NN dle Rozhodnutí o poskytnutí dotace- vypočteno jako procento z celkových způsobilých výdajů projektu (v Kč), v našem případě je to 1 215 789 Kč.</a:t>
            </a:r>
          </a:p>
          <a:p>
            <a:r>
              <a:rPr lang="cs-CZ" b="1" smtClean="0"/>
              <a:t>Dosud prokazované </a:t>
            </a:r>
            <a:r>
              <a:rPr lang="cs-CZ" smtClean="0"/>
              <a:t>je nula, protože se jedná o první monitorovací zprávu. V druhé monitorovací zprávě zde bude 99 771 Kč.</a:t>
            </a:r>
          </a:p>
          <a:p>
            <a:r>
              <a:rPr lang="cs-CZ" b="1" smtClean="0"/>
              <a:t>Aktuálně prokazované </a:t>
            </a:r>
            <a:r>
              <a:rPr lang="cs-CZ" smtClean="0"/>
              <a:t>– 99 771 Kč (tj. 99 tis převedeno na provozní účet, 421 Kč cestovné tuzemské, 350 Kč bankovní poplatky).</a:t>
            </a:r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2D3359-F8D5-4D9B-A6A9-00186D444A2D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Do sloupce Schválený rozpočet, uveďte aktuální rozpočet, který je v právním aktu, tj. rozpočet v Rozhodnutí, popř. změněný akceptovaným Dodatkem k Rozhodnutí na základě schválené podstatné změny.</a:t>
            </a:r>
          </a:p>
          <a:p>
            <a:r>
              <a:rPr lang="cs-CZ" smtClean="0">
                <a:cs typeface="Lucida Sans Unicode" pitchFamily="34" charset="0"/>
              </a:rPr>
              <a:t>Rozpočet přepracovaný příjemcem- kumulativně od začátku projektu- uvádí se zde všechny nepodstatné změny od začátku realizace projektu, včetně změn, které nastaly v tomto MO. Kumulativně se uvádějí z důvodů kontroly pravidel přesouvání v rámci nepodstatných změn - max 15% nákladů kapitoly, z které jsou prostředky přesouvány.  </a:t>
            </a:r>
          </a:p>
          <a:p>
            <a:r>
              <a:rPr lang="cs-CZ" smtClean="0">
                <a:cs typeface="Lucida Sans Unicode" pitchFamily="34" charset="0"/>
              </a:rPr>
              <a:t>Rozpočet přepracovaný příjemcem- pouze změny v daném monitorovaném období.</a:t>
            </a:r>
          </a:p>
          <a:p>
            <a:endParaRPr lang="cs-CZ" sz="2700" smtClean="0">
              <a:cs typeface="Lucida Sans Unicode" pitchFamily="34" charset="0"/>
            </a:endParaRPr>
          </a:p>
          <a:p>
            <a:endParaRPr 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CBE430-AFA2-405B-9D71-9D35CB267E90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30200" indent="-330200">
              <a:buFontTx/>
              <a:buAutoNum type="arabicPeriod"/>
            </a:pPr>
            <a:r>
              <a:rPr lang="cs-CZ" smtClean="0"/>
              <a:t>Vyplňte přílohu č. 9 </a:t>
            </a:r>
            <a:r>
              <a:rPr lang="cs-CZ" i="1" smtClean="0"/>
              <a:t>Přepracovaný rozpočet projektu</a:t>
            </a:r>
            <a:r>
              <a:rPr lang="cs-CZ" smtClean="0"/>
              <a:t>. </a:t>
            </a:r>
          </a:p>
          <a:p>
            <a:pPr marL="330200" indent="-330200">
              <a:buFontTx/>
              <a:buAutoNum type="arabicPeriod"/>
            </a:pPr>
            <a:r>
              <a:rPr lang="cs-CZ" smtClean="0"/>
              <a:t>Takto předělaný rozpočet zaneste do prvního sloupce přílohy č. 8 </a:t>
            </a:r>
            <a:r>
              <a:rPr lang="cs-CZ" i="1" smtClean="0"/>
              <a:t>Přehled čerpání způsobilých výdajů.</a:t>
            </a:r>
            <a:endParaRPr 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F7DFBA-34F3-451C-86F3-B5E1DDAA34EF}" type="slidenum">
              <a:rPr lang="cs-CZ" smtClean="0"/>
              <a:pPr/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Pracovní výkaz musí minimálně obsahovat tyto údaje (údaje, které jsou v excelovské příloze připravené). Jinak si tam mohou přidat i jiné pole, pokud chtějí.</a:t>
            </a:r>
          </a:p>
          <a:p>
            <a:r>
              <a:rPr lang="cs-CZ" smtClean="0"/>
              <a:t>Pokud je pracovní výkaz podepsán pracovníkem i jeho nadřízeným a jsou řádně vyplněna všechna pole, slouží jako potvrzení o nepřekročení 1,5 úvazku. Pokud podepíše pouze nadřízený pracovník, je potřeba dodat čestné prohlášení o nepřekročení 1,5 úvazku podepsané daným pracovníkem.</a:t>
            </a:r>
          </a:p>
          <a:p>
            <a:endParaRPr lang="cs-CZ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7BD39C-48BF-43EA-A6A5-E4B0E1493552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Kolečka a šipky naznačují, jaká pole se sčítají.</a:t>
            </a:r>
          </a:p>
          <a:p>
            <a:r>
              <a:rPr lang="cs-CZ" smtClean="0"/>
              <a:t>Oranžová bublina Dopište počet skutečně proplacených hodin- zadává se počet hodin, který byl pracovníkovi proplacen z projektových peněz. Tento údaj nesmí být vyšší než počet hodin vyplývající ze smlouvy (ale může být nižší, což příjemcům říkat nebudeme). Počet hodin zde uvedený může být i nižší než v poli Celkem, protože v těle výkazu může být uvedena práce „navíc“, která může být podkladem pro mimořádnou dměnu.</a:t>
            </a:r>
          </a:p>
          <a:p>
            <a:r>
              <a:rPr lang="cs-CZ" smtClean="0"/>
              <a:t>Počet skutečně proplacených hodin bude pak uveden v Rozpise mzdových výdajů (zde se započítávají i svátky a dovolená)</a:t>
            </a:r>
          </a:p>
          <a:p>
            <a:r>
              <a:rPr lang="cs-CZ" smtClean="0"/>
              <a:t>Pokud je pracovní výkaz podepsán pracovníkem i jeho nadřízeným a jsou řádně vyplněna všechna pole, slouží jako potvrzení o nepřekročení 1,5 úvazku. Pokud podepíše pouze nadřízený pracovník, je potřeba dodat čestné prohlášení o nepřekročení 1,5 úvazku podepsané daným pracovníkem.</a:t>
            </a:r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758213-DD6C-4C54-A91E-B0578CA9C52E}" type="slidenum">
              <a:rPr lang="cs-CZ" smtClean="0"/>
              <a:pPr/>
              <a:t>24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Problematika mzdových výdajů je krásně popsána v newsletteru z června 2010, který je dostupný na webu. Rámeček je hypertextový odkaz, stačí na něj kliknout a ukáže se vám web!</a:t>
            </a:r>
          </a:p>
          <a:p>
            <a:endParaRPr lang="cs-CZ" smtClean="0"/>
          </a:p>
          <a:p>
            <a:r>
              <a:rPr lang="cs-CZ" smtClean="0"/>
              <a:t>Náležitosti pracovní smlouvy jsou v PpP – jen identifikace projektu, popis činnosti relevantní pro projekt, rozsah činnosti (povinnost odevzdávat výkaz už v PpP není!).</a:t>
            </a:r>
          </a:p>
          <a:p>
            <a:r>
              <a:rPr lang="cs-CZ" smtClean="0"/>
              <a:t>Pokud jsou mzdové výdaje hrazeny prvotně z provozního účtu, je vždy potřeba dodat vnitřní účetní doklad - příkaz k refundaci. Výpis z provozního účtu lze nahradit sjetinou z personální systému, kde bude identifikace zaměstnance, číslo jeho účtu a výše celkové vyplacené mzdy nebo čestným prohlášením dotyčného zaměstnance, že deklarovanou částku za dané období skutečně obdržel.</a:t>
            </a:r>
          </a:p>
          <a:p>
            <a:r>
              <a:rPr lang="cs-CZ" smtClean="0"/>
              <a:t>Upozorněte příjemce, že musíme ověřovat, zda jsou mzdy/platy v čase a místě obvyklé, tj. budeme potřebovat vnitřní směrnice, projektový manažer OP VK i jiných operáků musí mít stejný platový tarif.</a:t>
            </a: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3B4FE9-ECD5-4745-B1FA-D7C512AA3783}" type="slidenum">
              <a:rPr lang="cs-CZ" smtClean="0"/>
              <a:pPr/>
              <a:t>25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Materiály, které mají příjemci k dispozici:</a:t>
            </a:r>
          </a:p>
          <a:p>
            <a:pPr>
              <a:buFontTx/>
              <a:buChar char="-"/>
            </a:pPr>
            <a:r>
              <a:rPr lang="cs-CZ" smtClean="0"/>
              <a:t>Prezentace</a:t>
            </a:r>
          </a:p>
          <a:p>
            <a:pPr>
              <a:buFontTx/>
              <a:buChar char="-"/>
            </a:pPr>
            <a:r>
              <a:rPr lang="cs-CZ" smtClean="0"/>
              <a:t>Seznam příloh monitorovacích zpráv (zelenobílá tabulka)</a:t>
            </a:r>
          </a:p>
          <a:p>
            <a:pPr>
              <a:buFontTx/>
              <a:buChar char="-"/>
            </a:pPr>
            <a:r>
              <a:rPr lang="cs-CZ" smtClean="0"/>
              <a:t>Přílohy MZ (excel)</a:t>
            </a:r>
          </a:p>
          <a:p>
            <a:pPr>
              <a:buFontTx/>
              <a:buChar char="-"/>
            </a:pPr>
            <a:r>
              <a:rPr lang="cs-CZ" smtClean="0"/>
              <a:t>Výpis z fiktivního účtu a zadání pro praktickou část</a:t>
            </a: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A49CE0-2ED0-41F1-A7E9-F858884CEF8B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Sociální pojištění- kdyby se příjemci ptali, jinak neříkat: od nového roku se pravděpodobně zvýší sociální pojištění o 1 %. Kde to mají vzít? Buď si najdou nějaké finance v rozpočtu a převedou si je do kap. 1.2 Sociální pojištění, nebo si to zafinancují sami.</a:t>
            </a:r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036C3B-6FA1-45D2-BADD-DC31A2499B7F}" type="slidenum">
              <a:rPr lang="cs-CZ" smtClean="0"/>
              <a:pPr/>
              <a:t>26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2"/>
            <a:r>
              <a:rPr lang="cs-CZ" smtClean="0">
                <a:cs typeface="Lucida Sans Unicode" pitchFamily="34" charset="0"/>
              </a:rPr>
              <a:t>Kopie dokladů o úhradách výdajů (výpis z účtu, pokladní výdajový doklad, faktura,…)</a:t>
            </a:r>
          </a:p>
          <a:p>
            <a:r>
              <a:rPr lang="cs-CZ" smtClean="0"/>
              <a:t>Platná legislativa je zákon č.262/2009 Sb. Zákoník práce</a:t>
            </a:r>
          </a:p>
          <a:p>
            <a:r>
              <a:rPr lang="cs-CZ" smtClean="0"/>
              <a:t>Veškeré cestovní náhrady spojené s </a:t>
            </a:r>
            <a:r>
              <a:rPr lang="cs-CZ" u="sng" smtClean="0"/>
              <a:t>vnitrostátními</a:t>
            </a:r>
            <a:r>
              <a:rPr lang="cs-CZ" smtClean="0"/>
              <a:t> pracovními cestami jsou součástí NN.</a:t>
            </a:r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F62EF5-7792-4C2A-AFE0-8219470A42B0}" type="slidenum">
              <a:rPr lang="cs-CZ" smtClean="0"/>
              <a:pPr/>
              <a:t>27</a:t>
            </a:fld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E555EA-C547-4112-BD19-DD631F8B5F2E}" type="slidenum">
              <a:rPr lang="cs-CZ" smtClean="0"/>
              <a:pPr/>
              <a:t>28</a:t>
            </a:fld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Zeptat se příjemců, zda jejich organizace používá odpisy a zda plánují uplatňovat je v projektu. Když ne, slajd přeskočit. </a:t>
            </a:r>
          </a:p>
          <a:p>
            <a:r>
              <a:rPr lang="cs-CZ" smtClean="0"/>
              <a:t>PpP str. 46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0D2684-8994-4E96-81ED-D419B9D25DEA}" type="slidenum">
              <a:rPr lang="cs-CZ" smtClean="0"/>
              <a:pPr/>
              <a:t>29</a:t>
            </a:fld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Zeptat se příjemců, zda jejich organizace používá odpisy a zda plánují uplatňovat je v projektu. Když ne, slajd přeskočit. </a:t>
            </a:r>
          </a:p>
          <a:p>
            <a:r>
              <a:rPr lang="cs-CZ" smtClean="0"/>
              <a:t>PpP str. 46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0D2684-8994-4E96-81ED-D419B9D25DEA}" type="slidenum">
              <a:rPr lang="cs-CZ" smtClean="0"/>
              <a:pPr/>
              <a:t>30</a:t>
            </a:fld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Mzdové náhrady mohou být poskytovány pouze pedagogickým, akademickým a dalším pracovníkům ve školství, výzkumu a vývoji (PpP str. 57).</a:t>
            </a:r>
          </a:p>
          <a:p>
            <a:r>
              <a:rPr lang="cs-CZ" smtClean="0"/>
              <a:t>Zaměstnavatel cílové skupiny musí s příjemcem/partnerem uzavřít smlouvu o vzdělávání (str.58, doporučuji pročíst)</a:t>
            </a:r>
          </a:p>
          <a:p>
            <a:endParaRPr lang="cs-CZ" smtClean="0"/>
          </a:p>
          <a:p>
            <a:r>
              <a:rPr lang="cs-CZ" smtClean="0"/>
              <a:t>V přílohách MZ je nastaven vzorec na dvojnásobek mzdy, musí si ho buď upravit, nebo si to přepočítat sami.</a:t>
            </a:r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5E51ED-95C4-4423-B467-8F6A002C4F1F}" type="slidenum">
              <a:rPr lang="cs-CZ" smtClean="0"/>
              <a:pPr/>
              <a:t>31</a:t>
            </a:fld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defRPr/>
            </a:pPr>
            <a:r>
              <a:rPr lang="cs-CZ" sz="1200" dirty="0" smtClean="0"/>
              <a:t>Zaměstnanec jde na školení 29.9.-1.10.2010- 3 dny, každý den od 9 do 14h, tj. 5 h (čistý čas školení, cesta na školení se nezapočítává). Jelikož se mzdové příspěvky vypočítávají z měsíční hrubé mzdy, musí být každý měsíc zvlášť v řádku. V září to byly dva dny (29. a 30.), tedy 10 h, v říjnu jeden den, tj. 5 hodin.</a:t>
            </a:r>
          </a:p>
          <a:p>
            <a:pPr>
              <a:defRPr/>
            </a:pPr>
            <a:r>
              <a:rPr lang="cs-CZ" sz="1200" dirty="0" smtClean="0"/>
              <a:t>Měsíční fond pracovní doby v hodinách</a:t>
            </a:r>
          </a:p>
          <a:p>
            <a:pPr>
              <a:defRPr/>
            </a:pPr>
            <a:r>
              <a:rPr lang="cs-CZ" sz="1200" dirty="0" smtClean="0"/>
              <a:t>- září má 176 h (hrubá mzda 18 000 Kč)</a:t>
            </a:r>
          </a:p>
          <a:p>
            <a:pPr>
              <a:buFontTx/>
              <a:buChar char="-"/>
              <a:defRPr/>
            </a:pPr>
            <a:r>
              <a:rPr lang="cs-CZ" sz="1200" dirty="0" smtClean="0"/>
              <a:t> říjen má 168 h; předpokládejme, že zaměstnanec čerpal 1 den dovolenou 168 – 8=160 </a:t>
            </a:r>
            <a:r>
              <a:rPr lang="cs-CZ" sz="1200" dirty="0" err="1" smtClean="0"/>
              <a:t>h</a:t>
            </a:r>
            <a:r>
              <a:rPr lang="cs-CZ" sz="1200" dirty="0" smtClean="0"/>
              <a:t>. (hrubá mzda s náhradou za dovolenou 18 250 Kč)</a:t>
            </a:r>
          </a:p>
          <a:p>
            <a:pPr>
              <a:defRPr/>
            </a:pPr>
            <a:r>
              <a:rPr lang="cs-CZ" sz="1200" dirty="0" smtClean="0"/>
              <a:t>Další odvody- povinné pojištění zaměstnanců</a:t>
            </a:r>
          </a:p>
          <a:p>
            <a:pPr>
              <a:defRPr/>
            </a:pPr>
            <a:r>
              <a:rPr lang="cs-CZ" sz="1200" dirty="0" smtClean="0"/>
              <a:t>Hodinový mzdový náklad se dopočte sám.</a:t>
            </a:r>
          </a:p>
          <a:p>
            <a:pPr>
              <a:defRPr/>
            </a:pPr>
            <a:r>
              <a:rPr lang="cs-CZ" sz="1200" dirty="0" smtClean="0"/>
              <a:t>Podmínka </a:t>
            </a:r>
            <a:r>
              <a:rPr lang="cs-CZ" sz="1200" dirty="0" err="1" smtClean="0"/>
              <a:t>uzantelnosti</a:t>
            </a:r>
            <a:r>
              <a:rPr lang="cs-CZ" sz="1200" dirty="0" smtClean="0"/>
              <a:t>: v přílohách MZ je nastaven vzorec na 70 % skutečných nákladů a dvojnásobek mzdy, musí si ho upravit na 100 % skutečných nákladů a trojnásobek mzdy.</a:t>
            </a:r>
          </a:p>
          <a:p>
            <a:pPr>
              <a:defRPr/>
            </a:pPr>
            <a:r>
              <a:rPr lang="cs-CZ" sz="1200" dirty="0" smtClean="0"/>
              <a:t>Mzdové příspěvky jsou poskytovány do výše 100 % skutečných nákladů, maximálně však do trojnásobku minimální mzdy platné v době školení. </a:t>
            </a:r>
          </a:p>
          <a:p>
            <a:pPr>
              <a:defRPr/>
            </a:pPr>
            <a:r>
              <a:rPr lang="cs-CZ" sz="1000" dirty="0" smtClean="0"/>
              <a:t>V prvním řádku jsou skutečné náklady menší než 3násobek minimální  mzdy (137,48 </a:t>
            </a:r>
            <a:r>
              <a:rPr lang="en-US" sz="1000" dirty="0" smtClean="0"/>
              <a:t>&lt;</a:t>
            </a:r>
            <a:r>
              <a:rPr lang="cs-CZ" sz="1000" dirty="0" smtClean="0"/>
              <a:t> 144,30), takže jsou proplaceny skutečné náklady.</a:t>
            </a:r>
          </a:p>
          <a:p>
            <a:pPr>
              <a:defRPr/>
            </a:pPr>
            <a:r>
              <a:rPr lang="cs-CZ" sz="1000" dirty="0" smtClean="0"/>
              <a:t>V druhém řádku jsou skutečné náklady vyšší než 3násobek minimální mzdy (145,99 </a:t>
            </a:r>
            <a:r>
              <a:rPr lang="en-US" sz="1000" dirty="0" smtClean="0"/>
              <a:t>&gt;</a:t>
            </a:r>
            <a:r>
              <a:rPr lang="cs-CZ" sz="1000" dirty="0" smtClean="0"/>
              <a:t> 144,30), takže je proplacen 3násobek minimální mzdy.</a:t>
            </a:r>
          </a:p>
          <a:p>
            <a:pPr>
              <a:defRPr/>
            </a:pPr>
            <a:endParaRPr lang="cs-CZ" sz="1000" dirty="0" smtClean="0"/>
          </a:p>
          <a:p>
            <a:pPr>
              <a:defRPr/>
            </a:pPr>
            <a:r>
              <a:rPr lang="cs-CZ" sz="1000" dirty="0" smtClean="0"/>
              <a:t>Do Soupisky bude uveden celkový součet mzdových příspěvků (přílohy, které jsou rozepsány v Rozpisech, se do soupisky dávají souhrnně).</a:t>
            </a:r>
            <a:endParaRPr lang="cs-CZ" sz="1200" dirty="0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B68484-98B5-4A7B-9EB9-3DBFC86533CD}" type="slidenum">
              <a:rPr lang="cs-CZ" smtClean="0"/>
              <a:pPr/>
              <a:t>32</a:t>
            </a:fld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Postupně klikat a rekapitulovat návaznost jednotlivých příloh.</a:t>
            </a:r>
          </a:p>
          <a:p>
            <a:r>
              <a:rPr lang="cs-CZ" smtClean="0"/>
              <a:t>Soupiska účetních dokladů je navázána na jednotlivé účetní doklady – v soupisce jsou totiž uvedeny všechny přímé výdaje daného monitorovaného období, z účetních dokladů se do soupisky zaznamenává Typ a označení prvotního dokladu, název dodavatele a částka uvedená na dokladu.</a:t>
            </a:r>
          </a:p>
          <a:p>
            <a:r>
              <a:rPr lang="cs-CZ" smtClean="0"/>
              <a:t>Souhrnné částky z Rozpisu mzdových výdajů jsou uvedeny v řádcích soupisky. </a:t>
            </a:r>
          </a:p>
          <a:p>
            <a:r>
              <a:rPr lang="cs-CZ" smtClean="0"/>
              <a:t>Rozpis je provázán i s pracovním výkazem. </a:t>
            </a:r>
            <a:r>
              <a:rPr lang="cs-CZ" i="1" smtClean="0"/>
              <a:t>Počet hodin proplacených v daném měsíci za projekt  </a:t>
            </a:r>
            <a:r>
              <a:rPr lang="cs-CZ" smtClean="0"/>
              <a:t>uvedených v pracovním výkazu musí být shodný s počtem odpracovaných hodin uvedených v Rozpisu mzdových výdajů a s počtem hodiny skutečně proplacených z projektu.</a:t>
            </a:r>
          </a:p>
          <a:p>
            <a:r>
              <a:rPr lang="cs-CZ" smtClean="0"/>
              <a:t>V soupisce jsou také souhrnné částky z Rozpisu cestovních náhrad i z Rozpisu mzdových příspěvků. Rozpis mzdových příspěvků je na seznam školení napojen pomocí pole Kód školení.</a:t>
            </a:r>
          </a:p>
          <a:p>
            <a:r>
              <a:rPr lang="cs-CZ" smtClean="0"/>
              <a:t>Na konec je Soupiska napojena i na výpis z projektového či provozního účtu na základě data uskutečnění výdaje.</a:t>
            </a:r>
          </a:p>
          <a:p>
            <a:endParaRPr lang="cs-CZ" smtClean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9062FD-F4B6-41EC-A0A4-434E90334BD5}" type="slidenum">
              <a:rPr lang="cs-CZ" smtClean="0"/>
              <a:pPr/>
              <a:t>33</a:t>
            </a:fld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920D3B-61D5-4585-8A0C-DED3F548B377}" type="slidenum">
              <a:rPr lang="cs-CZ" smtClean="0"/>
              <a:pPr/>
              <a:t>34</a:t>
            </a:fld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28E193-DF9C-4B8D-AD7B-4B5ACBD26E8D}" type="slidenum">
              <a:rPr lang="cs-CZ" smtClean="0"/>
              <a:pPr/>
              <a:t>35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1400" smtClean="0">
                <a:cs typeface="Lucida Sans Unicode" pitchFamily="34" charset="0"/>
              </a:rPr>
              <a:t>Nepřímé náklady – jsou to </a:t>
            </a:r>
            <a:r>
              <a:rPr lang="cs-CZ" sz="1400" b="1" smtClean="0">
                <a:cs typeface="Lucida Sans Unicode" pitchFamily="34" charset="0"/>
              </a:rPr>
              <a:t>převážně</a:t>
            </a:r>
            <a:r>
              <a:rPr lang="cs-CZ" sz="1400" smtClean="0">
                <a:cs typeface="Lucida Sans Unicode" pitchFamily="34" charset="0"/>
              </a:rPr>
              <a:t> náklady spojené s administrací projektů, jejich výčet a popis je uveden v PpP</a:t>
            </a:r>
          </a:p>
          <a:p>
            <a:r>
              <a:rPr lang="cs-CZ" sz="1400" smtClean="0">
                <a:cs typeface="Lucida Sans Unicode" pitchFamily="34" charset="0"/>
              </a:rPr>
              <a:t>Zdůraznit, že pokud se budeme obecně bavit o výdajích, budeme mít namysli výdaje přímé.</a:t>
            </a:r>
          </a:p>
          <a:p>
            <a:endParaRPr lang="cs-CZ" sz="1400" smtClean="0">
              <a:cs typeface="Lucida Sans Unicode" pitchFamily="34" charset="0"/>
            </a:endParaRPr>
          </a:p>
          <a:p>
            <a:r>
              <a:rPr lang="cs-CZ" sz="1400" smtClean="0"/>
              <a:t>Nepřímé náklady se neprokazují. Má se za to že vznikly v rámci projektu na činnosti, které nelze do projektu jednoznačně zařadit, ale souvisí s ním. </a:t>
            </a:r>
          </a:p>
          <a:p>
            <a:endParaRPr lang="cs-CZ" sz="1400" smtClean="0">
              <a:cs typeface="Lucida Sans Unicode" pitchFamily="34" charset="0"/>
            </a:endParaRPr>
          </a:p>
          <a:p>
            <a:r>
              <a:rPr lang="cs-CZ" sz="1400" smtClean="0">
                <a:cs typeface="Lucida Sans Unicode" pitchFamily="34" charset="0"/>
              </a:rPr>
              <a:t>Jen upozornění: nerozlišujeme výdaj a náklad, pokud bychom to rozlišovali tak, jak se má, mluvili bychom jen o výdajích.</a:t>
            </a: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ABCDF9-C41C-48DC-ADB7-A84A5B854180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E17834-4070-4121-9754-F9EA2A0B380D}" type="slidenum">
              <a:rPr lang="cs-CZ" smtClean="0"/>
              <a:pPr/>
              <a:t>36</a:t>
            </a:fld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Do pole Nepřímé náklady napište částku dopočtených nepřímých nákladů. Tuto částku naleznete v soupisce účetních dokladů.</a:t>
            </a:r>
          </a:p>
          <a:p>
            <a:r>
              <a:rPr lang="cs-CZ" smtClean="0"/>
              <a:t>Pole příjmy zůstává prázdné. Do tohoto pole se dopisují příjmy dle čl. 55, což kladné úroky na projektovém účtu nejsou.</a:t>
            </a:r>
          </a:p>
          <a:p>
            <a:r>
              <a:rPr lang="cs-CZ" smtClean="0"/>
              <a:t>Do pole Zdůvodnění platby napište informace o přijatých úrocích. Např. výše kladných úroků na projektovém účtu za dané období je … Kč.</a:t>
            </a:r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49A1D1-62F7-4423-A9DD-C7E62D17C7BB}" type="slidenum">
              <a:rPr lang="cs-CZ" smtClean="0"/>
              <a:pPr/>
              <a:t>37</a:t>
            </a:fld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1400" smtClean="0"/>
              <a:t>Čásky by se lišily  jen v případě, že by měl projekt soukromé financování.</a:t>
            </a:r>
          </a:p>
        </p:txBody>
      </p:sp>
      <p:sp>
        <p:nvSpPr>
          <p:cNvPr id="727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FF9C3-3E0D-4F3C-A92F-AA17AE3023AF}" type="slidenum">
              <a:rPr lang="cs-CZ" smtClean="0"/>
              <a:pPr/>
              <a:t>38</a:t>
            </a:fld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737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1762F0-8A4E-4B7D-B312-201A66075F7A}" type="slidenum">
              <a:rPr lang="cs-CZ" smtClean="0"/>
              <a:pPr/>
              <a:t>39</a:t>
            </a:fld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Příklady:</a:t>
            </a:r>
          </a:p>
          <a:p>
            <a:r>
              <a:rPr lang="cs-CZ" smtClean="0"/>
              <a:t>Opakované nedoložení požadovaných podkladů- nebudeme vás při opravě MZ vyzývat do nekonečna…</a:t>
            </a:r>
          </a:p>
          <a:p>
            <a:r>
              <a:rPr lang="cs-CZ" smtClean="0"/>
              <a:t>Neodůvodněné výdaje- zcela nesouvisející s projektem </a:t>
            </a:r>
          </a:p>
          <a:p>
            <a:r>
              <a:rPr lang="cs-CZ" smtClean="0"/>
              <a:t>Nehospodárný výdaj- mobil pro komunikaci v rámci projektového týmu za 10 tis Kč </a:t>
            </a:r>
            <a:r>
              <a:rPr lang="cs-CZ" smtClean="0">
                <a:sym typeface="Wingdings" pitchFamily="2" charset="2"/>
              </a:rPr>
              <a:t>, tiskárna pro tisk MZ za 40 tis Kč apod…</a:t>
            </a:r>
          </a:p>
          <a:p>
            <a:r>
              <a:rPr lang="cs-CZ" smtClean="0">
                <a:sym typeface="Wingdings" pitchFamily="2" charset="2"/>
              </a:rPr>
              <a:t>Mylné platby- např. dvakrát uhrazená faktura</a:t>
            </a:r>
            <a:endParaRPr lang="cs-CZ" smtClean="0"/>
          </a:p>
        </p:txBody>
      </p:sp>
      <p:sp>
        <p:nvSpPr>
          <p:cNvPr id="747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C3205A-C3CE-4336-885B-CA8ED575CC44}" type="slidenum">
              <a:rPr lang="cs-CZ" smtClean="0"/>
              <a:pPr/>
              <a:t>40</a:t>
            </a:fld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Mylná platba- omylem uhrazený výdaj z projektového účtu. Novinka: pokud se jim do 5 pracovních dní od uskutečnění mylné platby povede peníze na projektový účet vrátit, není to mylná platba ani nesrovnalost (PpP str. 31). Data bereme z výpisu z projektového účtu. </a:t>
            </a:r>
          </a:p>
          <a:p>
            <a:pPr marL="0" lvl="4"/>
            <a:r>
              <a:rPr lang="cs-CZ" smtClean="0"/>
              <a:t>Příjemce je povinen okamžitě po zjištění chyby vrátit danou částku na projektový účet a informovat poskytovatele v nejbližší MZ. Příjemci lze doporučit, aby po dohodě s poskytovatelem a s ÚFO poslal prostředky na účet ÚFO, protože až do tohoto okamžiku se počítá doba pro vyměření penále (PpP str. 32) </a:t>
            </a:r>
          </a:p>
          <a:p>
            <a:endParaRPr lang="cs-CZ" smtClean="0"/>
          </a:p>
          <a:p>
            <a:r>
              <a:rPr lang="cs-CZ" smtClean="0"/>
              <a:t>Příklady z praxe- FÚ je na příjemce hodný, mylnou platbu většinou odpouští </a:t>
            </a:r>
            <a:r>
              <a:rPr lang="cs-CZ" smtClean="0">
                <a:sym typeface="Wingdings" pitchFamily="2" charset="2"/>
              </a:rPr>
              <a:t></a:t>
            </a:r>
            <a:endParaRPr lang="cs-CZ" smtClean="0"/>
          </a:p>
        </p:txBody>
      </p:sp>
      <p:sp>
        <p:nvSpPr>
          <p:cNvPr id="757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61A9AE-BFBE-4C0C-BA76-3F577B07FA6F}" type="slidenum">
              <a:rPr lang="cs-CZ" smtClean="0"/>
              <a:pPr/>
              <a:t>41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z="1400" smtClean="0">
                <a:cs typeface="Lucida Sans Unicode" pitchFamily="34" charset="0"/>
              </a:rPr>
              <a:t>Nájemné prostor pro cílovou skupinu je přímý náklad.</a:t>
            </a:r>
            <a:endParaRPr 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21CFE4-E16A-43EE-BA0B-1158C9215E98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Výdaj musí věcně souviset s monitorovaným obdobím- př. Letenky na zahraniční cestu, která proběhne až v dalším monitorovaném období; tento výdaj nebude v soupisce zahrnut</a:t>
            </a: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01EB6F-457A-4336-AA14-704E945ACC5B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defRPr/>
            </a:pPr>
            <a:r>
              <a:rPr lang="cs-CZ" sz="1000" dirty="0" smtClean="0"/>
              <a:t>Každý příjemce má u sebe vytištěnou soupisku účetních dokladů a prohlíží si ji. Přílohy jsou vytištěné se zobrazením komentářů k buňkám.</a:t>
            </a:r>
          </a:p>
          <a:p>
            <a:pPr>
              <a:defRPr/>
            </a:pPr>
            <a:r>
              <a:rPr lang="cs-CZ" sz="1000" dirty="0" smtClean="0"/>
              <a:t>Nejprve </a:t>
            </a:r>
            <a:r>
              <a:rPr lang="cs-CZ" sz="1000" b="1" dirty="0" smtClean="0"/>
              <a:t>záhlaví</a:t>
            </a:r>
            <a:r>
              <a:rPr lang="cs-CZ" sz="1000" dirty="0" smtClean="0"/>
              <a:t> přílohy- stejné u všech příloh: </a:t>
            </a:r>
          </a:p>
          <a:p>
            <a:pPr>
              <a:buFontTx/>
              <a:buChar char="-"/>
              <a:defRPr/>
            </a:pPr>
            <a:r>
              <a:rPr lang="cs-CZ" sz="1000" dirty="0" smtClean="0"/>
              <a:t>Registrační číslo projektu CZ…</a:t>
            </a:r>
          </a:p>
          <a:p>
            <a:pPr>
              <a:buFontTx/>
              <a:buChar char="-"/>
              <a:defRPr/>
            </a:pPr>
            <a:r>
              <a:rPr lang="cs-CZ" sz="1000" dirty="0" smtClean="0"/>
              <a:t>Název projektu</a:t>
            </a:r>
          </a:p>
          <a:p>
            <a:pPr>
              <a:buFontTx/>
              <a:buChar char="-"/>
              <a:defRPr/>
            </a:pPr>
            <a:r>
              <a:rPr lang="cs-CZ" sz="1000" dirty="0" smtClean="0"/>
              <a:t>Název příjemce podpory</a:t>
            </a:r>
          </a:p>
          <a:p>
            <a:pPr>
              <a:buFontTx/>
              <a:buChar char="-"/>
              <a:defRPr/>
            </a:pPr>
            <a:r>
              <a:rPr lang="cs-CZ" sz="1000" dirty="0" smtClean="0"/>
              <a:t>Pořadové číslo MZ ve tvaru 1/2010, 2/2011, 3/2011</a:t>
            </a:r>
          </a:p>
          <a:p>
            <a:pPr>
              <a:buFontTx/>
              <a:buChar char="-"/>
              <a:defRPr/>
            </a:pPr>
            <a:r>
              <a:rPr lang="cs-CZ" sz="1000" dirty="0" smtClean="0"/>
              <a:t>Období – monitorované období</a:t>
            </a:r>
          </a:p>
          <a:p>
            <a:pPr>
              <a:defRPr/>
            </a:pPr>
            <a:r>
              <a:rPr lang="cs-CZ" sz="1000" b="1" dirty="0" smtClean="0"/>
              <a:t>Pořadové číslo výdaje- </a:t>
            </a:r>
            <a:r>
              <a:rPr lang="cs-CZ" sz="1000" dirty="0" smtClean="0"/>
              <a:t>čísluje si příjemce svou vlastní řadou, doporučujeme ve tvaru </a:t>
            </a:r>
            <a:r>
              <a:rPr lang="cs-CZ" sz="1000" i="1" dirty="0" smtClean="0"/>
              <a:t>číslo výdaje/MZ</a:t>
            </a:r>
            <a:r>
              <a:rPr lang="cs-CZ" sz="1000" dirty="0" smtClean="0"/>
              <a:t>, tj. 1/1, 2/1, 3/1</a:t>
            </a:r>
          </a:p>
          <a:p>
            <a:pPr>
              <a:defRPr/>
            </a:pPr>
            <a:r>
              <a:rPr lang="cs-CZ" sz="1000" b="1" dirty="0" smtClean="0"/>
              <a:t>Číslo kapitoly/položky- </a:t>
            </a:r>
            <a:r>
              <a:rPr lang="cs-CZ" sz="1000" dirty="0" smtClean="0"/>
              <a:t>detailní členění, např. Fotoaparát, </a:t>
            </a:r>
            <a:r>
              <a:rPr lang="cs-CZ" sz="1000" dirty="0" err="1" smtClean="0"/>
              <a:t>pol</a:t>
            </a:r>
            <a:r>
              <a:rPr lang="cs-CZ" sz="1000" dirty="0" smtClean="0"/>
              <a:t>. 3.3.5, ne jen kapitola 3, dle tohoto sloupce by měla být soupiska řazena</a:t>
            </a:r>
          </a:p>
          <a:p>
            <a:pPr>
              <a:defRPr/>
            </a:pPr>
            <a:r>
              <a:rPr lang="cs-CZ" sz="1000" b="1" dirty="0" smtClean="0"/>
              <a:t>Typ účetního dokladu- </a:t>
            </a:r>
            <a:r>
              <a:rPr lang="cs-CZ" sz="1000" dirty="0" smtClean="0"/>
              <a:t>faktura, výdajový pokladní doklad</a:t>
            </a:r>
          </a:p>
          <a:p>
            <a:pPr>
              <a:defRPr/>
            </a:pPr>
            <a:r>
              <a:rPr lang="cs-CZ" sz="1000" b="1" dirty="0" smtClean="0"/>
              <a:t>Označení prvotního dokladu- </a:t>
            </a:r>
            <a:r>
              <a:rPr lang="cs-CZ" sz="1000" dirty="0" smtClean="0"/>
              <a:t>např. číslo faktury či paragonu</a:t>
            </a:r>
          </a:p>
          <a:p>
            <a:pPr>
              <a:defRPr/>
            </a:pPr>
            <a:r>
              <a:rPr lang="cs-CZ" sz="1000" b="1" dirty="0" smtClean="0"/>
              <a:t>Popis výdaje- </a:t>
            </a:r>
            <a:r>
              <a:rPr lang="cs-CZ" sz="1000" dirty="0" smtClean="0"/>
              <a:t>nebojte se rozepsat</a:t>
            </a:r>
          </a:p>
          <a:p>
            <a:pPr>
              <a:defRPr/>
            </a:pPr>
            <a:r>
              <a:rPr lang="cs-CZ" sz="1000" b="1" dirty="0" smtClean="0"/>
              <a:t>Název dodavatele- </a:t>
            </a:r>
            <a:r>
              <a:rPr lang="cs-CZ" sz="1000" dirty="0" smtClean="0"/>
              <a:t>u mezd není potřeba doplňovat</a:t>
            </a:r>
          </a:p>
          <a:p>
            <a:pPr>
              <a:defRPr/>
            </a:pPr>
            <a:r>
              <a:rPr lang="cs-CZ" sz="1000" dirty="0" smtClean="0"/>
              <a:t>Částky jsou jasné</a:t>
            </a:r>
          </a:p>
          <a:p>
            <a:pPr>
              <a:defRPr/>
            </a:pPr>
            <a:r>
              <a:rPr lang="cs-CZ" sz="1000" b="1" dirty="0" smtClean="0"/>
              <a:t>Datum uskutečnění výdaje- </a:t>
            </a:r>
            <a:r>
              <a:rPr lang="cs-CZ" sz="1000" dirty="0" smtClean="0"/>
              <a:t>datum uskutečnění výdaje z projektového účtu; v případě, že byl výdaj nejprve hrazen z účtu provozního, napište do závorky ještě toto datum</a:t>
            </a:r>
          </a:p>
          <a:p>
            <a:pPr>
              <a:defRPr/>
            </a:pPr>
            <a:r>
              <a:rPr lang="cs-CZ" sz="1000" b="1" dirty="0" smtClean="0"/>
              <a:t>Křížové financování- </a:t>
            </a:r>
            <a:r>
              <a:rPr lang="cs-CZ" sz="1000" dirty="0" smtClean="0"/>
              <a:t>první část je KF celkem, druhá část je KF investiční- doplňují se sem aktuálně čerpané výdaje, tedy vyplňujeme jen když jsme v daném období utratili nějaké výdaje z těchto položek.</a:t>
            </a:r>
          </a:p>
          <a:p>
            <a:pPr>
              <a:defRPr/>
            </a:pPr>
            <a:r>
              <a:rPr lang="cs-CZ" sz="1000" u="sng" dirty="0" smtClean="0"/>
              <a:t>Pro </a:t>
            </a:r>
            <a:r>
              <a:rPr lang="cs-CZ" sz="1000" u="sng" dirty="0" err="1" smtClean="0"/>
              <a:t>info</a:t>
            </a:r>
            <a:r>
              <a:rPr lang="cs-CZ" sz="1000" u="sng" dirty="0" smtClean="0"/>
              <a:t>: </a:t>
            </a:r>
          </a:p>
          <a:p>
            <a:pPr>
              <a:defRPr/>
            </a:pPr>
            <a:r>
              <a:rPr lang="cs-CZ" sz="1000" dirty="0" smtClean="0"/>
              <a:t>KF- položky rozpočtu 3.8 a 5.2</a:t>
            </a:r>
          </a:p>
          <a:p>
            <a:pPr>
              <a:defRPr/>
            </a:pPr>
            <a:r>
              <a:rPr lang="cs-CZ" sz="1000" dirty="0" smtClean="0"/>
              <a:t>KF investiční je jen položka 3.8.1 (patří sem např. tiskárna za 50 tis Kč) a 5.2 stavební úpravy v rámci KF</a:t>
            </a:r>
          </a:p>
          <a:p>
            <a:pPr>
              <a:defRPr/>
            </a:pPr>
            <a:r>
              <a:rPr lang="cs-CZ" sz="1000" dirty="0" smtClean="0"/>
              <a:t> investice- patří sem KF investiční (3.8.1 a 5.2) a nehmotný majetek v pořizovací ceně nad 60 tis Kč.</a:t>
            </a:r>
          </a:p>
          <a:p>
            <a:pPr>
              <a:defRPr/>
            </a:pPr>
            <a:endParaRPr lang="cs-CZ" sz="1000" dirty="0" smtClean="0"/>
          </a:p>
          <a:p>
            <a:pPr>
              <a:defRPr/>
            </a:pPr>
            <a:r>
              <a:rPr lang="cs-CZ" sz="1000" dirty="0" smtClean="0"/>
              <a:t>Oranžové bubliny </a:t>
            </a:r>
            <a:r>
              <a:rPr lang="cs-CZ" sz="1000" dirty="0" err="1" smtClean="0"/>
              <a:t>ŽoP</a:t>
            </a:r>
            <a:r>
              <a:rPr lang="cs-CZ" sz="1000" dirty="0" smtClean="0"/>
              <a:t>-</a:t>
            </a:r>
            <a:r>
              <a:rPr lang="en-US" sz="1000" dirty="0" smtClean="0"/>
              <a:t>&gt;</a:t>
            </a:r>
            <a:r>
              <a:rPr lang="cs-CZ" sz="1000" dirty="0" smtClean="0"/>
              <a:t> tyto částky zaznamenejte do žádosti o platbu</a:t>
            </a:r>
          </a:p>
          <a:p>
            <a:pPr>
              <a:defRPr/>
            </a:pPr>
            <a:endParaRPr lang="cs-CZ" sz="1000" b="1" dirty="0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2466B2-3A96-4CBC-8E41-F882D71E9201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Všechny faktury musejí být vystaveny na příjemce dotace (nebo na partnera s finančním příspěvkem). K fakturám musí dodat likvidační protokol, z kterého my poznáme, že byly částky řádně zaúčtovány. Doporučujeme vytvořit si razítko projektu, kterým označí všechny originály dokladů.</a:t>
            </a:r>
          </a:p>
          <a:p>
            <a:r>
              <a:rPr lang="cs-CZ" smtClean="0"/>
              <a:t>V důsledku administrativní zátěže nebudeme kontrolovat doklady pod 10tis Kč, tzn. pokud nám je dodají, budeme je ignorovat, jsou pro nás nerelevantní. Něco jiného je samozřejmě pokud si vyžádáme nějaký doklad k namátkové kontrole.</a:t>
            </a:r>
          </a:p>
          <a:p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08AA6E-81B3-493E-BCBB-0F4CFDB4EEA5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Pozor na časté chyby. Pokud chtějí poskytnout partnerovi peníze předem (tzn. dát mu zálohu), musí mít partner zřízený samostatný projektový účet!</a:t>
            </a:r>
          </a:p>
          <a:p>
            <a:r>
              <a:rPr lang="cs-CZ" smtClean="0"/>
              <a:t>Partner si účet nemusí zřizovat, pokud výdaj uhradí nejprve ze svého provozního účtu a následně mu jej příjemce proplatí. Způsob financování musí být zakotven v partnerské smlouvě. Pokud chtějí způsob změnit, musí vydat dodatek k partnerské smlouvě.</a:t>
            </a:r>
          </a:p>
          <a:p>
            <a:endParaRPr lang="cs-CZ" smtClean="0"/>
          </a:p>
          <a:p>
            <a:r>
              <a:rPr lang="cs-CZ" smtClean="0"/>
              <a:t>V současnosti časté chyby, pozor pozor, vzniká podezření na porušení rozpočtové kázně.</a:t>
            </a: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A53BB-800A-40CA-8CBC-66918DB09F64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Bylo by fajn, kdyby k výdajům na výpisu z účtu dopsali vždy číslo výdaje (podle soupisky) nebo poznámku, že se jedná o nepřímý náklad, nebo mylnou platbu, atd..</a:t>
            </a:r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8A67BC-6DEA-4D90-BC95-80111E92E174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47606" y="1969066"/>
            <a:ext cx="7796788" cy="4253240"/>
          </a:xfrm>
          <a:prstGeom prst="rect">
            <a:avLst/>
          </a:prstGeom>
        </p:spPr>
        <p:txBody>
          <a:bodyPr/>
          <a:lstStyle>
            <a:lvl1pPr marL="0" indent="0" algn="ctr" eaLnBrk="1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47606" y="1969066"/>
            <a:ext cx="7796788" cy="4253240"/>
          </a:xfrm>
          <a:prstGeom prst="rect">
            <a:avLst/>
          </a:prstGeom>
        </p:spPr>
        <p:txBody>
          <a:bodyPr/>
          <a:lstStyle>
            <a:lvl1pPr marL="0" indent="0" algn="ctr" eaLnBrk="1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47606" y="1969066"/>
            <a:ext cx="7796788" cy="4253240"/>
          </a:xfrm>
          <a:prstGeom prst="rect">
            <a:avLst/>
          </a:prstGeom>
        </p:spPr>
        <p:txBody>
          <a:bodyPr/>
          <a:lstStyle>
            <a:lvl1pPr marL="0" indent="0" algn="ctr" eaLnBrk="1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2125663" y="2047875"/>
            <a:ext cx="6931025" cy="3287713"/>
          </a:xfrm>
          <a:prstGeom prst="rect">
            <a:avLst/>
          </a:prstGeom>
          <a:noFill/>
        </p:spPr>
        <p:txBody>
          <a:bodyPr lIns="100803" tIns="50402" rIns="100803" bIns="50402">
            <a:spAutoFit/>
          </a:bodyPr>
          <a:lstStyle/>
          <a:p>
            <a:pPr fontAlgn="auto">
              <a:spcBef>
                <a:spcPts val="0"/>
              </a:spcBef>
              <a:buFont typeface="Wingdings" charset="2"/>
              <a:buNone/>
              <a:defRPr/>
            </a:pPr>
            <a:r>
              <a:rPr lang="cs-CZ" sz="4000" b="1" dirty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Děkuji za pozornost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5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5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5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cs-CZ" sz="15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Kontakt: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jméno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funkce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Odbor OP VK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Ministerstvo školství, mládeže a tělovýchovy ČR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591" y="1389732"/>
            <a:ext cx="7119441" cy="763127"/>
          </a:xfrm>
          <a:prstGeom prst="rect">
            <a:avLst/>
          </a:prstGeom>
        </p:spPr>
        <p:txBody>
          <a:bodyPr lIns="100803" tIns="50402" rIns="100803" bIns="50402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591" y="2394400"/>
            <a:ext cx="7119441" cy="3498835"/>
          </a:xfrm>
          <a:prstGeom prst="rect">
            <a:avLst/>
          </a:prstGeom>
        </p:spPr>
        <p:txBody>
          <a:bodyPr lIns="100803" tIns="50402" rIns="100803" bIns="50402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lIns="100803" tIns="50402" rIns="100803" bIns="50402"/>
          <a:lstStyle>
            <a:lvl1pPr>
              <a:defRPr/>
            </a:lvl1pPr>
          </a:lstStyle>
          <a:p>
            <a:pPr>
              <a:defRPr/>
            </a:pPr>
            <a:fld id="{08750296-4F0C-45DB-9404-FF4038193E64}" type="datetime1">
              <a:rPr lang="cs-CZ"/>
              <a:pPr>
                <a:defRPr/>
              </a:pPr>
              <a:t>17.10.2011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lIns="100803" tIns="50402" rIns="100803" bIns="50402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lIns="100803" tIns="50402" rIns="100803" bIns="50402"/>
          <a:lstStyle>
            <a:lvl1pPr>
              <a:defRPr/>
            </a:lvl1pPr>
          </a:lstStyle>
          <a:p>
            <a:pPr>
              <a:defRPr/>
            </a:pPr>
            <a:fld id="{059C43E3-119A-4182-9888-E58D4BE90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MSMT_tecky_OK_RGB.ai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782763" y="401638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" descr="MSMT_logolink_bezVlajky_RGB.ai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2995613" y="640556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504017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1008035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512052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2016069" algn="ctr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77825" indent="-3778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newsletter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zita.nidlova@msmt.cz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244600" y="3779838"/>
            <a:ext cx="7796213" cy="1323975"/>
          </a:xfrm>
        </p:spPr>
        <p:txBody>
          <a:bodyPr rtlCol="0">
            <a:normAutofit/>
          </a:bodyPr>
          <a:lstStyle/>
          <a:p>
            <a:pPr fontAlgn="auto" hangingPunct="1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CE" charset="-18"/>
                <a:ea typeface="ＭＳ Ｐゴシック" charset="-128"/>
                <a:cs typeface="Helvetica CE" charset="-18"/>
              </a:rPr>
              <a:t>Mgr. Zita Nidlová</a:t>
            </a:r>
          </a:p>
          <a:p>
            <a:pPr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075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950913" y="1290638"/>
            <a:ext cx="8178800" cy="800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54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 CE" charset="-18"/>
                <a:ea typeface="ＭＳ Ｐゴシック" charset="-128"/>
                <a:cs typeface="Helvetica CE" charset="-18"/>
              </a:rPr>
              <a:t>Finanční část monitorovací zprávy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text 3"/>
          <p:cNvSpPr txBox="1">
            <a:spLocks/>
          </p:cNvSpPr>
          <p:nvPr/>
        </p:nvSpPr>
        <p:spPr bwMode="auto">
          <a:xfrm>
            <a:off x="0" y="1570038"/>
            <a:ext cx="9574213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ts val="3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Kopie přiložených dokladů označit číslem, které je uvedeno v Soupisce účetních dokladů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– „Pořadové </a:t>
            </a:r>
            <a:r>
              <a:rPr lang="cs-CZ" sz="2800" dirty="0">
                <a:latin typeface="+mn-lt"/>
                <a:cs typeface="Lucida Sans Unicode" pitchFamily="34" charset="0"/>
              </a:rPr>
              <a:t>číslo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výdaje“.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ts val="3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Originály dokladů musí být označeny </a:t>
            </a:r>
            <a:r>
              <a:rPr lang="cs-CZ" sz="2800" dirty="0" err="1">
                <a:latin typeface="+mn-lt"/>
                <a:cs typeface="Lucida Sans Unicode" pitchFamily="34" charset="0"/>
              </a:rPr>
              <a:t>reg</a:t>
            </a:r>
            <a:r>
              <a:rPr lang="cs-CZ" sz="2800" dirty="0">
                <a:latin typeface="+mn-lt"/>
                <a:cs typeface="Lucida Sans Unicode" pitchFamily="34" charset="0"/>
              </a:rPr>
              <a:t>. číslem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projektu.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ts val="3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Předkládají se pouze kopie účetních dokladů s částkou uvedenou na dokladu přesahující 10 000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Kč.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ts val="3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Doklady s částkou do 10 000 Kč včetně</a:t>
            </a:r>
          </a:p>
          <a:p>
            <a:pPr marL="1185863" lvl="4" indent="-236538" defTabSz="1006475" eaLnBrk="0" hangingPunct="0"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 zaznamenány v Soupisce účetních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dokladů;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5863" lvl="4" indent="-236538" defTabSz="1006475" eaLnBrk="0" hangingPunct="0"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nedokládejte;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5863" lvl="4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 mohou být vyžádány k namátkové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kontrole.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682625" lvl="3" indent="-236538" defTabSz="1006475" eaLnBrk="0" hangingPunct="0"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K fakturám dokládat </a:t>
            </a:r>
            <a:r>
              <a:rPr lang="cs-CZ" sz="2800" b="1" dirty="0">
                <a:latin typeface="+mn-lt"/>
                <a:cs typeface="Lucida Sans Unicode" pitchFamily="34" charset="0"/>
              </a:rPr>
              <a:t>objednávku</a:t>
            </a:r>
            <a:r>
              <a:rPr lang="cs-CZ" sz="2800" dirty="0">
                <a:latin typeface="+mn-lt"/>
                <a:cs typeface="Lucida Sans Unicode" pitchFamily="34" charset="0"/>
              </a:rPr>
              <a:t> a </a:t>
            </a:r>
            <a:r>
              <a:rPr lang="cs-CZ" sz="2800" b="1" dirty="0">
                <a:latin typeface="+mn-lt"/>
                <a:cs typeface="Lucida Sans Unicode" pitchFamily="34" charset="0"/>
              </a:rPr>
              <a:t>likvidační </a:t>
            </a:r>
            <a:r>
              <a:rPr lang="cs-CZ" sz="2800" b="1" dirty="0" smtClean="0">
                <a:latin typeface="+mn-lt"/>
                <a:cs typeface="Lucida Sans Unicode" pitchFamily="34" charset="0"/>
              </a:rPr>
              <a:t>protokol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(„košilky“).</a:t>
            </a:r>
            <a:endParaRPr lang="cs-CZ" sz="2800" b="1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Kopie účetních dokladů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text 3"/>
          <p:cNvSpPr txBox="1">
            <a:spLocks/>
          </p:cNvSpPr>
          <p:nvPr/>
        </p:nvSpPr>
        <p:spPr bwMode="auto">
          <a:xfrm>
            <a:off x="-115888" y="1614488"/>
            <a:ext cx="10179051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Příjemce je povinen zřídit samostatný bankovní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účet.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Partner s finančním příspěvkem</a:t>
            </a:r>
          </a:p>
          <a:p>
            <a:pPr marL="1184276" lvl="4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f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inancován </a:t>
            </a:r>
            <a:r>
              <a:rPr lang="cs-CZ" sz="2800" dirty="0">
                <a:latin typeface="+mn-lt"/>
                <a:cs typeface="Lucida Sans Unicode" pitchFamily="34" charset="0"/>
              </a:rPr>
              <a:t>ex-ante (zálohami)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– musí </a:t>
            </a:r>
            <a:r>
              <a:rPr lang="cs-CZ" sz="2800" dirty="0">
                <a:latin typeface="+mn-lt"/>
                <a:cs typeface="Lucida Sans Unicode" pitchFamily="34" charset="0"/>
              </a:rPr>
              <a:t>mít projektový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účet;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f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inancován ex-post </a:t>
            </a:r>
            <a:r>
              <a:rPr lang="cs-CZ" sz="2800" dirty="0">
                <a:latin typeface="+mn-lt"/>
                <a:cs typeface="Lucida Sans Unicode" pitchFamily="34" charset="0"/>
              </a:rPr>
              <a:t>(zpětné proplacení) </a:t>
            </a:r>
            <a:r>
              <a:rPr lang="cs-CZ" sz="2800" dirty="0">
                <a:cs typeface="Lucida Sans Unicode" pitchFamily="34" charset="0"/>
              </a:rPr>
              <a:t>–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 </a:t>
            </a:r>
            <a:r>
              <a:rPr lang="cs-CZ" sz="2800" dirty="0">
                <a:latin typeface="+mn-lt"/>
                <a:cs typeface="Lucida Sans Unicode" pitchFamily="34" charset="0"/>
              </a:rPr>
              <a:t>nemusí mít samostatný projektový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účet;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z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působ </a:t>
            </a:r>
            <a:r>
              <a:rPr lang="cs-CZ" sz="2800" dirty="0">
                <a:latin typeface="+mn-lt"/>
                <a:cs typeface="Lucida Sans Unicode" pitchFamily="34" charset="0"/>
              </a:rPr>
              <a:t>proplácení zakotven v partnerské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smlouvě.</a:t>
            </a: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Projektový účet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text 3"/>
          <p:cNvSpPr txBox="1">
            <a:spLocks/>
          </p:cNvSpPr>
          <p:nvPr/>
        </p:nvSpPr>
        <p:spPr bwMode="auto">
          <a:xfrm>
            <a:off x="61913" y="1570038"/>
            <a:ext cx="98234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Veškeré úhrady týkající se projektu musí být doloženy výpisem z projektového bankovního účtu</a:t>
            </a:r>
          </a:p>
          <a:p>
            <a:pPr marL="681038" lvl="3" indent="-236538" defTabSz="1006475" eaLnBrk="0" hangingPunct="0">
              <a:spcBef>
                <a:spcPts val="600"/>
              </a:spcBef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Financování projektu přednostně z projektového účtu</a:t>
            </a:r>
          </a:p>
          <a:p>
            <a:pPr marL="1185863" lvl="4" indent="-236538" defTabSz="1006475" eaLnBrk="0" hangingPunct="0"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Platby finančním partnerům</a:t>
            </a:r>
          </a:p>
          <a:p>
            <a:pPr marL="1185863" lvl="4" indent="-236538" defTabSz="1006475" eaLnBrk="0" hangingPunct="0"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Úhrada faktur</a:t>
            </a:r>
          </a:p>
          <a:p>
            <a:pPr marL="1185863" lvl="4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Převod peněz do projektové pokladny 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Povinná příloha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Identifikace výdajů pořadovým číslem výdaje ze Soupisky účetních dokladů</a:t>
            </a: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Kopie výpisu z účtu projektu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Výpis z projektového účtu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Zástupný symbol pro text 3"/>
          <p:cNvSpPr txBox="1">
            <a:spLocks/>
          </p:cNvSpPr>
          <p:nvPr/>
        </p:nvSpPr>
        <p:spPr bwMode="auto">
          <a:xfrm>
            <a:off x="373063" y="1868488"/>
            <a:ext cx="94678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0" lvl="4" indent="0" eaLnBrk="0">
              <a:spcAft>
                <a:spcPts val="600"/>
              </a:spcAft>
              <a:buClr>
                <a:srgbClr val="FFA41D"/>
              </a:buClr>
              <a:buSzPct val="100000"/>
              <a:defRPr/>
            </a:pPr>
            <a:r>
              <a:rPr lang="cs-CZ" sz="2800" dirty="0">
                <a:latin typeface="+mn-lt"/>
              </a:rPr>
              <a:t>Identifikace výdajů</a:t>
            </a: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2800" dirty="0">
                <a:latin typeface="+mn-lt"/>
              </a:rPr>
              <a:t> Popsat pořadovými čísly </a:t>
            </a:r>
            <a:r>
              <a:rPr lang="cs-CZ" sz="2800" dirty="0" smtClean="0">
                <a:latin typeface="+mn-lt"/>
              </a:rPr>
              <a:t>výdajů (např. 3/1), příp. i slovně (např. „mzda Novák 09/2012“)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2800" dirty="0">
                <a:latin typeface="+mn-lt"/>
              </a:rPr>
              <a:t> Komentovat nejasné </a:t>
            </a:r>
            <a:r>
              <a:rPr lang="cs-CZ" sz="2800" dirty="0" smtClean="0">
                <a:latin typeface="+mn-lt"/>
              </a:rPr>
              <a:t>pohyby (např. „mylná platba“, „vratka mylné platby“, „vlastní vklad“ apod.)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pitchFamily="34" charset="0"/>
              <a:buChar char="•"/>
              <a:defRPr/>
            </a:pPr>
            <a:r>
              <a:rPr lang="cs-CZ" sz="2800" dirty="0">
                <a:latin typeface="+mn-lt"/>
              </a:rPr>
              <a:t> Komentovat pohyby nesouvisející s daným obdobím</a:t>
            </a:r>
          </a:p>
          <a:p>
            <a:pPr eaLnBrk="0">
              <a:spcAft>
                <a:spcPts val="1425"/>
              </a:spcAft>
              <a:buClr>
                <a:srgbClr val="FFA41D"/>
              </a:buClr>
              <a:buSzPct val="100000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text 3"/>
          <p:cNvSpPr txBox="1">
            <a:spLocks/>
          </p:cNvSpPr>
          <p:nvPr/>
        </p:nvSpPr>
        <p:spPr bwMode="auto">
          <a:xfrm>
            <a:off x="150813" y="1570038"/>
            <a:ext cx="924560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Ve výjimečných (odůvodněných!) případech lze výdaj hradit z jiného než projektového účtu.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 případě, že je k prvotní úhradě výdaje použit jiný než projektový účet, je příjemce povinen doložit kopii výpisu     z tohoto účtu. </a:t>
            </a:r>
          </a:p>
          <a:p>
            <a:pPr marL="1185863" lvl="4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Výdaje vztahující se k jiné činnosti organizace mohou být začerněny.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Výdaj je uznatelný až po </a:t>
            </a:r>
            <a:r>
              <a:rPr lang="cs-CZ" sz="2800" b="1" dirty="0">
                <a:latin typeface="+mn-lt"/>
                <a:cs typeface="Lucida Sans Unicode" pitchFamily="34" charset="0"/>
              </a:rPr>
              <a:t>refundaci výdaje z projektového účtu</a:t>
            </a:r>
            <a:r>
              <a:rPr lang="cs-CZ" sz="2800" dirty="0">
                <a:latin typeface="+mn-lt"/>
                <a:cs typeface="Lucida Sans Unicode" pitchFamily="34" charset="0"/>
              </a:rPr>
              <a:t>: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63600"/>
            <a:ext cx="8694737" cy="9159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Jiný bankovní účet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84263" y="5157788"/>
            <a:ext cx="5911850" cy="533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Monitorovací </a:t>
            </a:r>
            <a:r>
              <a:rPr lang="cs-CZ" sz="2400" dirty="0"/>
              <a:t>období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7040563" y="5157788"/>
            <a:ext cx="22225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Vypracování MZ</a:t>
            </a:r>
          </a:p>
        </p:txBody>
      </p:sp>
      <p:sp>
        <p:nvSpPr>
          <p:cNvPr id="11" name="Čárový popisek 2 10"/>
          <p:cNvSpPr/>
          <p:nvPr/>
        </p:nvSpPr>
        <p:spPr>
          <a:xfrm>
            <a:off x="2062163" y="3557588"/>
            <a:ext cx="2755900" cy="93345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Prvotní výdaj </a:t>
            </a:r>
            <a:br>
              <a:rPr lang="cs-CZ" sz="2400" dirty="0"/>
            </a:br>
            <a:r>
              <a:rPr lang="cs-CZ" sz="2400" dirty="0"/>
              <a:t>z provozního účtu</a:t>
            </a: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995363" y="5957888"/>
            <a:ext cx="831215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4" name="TextovéPole 14"/>
          <p:cNvSpPr txBox="1">
            <a:spLocks noChangeArrowheads="1"/>
          </p:cNvSpPr>
          <p:nvPr/>
        </p:nvSpPr>
        <p:spPr bwMode="auto">
          <a:xfrm>
            <a:off x="8729663" y="6046788"/>
            <a:ext cx="755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čas</a:t>
            </a:r>
          </a:p>
        </p:txBody>
      </p:sp>
      <p:sp>
        <p:nvSpPr>
          <p:cNvPr id="10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Bankovní účet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Obdélník 12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7</a:t>
            </a:r>
          </a:p>
        </p:txBody>
      </p:sp>
      <p:sp>
        <p:nvSpPr>
          <p:cNvPr id="15" name="Čárový popisek 2 14"/>
          <p:cNvSpPr/>
          <p:nvPr/>
        </p:nvSpPr>
        <p:spPr>
          <a:xfrm>
            <a:off x="5084763" y="3557588"/>
            <a:ext cx="2755900" cy="93345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Refundace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z projektového účtu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39813" y="2001838"/>
            <a:ext cx="42672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cs-CZ" sz="2400" dirty="0">
                <a:latin typeface="+mn-lt"/>
              </a:rPr>
              <a:t> Výdaj bude zahrnut do MZ.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Čárový popisek 2 10"/>
          <p:cNvSpPr/>
          <p:nvPr/>
        </p:nvSpPr>
        <p:spPr>
          <a:xfrm>
            <a:off x="3751263" y="3557588"/>
            <a:ext cx="2755900" cy="93345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Prvotní výdaj </a:t>
            </a:r>
            <a:br>
              <a:rPr lang="cs-CZ" sz="2400" dirty="0"/>
            </a:br>
            <a:r>
              <a:rPr lang="cs-CZ" sz="2400" dirty="0"/>
              <a:t>z provozního účtu</a:t>
            </a: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995363" y="5957888"/>
            <a:ext cx="831215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4" name="TextovéPole 14"/>
          <p:cNvSpPr txBox="1">
            <a:spLocks noChangeArrowheads="1"/>
          </p:cNvSpPr>
          <p:nvPr/>
        </p:nvSpPr>
        <p:spPr bwMode="auto">
          <a:xfrm>
            <a:off x="8729663" y="6046788"/>
            <a:ext cx="755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čas</a:t>
            </a:r>
          </a:p>
        </p:txBody>
      </p:sp>
      <p:sp>
        <p:nvSpPr>
          <p:cNvPr id="10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Bankovní účet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Obdélník 12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7</a:t>
            </a:r>
          </a:p>
        </p:txBody>
      </p:sp>
      <p:sp>
        <p:nvSpPr>
          <p:cNvPr id="15" name="Čárový popisek 2 14"/>
          <p:cNvSpPr/>
          <p:nvPr/>
        </p:nvSpPr>
        <p:spPr>
          <a:xfrm>
            <a:off x="6996113" y="3557588"/>
            <a:ext cx="2755900" cy="93345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Refundace</a:t>
            </a:r>
            <a:br>
              <a:rPr lang="cs-CZ" sz="2400" dirty="0"/>
            </a:br>
            <a:r>
              <a:rPr lang="cs-CZ" sz="2400" dirty="0"/>
              <a:t>z projektového účtu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7040563" y="5157788"/>
            <a:ext cx="22225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Vypracování MZ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39813" y="2001838"/>
            <a:ext cx="42672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cs-CZ" sz="2400" dirty="0">
                <a:latin typeface="+mn-lt"/>
              </a:rPr>
              <a:t> Výdaj bude zahrnut do MZ.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084263" y="5157788"/>
            <a:ext cx="5911850" cy="533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Monitorovací </a:t>
            </a:r>
            <a:r>
              <a:rPr lang="cs-CZ" sz="2400" dirty="0"/>
              <a:t>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Čárový popisek 2 10"/>
          <p:cNvSpPr/>
          <p:nvPr/>
        </p:nvSpPr>
        <p:spPr>
          <a:xfrm>
            <a:off x="328613" y="3557588"/>
            <a:ext cx="2755900" cy="933450"/>
          </a:xfrm>
          <a:prstGeom prst="borderCallout2">
            <a:avLst>
              <a:gd name="adj1" fmla="val 100683"/>
              <a:gd name="adj2" fmla="val 20659"/>
              <a:gd name="adj3" fmla="val 143217"/>
              <a:gd name="adj4" fmla="val 12683"/>
              <a:gd name="adj5" fmla="val 170123"/>
              <a:gd name="adj6" fmla="val 4769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Prvotní výdaj </a:t>
            </a:r>
            <a:br>
              <a:rPr lang="cs-CZ" sz="2400" dirty="0"/>
            </a:br>
            <a:r>
              <a:rPr lang="cs-CZ" sz="2400" dirty="0"/>
              <a:t>z provozního účtu</a:t>
            </a: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995363" y="5957888"/>
            <a:ext cx="831215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4" name="TextovéPole 14"/>
          <p:cNvSpPr txBox="1">
            <a:spLocks noChangeArrowheads="1"/>
          </p:cNvSpPr>
          <p:nvPr/>
        </p:nvSpPr>
        <p:spPr bwMode="auto">
          <a:xfrm>
            <a:off x="8729663" y="6046788"/>
            <a:ext cx="755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čas</a:t>
            </a:r>
          </a:p>
        </p:txBody>
      </p:sp>
      <p:sp>
        <p:nvSpPr>
          <p:cNvPr id="10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Bankovní účet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Obdélník 12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7</a:t>
            </a:r>
          </a:p>
        </p:txBody>
      </p:sp>
      <p:sp>
        <p:nvSpPr>
          <p:cNvPr id="15" name="Čárový popisek 2 14"/>
          <p:cNvSpPr/>
          <p:nvPr/>
        </p:nvSpPr>
        <p:spPr>
          <a:xfrm>
            <a:off x="3884613" y="3557588"/>
            <a:ext cx="2755900" cy="93345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Refundace</a:t>
            </a:r>
            <a:br>
              <a:rPr lang="cs-CZ" sz="2400" dirty="0"/>
            </a:br>
            <a:r>
              <a:rPr lang="cs-CZ" sz="2400" dirty="0"/>
              <a:t>z projektového účtu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7040563" y="5157788"/>
            <a:ext cx="22225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Vypracování MZ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039813" y="2001838"/>
            <a:ext cx="62230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cs-CZ" sz="2400" dirty="0">
                <a:latin typeface="+mn-lt"/>
              </a:rPr>
              <a:t> Výdaj z minulých období může být zahrnut do MZ (+ slovní komentář)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084263" y="5157788"/>
            <a:ext cx="5911850" cy="533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Monitorovací </a:t>
            </a:r>
            <a:r>
              <a:rPr lang="cs-CZ" sz="2400" dirty="0"/>
              <a:t>období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28613" y="5157788"/>
            <a:ext cx="7112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7040563" y="5157788"/>
            <a:ext cx="22225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Vypracování MZ</a:t>
            </a:r>
          </a:p>
        </p:txBody>
      </p:sp>
      <p:sp>
        <p:nvSpPr>
          <p:cNvPr id="11" name="Čárový popisek 2 10"/>
          <p:cNvSpPr/>
          <p:nvPr/>
        </p:nvSpPr>
        <p:spPr>
          <a:xfrm>
            <a:off x="4773613" y="3335338"/>
            <a:ext cx="2755900" cy="106680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Výdaj </a:t>
            </a:r>
            <a:br>
              <a:rPr lang="cs-CZ" sz="2400" dirty="0"/>
            </a:br>
            <a:r>
              <a:rPr lang="cs-CZ" sz="2400" dirty="0"/>
              <a:t>z provozního účtu</a:t>
            </a: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995363" y="5957888"/>
            <a:ext cx="831215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4" name="TextovéPole 14"/>
          <p:cNvSpPr txBox="1">
            <a:spLocks noChangeArrowheads="1"/>
          </p:cNvSpPr>
          <p:nvPr/>
        </p:nvSpPr>
        <p:spPr bwMode="auto">
          <a:xfrm>
            <a:off x="8729663" y="6046788"/>
            <a:ext cx="755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čas</a:t>
            </a:r>
          </a:p>
        </p:txBody>
      </p:sp>
      <p:sp>
        <p:nvSpPr>
          <p:cNvPr id="10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Bankovní účet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Obdélník 12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7</a:t>
            </a:r>
          </a:p>
        </p:txBody>
      </p:sp>
      <p:sp>
        <p:nvSpPr>
          <p:cNvPr id="15" name="Čárový popisek 2 14"/>
          <p:cNvSpPr/>
          <p:nvPr/>
        </p:nvSpPr>
        <p:spPr>
          <a:xfrm>
            <a:off x="1439863" y="3335338"/>
            <a:ext cx="2755900" cy="1066800"/>
          </a:xfrm>
          <a:prstGeom prst="borderCallout2">
            <a:avLst>
              <a:gd name="adj1" fmla="val 100683"/>
              <a:gd name="adj2" fmla="val 20659"/>
              <a:gd name="adj3" fmla="val 139759"/>
              <a:gd name="adj4" fmla="val 17367"/>
              <a:gd name="adj5" fmla="val 168970"/>
              <a:gd name="adj6" fmla="val 12576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Převod</a:t>
            </a:r>
            <a:br>
              <a:rPr lang="cs-CZ" sz="2400" dirty="0"/>
            </a:br>
            <a:r>
              <a:rPr lang="cs-CZ" sz="2400" dirty="0"/>
              <a:t>z projektového na provozní účet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039813" y="1557338"/>
            <a:ext cx="59118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Arial" pitchFamily="34" charset="0"/>
              <a:buChar char="х"/>
              <a:defRPr/>
            </a:pPr>
            <a:r>
              <a:rPr lang="cs-CZ" sz="2400" dirty="0"/>
              <a:t> </a:t>
            </a:r>
            <a:r>
              <a:rPr lang="cs-CZ" sz="2400" dirty="0">
                <a:latin typeface="+mn-lt"/>
              </a:rPr>
              <a:t>S přímým výdajem nesmí nastat; nelze si na provozní účet předfinancovat např. nákup PC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084263" y="5157788"/>
            <a:ext cx="5911850" cy="533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Monitorovací </a:t>
            </a:r>
            <a:r>
              <a:rPr lang="cs-CZ" sz="2400" dirty="0"/>
              <a:t>období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39813" y="2519363"/>
            <a:ext cx="78232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cs-CZ" sz="2400" dirty="0">
                <a:latin typeface="+mn-lt"/>
              </a:rPr>
              <a:t> Novinka v </a:t>
            </a:r>
            <a:r>
              <a:rPr lang="cs-CZ" sz="2400" dirty="0" err="1">
                <a:latin typeface="+mn-lt"/>
              </a:rPr>
              <a:t>PpP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5: </a:t>
            </a:r>
            <a:r>
              <a:rPr lang="cs-CZ" sz="2400" dirty="0">
                <a:latin typeface="+mn-lt"/>
              </a:rPr>
              <a:t>lze si předfinancovat </a:t>
            </a:r>
            <a:r>
              <a:rPr lang="cs-CZ" sz="2400" b="1" dirty="0" smtClean="0">
                <a:latin typeface="+mn-lt"/>
              </a:rPr>
              <a:t>(pouze!) mzdy </a:t>
            </a:r>
            <a:r>
              <a:rPr lang="cs-CZ" sz="2400" dirty="0">
                <a:latin typeface="+mn-lt"/>
              </a:rPr>
              <a:t>– </a:t>
            </a:r>
            <a:r>
              <a:rPr lang="cs-CZ" sz="2400" dirty="0" smtClean="0">
                <a:latin typeface="+mn-lt"/>
              </a:rPr>
              <a:t>max. 5 </a:t>
            </a:r>
            <a:r>
              <a:rPr lang="cs-CZ" sz="2400" dirty="0" err="1">
                <a:latin typeface="+mn-lt"/>
              </a:rPr>
              <a:t>prac</a:t>
            </a:r>
            <a:r>
              <a:rPr lang="cs-CZ" sz="2400" dirty="0">
                <a:latin typeface="+mn-lt"/>
              </a:rPr>
              <a:t>. </a:t>
            </a:r>
            <a:r>
              <a:rPr lang="cs-CZ" sz="2400" dirty="0" smtClean="0">
                <a:latin typeface="+mn-lt"/>
              </a:rPr>
              <a:t>dní (str. 31 PpP5)</a:t>
            </a:r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text 3"/>
          <p:cNvSpPr txBox="1">
            <a:spLocks/>
          </p:cNvSpPr>
          <p:nvPr/>
        </p:nvSpPr>
        <p:spPr bwMode="auto">
          <a:xfrm>
            <a:off x="17463" y="1957388"/>
            <a:ext cx="97345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37306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Přehled čerpání způsobilých výdajů  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8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513" y="2097088"/>
            <a:ext cx="92741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text 3"/>
          <p:cNvSpPr txBox="1">
            <a:spLocks/>
          </p:cNvSpPr>
          <p:nvPr/>
        </p:nvSpPr>
        <p:spPr bwMode="auto">
          <a:xfrm>
            <a:off x="-26988" y="4179888"/>
            <a:ext cx="9734551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Platný rozpočet- vychází z přílohy č. 9 Přepracovaný rozpočet, tzn. jsou v něm zapracovány nepodstatné změny rozpočtu</a:t>
            </a:r>
          </a:p>
        </p:txBody>
      </p:sp>
      <p:sp>
        <p:nvSpPr>
          <p:cNvPr id="7" name="Elipsa 6"/>
          <p:cNvSpPr/>
          <p:nvPr/>
        </p:nvSpPr>
        <p:spPr>
          <a:xfrm>
            <a:off x="2995613" y="2090738"/>
            <a:ext cx="977900" cy="1289050"/>
          </a:xfrm>
          <a:prstGeom prst="ellipse">
            <a:avLst/>
          </a:prstGeom>
          <a:noFill/>
          <a:ln>
            <a:solidFill>
              <a:srgbClr val="F3912C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text 3"/>
          <p:cNvSpPr txBox="1">
            <a:spLocks/>
          </p:cNvSpPr>
          <p:nvPr/>
        </p:nvSpPr>
        <p:spPr bwMode="auto">
          <a:xfrm>
            <a:off x="266700" y="1601788"/>
            <a:ext cx="8374063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32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3600" dirty="0">
                <a:latin typeface="+mn-lt"/>
                <a:cs typeface="Lucida Sans Unicode" pitchFamily="34" charset="0"/>
              </a:rPr>
              <a:t>Přímé a nepřímé </a:t>
            </a:r>
            <a:r>
              <a:rPr lang="cs-CZ" sz="3600" dirty="0" smtClean="0">
                <a:latin typeface="+mn-lt"/>
                <a:cs typeface="Lucida Sans Unicode" pitchFamily="34" charset="0"/>
              </a:rPr>
              <a:t>náklady (opakování)</a:t>
            </a:r>
            <a:endParaRPr lang="cs-CZ" sz="36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3600" dirty="0">
                <a:latin typeface="+mn-lt"/>
                <a:cs typeface="Lucida Sans Unicode" pitchFamily="34" charset="0"/>
              </a:rPr>
              <a:t>Přílohy monitorovací zprávy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3600" dirty="0">
                <a:latin typeface="+mn-lt"/>
                <a:cs typeface="Lucida Sans Unicode" pitchFamily="34" charset="0"/>
              </a:rPr>
              <a:t>Zadání žádosti o platbu</a:t>
            </a: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3600" dirty="0">
                <a:latin typeface="+mn-lt"/>
                <a:cs typeface="Lucida Sans Unicode" pitchFamily="34" charset="0"/>
              </a:rPr>
              <a:t>Podezření na porušení rozpočtové kázně</a:t>
            </a: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4200" b="1" dirty="0">
                <a:latin typeface="+mj-lt"/>
                <a:ea typeface="+mj-ea"/>
                <a:cs typeface="+mj-cs"/>
              </a:rPr>
              <a:t>Obsah</a:t>
            </a:r>
            <a:endParaRPr lang="cs-CZ" sz="42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57225" y="846138"/>
            <a:ext cx="8694738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Přehled čerpání způsobilých výdajů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/>
          <a:srcRect r="33707"/>
          <a:stretch>
            <a:fillRect/>
          </a:stretch>
        </p:blipFill>
        <p:spPr bwMode="auto">
          <a:xfrm>
            <a:off x="684213" y="1512888"/>
            <a:ext cx="8637587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 rot="1146451">
            <a:off x="8458200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8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2462212" y="2802731"/>
            <a:ext cx="2044700" cy="1022350"/>
          </a:xfrm>
          <a:prstGeom prst="wedgeRoundRectCallout">
            <a:avLst>
              <a:gd name="adj1" fmla="val 65468"/>
              <a:gd name="adj2" fmla="val 100467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Výše NN dle Rozhodnutí o poskytnutí dotace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595812" y="5114131"/>
            <a:ext cx="4400550" cy="1066800"/>
          </a:xfrm>
          <a:prstGeom prst="wedgeRoundRectCallout">
            <a:avLst>
              <a:gd name="adj1" fmla="val 37766"/>
              <a:gd name="adj2" fmla="val -104855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Skutečně vynaložené NN (tzn. odvedené na provozní účet  nebo na výpisu z projektového účtu identifikovány jako NN)</a:t>
            </a:r>
          </a:p>
        </p:txBody>
      </p:sp>
      <p:sp>
        <p:nvSpPr>
          <p:cNvPr id="9227" name="Obdélník 10"/>
          <p:cNvSpPr>
            <a:spLocks noChangeArrowheads="1"/>
          </p:cNvSpPr>
          <p:nvPr/>
        </p:nvSpPr>
        <p:spPr bwMode="auto">
          <a:xfrm>
            <a:off x="4787900" y="4241800"/>
            <a:ext cx="1096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1 215 789</a:t>
            </a:r>
          </a:p>
        </p:txBody>
      </p:sp>
      <p:sp>
        <p:nvSpPr>
          <p:cNvPr id="9228" name="Obdélník 10"/>
          <p:cNvSpPr>
            <a:spLocks noChangeArrowheads="1"/>
          </p:cNvSpPr>
          <p:nvPr/>
        </p:nvSpPr>
        <p:spPr bwMode="auto">
          <a:xfrm>
            <a:off x="8140700" y="4224338"/>
            <a:ext cx="8112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99 771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text 3"/>
          <p:cNvSpPr txBox="1">
            <a:spLocks/>
          </p:cNvSpPr>
          <p:nvPr/>
        </p:nvSpPr>
        <p:spPr bwMode="auto">
          <a:xfrm>
            <a:off x="17463" y="1957388"/>
            <a:ext cx="97345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37306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Přepracovaný rozpočet projektu  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413" y="1671638"/>
            <a:ext cx="9166225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text 3"/>
          <p:cNvSpPr txBox="1">
            <a:spLocks/>
          </p:cNvSpPr>
          <p:nvPr/>
        </p:nvSpPr>
        <p:spPr bwMode="auto">
          <a:xfrm>
            <a:off x="169863" y="4179888"/>
            <a:ext cx="97345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7" name="Zástupný symbol pro text 3"/>
          <p:cNvSpPr txBox="1">
            <a:spLocks/>
          </p:cNvSpPr>
          <p:nvPr/>
        </p:nvSpPr>
        <p:spPr bwMode="auto">
          <a:xfrm>
            <a:off x="-26988" y="3424238"/>
            <a:ext cx="9734551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Schválený rozpočet- vychází Rozhodnutí o poskytnutí dotace či z relevantního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Dodatku.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Rozpočet přepracovaný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příjemcem – kumulativně </a:t>
            </a:r>
            <a:r>
              <a:rPr lang="cs-CZ" sz="2800" dirty="0">
                <a:latin typeface="+mn-lt"/>
                <a:cs typeface="Lucida Sans Unicode" pitchFamily="34" charset="0"/>
              </a:rPr>
              <a:t>od začátku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projektu.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Rozpočet přepracovaný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příjemcem – pouze </a:t>
            </a:r>
            <a:r>
              <a:rPr lang="cs-CZ" sz="2800" dirty="0">
                <a:latin typeface="+mn-lt"/>
                <a:cs typeface="Lucida Sans Unicode" pitchFamily="34" charset="0"/>
              </a:rPr>
              <a:t>změny v daném monitorovaném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období.</a:t>
            </a:r>
            <a:endParaRPr lang="cs-CZ" sz="2800" dirty="0">
              <a:latin typeface="+mn-lt"/>
              <a:cs typeface="Lucida Sans Unicode" pitchFamily="34" charset="0"/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 rot="5400000">
            <a:off x="2351088" y="2424113"/>
            <a:ext cx="1289050" cy="97790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9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 rot="10800000" flipV="1">
            <a:off x="2551113" y="2357438"/>
            <a:ext cx="3289300" cy="222250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2551113" y="2357438"/>
            <a:ext cx="6223000" cy="324485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text 3"/>
          <p:cNvSpPr txBox="1">
            <a:spLocks/>
          </p:cNvSpPr>
          <p:nvPr/>
        </p:nvSpPr>
        <p:spPr bwMode="auto">
          <a:xfrm>
            <a:off x="17463" y="1957388"/>
            <a:ext cx="97345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338" y="1743075"/>
            <a:ext cx="9166225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text 3"/>
          <p:cNvSpPr txBox="1">
            <a:spLocks/>
          </p:cNvSpPr>
          <p:nvPr/>
        </p:nvSpPr>
        <p:spPr bwMode="auto">
          <a:xfrm>
            <a:off x="169863" y="4179888"/>
            <a:ext cx="97345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863" y="3875088"/>
            <a:ext cx="92741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 rot="20862675">
            <a:off x="290513" y="1506538"/>
            <a:ext cx="3589337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9 Přepracovaný rozpočet</a:t>
            </a:r>
          </a:p>
        </p:txBody>
      </p:sp>
      <p:cxnSp>
        <p:nvCxnSpPr>
          <p:cNvPr id="11" name="Přímá spojovací šipka 10"/>
          <p:cNvCxnSpPr/>
          <p:nvPr/>
        </p:nvCxnSpPr>
        <p:spPr>
          <a:xfrm rot="10800000" flipV="1">
            <a:off x="3563938" y="2409825"/>
            <a:ext cx="2444750" cy="1866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 rot="20862675">
            <a:off x="274638" y="3825875"/>
            <a:ext cx="3589337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8 Přehled čerpání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text 3"/>
          <p:cNvSpPr txBox="1">
            <a:spLocks/>
          </p:cNvSpPr>
          <p:nvPr/>
        </p:nvSpPr>
        <p:spPr bwMode="auto">
          <a:xfrm>
            <a:off x="17463" y="1957388"/>
            <a:ext cx="97345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Identifikace projektu, název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subjektu…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Identifikace pracovníka a zastávané funkce </a:t>
            </a:r>
            <a:r>
              <a:rPr lang="cs-CZ" sz="2400" dirty="0">
                <a:latin typeface="+mn-lt"/>
                <a:cs typeface="Lucida Sans Unicode" pitchFamily="34" charset="0"/>
              </a:rPr>
              <a:t>(</a:t>
            </a:r>
            <a:r>
              <a:rPr lang="cs-CZ" sz="2400" dirty="0">
                <a:solidFill>
                  <a:srgbClr val="002060"/>
                </a:solidFill>
                <a:latin typeface="+mn-lt"/>
                <a:cs typeface="Lucida Sans Unicode" pitchFamily="34" charset="0"/>
              </a:rPr>
              <a:t>odkaz n</a:t>
            </a:r>
            <a:r>
              <a:rPr lang="cs-CZ" sz="2400" dirty="0">
                <a:latin typeface="+mn-lt"/>
                <a:cs typeface="Lucida Sans Unicode" pitchFamily="34" charset="0"/>
              </a:rPr>
              <a:t>a položku rozpočtu, např. 1.1.1.1.5 Řešitel projektu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).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Údaje o úvazku v projektu, popřípadě o zapojení do dalších projektů v téže organizaci či u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partnera.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V případě, že pracovní výkaz podepíše i pracovník, není potřeba zvlášť dodávat čestné prohlášení o nepřekročení 1,5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úvazku.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Časový rozsah práce dle smlouvy a podrobný popis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činností.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Pracovní výkaz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Pracovní výkaz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12</a:t>
            </a: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800" y="2046288"/>
            <a:ext cx="9485313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3128963" y="4090988"/>
            <a:ext cx="889000" cy="4000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6373813" y="4090988"/>
            <a:ext cx="889000" cy="4000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951663" y="4668838"/>
            <a:ext cx="533400" cy="2222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Zakřivená spojovací čára 9"/>
          <p:cNvCxnSpPr>
            <a:stCxn id="7" idx="6"/>
            <a:endCxn id="8" idx="6"/>
          </p:cNvCxnSpPr>
          <p:nvPr/>
        </p:nvCxnSpPr>
        <p:spPr>
          <a:xfrm>
            <a:off x="7262813" y="4291013"/>
            <a:ext cx="222250" cy="488950"/>
          </a:xfrm>
          <a:prstGeom prst="curvedConnector3">
            <a:avLst>
              <a:gd name="adj1" fmla="val 202857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6" idx="6"/>
            <a:endCxn id="7" idx="2"/>
          </p:cNvCxnSpPr>
          <p:nvPr/>
        </p:nvCxnSpPr>
        <p:spPr>
          <a:xfrm>
            <a:off x="4017963" y="4291013"/>
            <a:ext cx="2355850" cy="31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Zaoblený obdélníkový popisek 20"/>
          <p:cNvSpPr/>
          <p:nvPr/>
        </p:nvSpPr>
        <p:spPr>
          <a:xfrm>
            <a:off x="5173662" y="5291931"/>
            <a:ext cx="2089150" cy="800100"/>
          </a:xfrm>
          <a:prstGeom prst="wedgeRoundRectCallout">
            <a:avLst>
              <a:gd name="adj1" fmla="val 42360"/>
              <a:gd name="adj2" fmla="val -77576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/>
              <a:t>Dopište počet skutečně proplacených hodin</a:t>
            </a:r>
          </a:p>
        </p:txBody>
      </p:sp>
      <p:sp>
        <p:nvSpPr>
          <p:cNvPr id="11" name="Elipsa 10"/>
          <p:cNvSpPr/>
          <p:nvPr/>
        </p:nvSpPr>
        <p:spPr>
          <a:xfrm>
            <a:off x="5707063" y="2757488"/>
            <a:ext cx="889000" cy="4000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cxnSp>
        <p:nvCxnSpPr>
          <p:cNvPr id="13" name="Přímá spojovací šipka 12"/>
          <p:cNvCxnSpPr>
            <a:stCxn id="6" idx="7"/>
            <a:endCxn id="11" idx="3"/>
          </p:cNvCxnSpPr>
          <p:nvPr/>
        </p:nvCxnSpPr>
        <p:spPr>
          <a:xfrm rot="5400000" flipH="1" flipV="1">
            <a:off x="4337050" y="2649538"/>
            <a:ext cx="1050925" cy="19494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text 3"/>
          <p:cNvSpPr txBox="1">
            <a:spLocks/>
          </p:cNvSpPr>
          <p:nvPr/>
        </p:nvSpPr>
        <p:spPr bwMode="auto">
          <a:xfrm>
            <a:off x="0" y="1601788"/>
            <a:ext cx="96012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Pracovní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smlouva.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Výplatní listina, výplatní páska, mzdové listy</a:t>
            </a:r>
          </a:p>
          <a:p>
            <a:pPr marL="1184276" lvl="4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nebo sjetina z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IS.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Výpis z projektového/provozního účtu</a:t>
            </a:r>
          </a:p>
          <a:p>
            <a:pPr marL="1184276" lvl="4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nebo sjetina z personálního IS, kde bude vidět číslo bank. učtu zaměstnance </a:t>
            </a:r>
          </a:p>
          <a:p>
            <a:pPr marL="1184276" lvl="4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nebo čestné prohlášení zaměstnanců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či mzdové účetní.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Pracovní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výkazy.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Rozpis mzdových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výdajů.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Ev. </a:t>
            </a:r>
            <a:r>
              <a:rPr lang="cs-CZ" sz="2800" dirty="0">
                <a:latin typeface="+mn-lt"/>
                <a:cs typeface="Lucida Sans Unicode" pitchFamily="34" charset="0"/>
              </a:rPr>
              <a:t>další relevantní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doklady.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endParaRPr lang="cs-CZ" sz="2400" dirty="0"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Mzdové výdaje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>
            <a:hlinkClick r:id="rId3"/>
          </p:cNvPr>
          <p:cNvSpPr/>
          <p:nvPr/>
        </p:nvSpPr>
        <p:spPr>
          <a:xfrm>
            <a:off x="6862763" y="5468938"/>
            <a:ext cx="2173287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Viz </a:t>
            </a:r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Newsletter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Osobní náklady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Mzdové výdaje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13</a:t>
            </a:r>
          </a:p>
        </p:txBody>
      </p:sp>
      <p:pic>
        <p:nvPicPr>
          <p:cNvPr id="26628" name="Obrázek 6" descr="rozpis mezd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163" y="2046288"/>
            <a:ext cx="9351962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Obrázek 6" descr="rozpis mezd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163" y="3246438"/>
            <a:ext cx="7629525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Obrázek 8" descr="rozpis mezd_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87625" y="4713288"/>
            <a:ext cx="707548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text 3"/>
          <p:cNvSpPr txBox="1">
            <a:spLocks/>
          </p:cNvSpPr>
          <p:nvPr/>
        </p:nvSpPr>
        <p:spPr bwMode="auto">
          <a:xfrm>
            <a:off x="506413" y="1868488"/>
            <a:ext cx="91122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Rozpis cestovních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náhrad.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Kopie dokladů o úhradách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výdajů.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Zpráva ze služební cesty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zahraniční.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Příjemce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archivuje: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c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estovní </a:t>
            </a:r>
            <a:r>
              <a:rPr lang="cs-CZ" sz="2400" dirty="0">
                <a:latin typeface="+mn-lt"/>
                <a:cs typeface="Lucida Sans Unicode" pitchFamily="34" charset="0"/>
              </a:rPr>
              <a:t>příkaz včetně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vyúčtování,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o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riginály </a:t>
            </a:r>
            <a:r>
              <a:rPr lang="cs-CZ" sz="2400" dirty="0">
                <a:latin typeface="+mn-lt"/>
                <a:cs typeface="Lucida Sans Unicode" pitchFamily="34" charset="0"/>
              </a:rPr>
              <a:t>souvisejících účetních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dokladů,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d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alší </a:t>
            </a:r>
            <a:r>
              <a:rPr lang="cs-CZ" sz="2400" dirty="0">
                <a:latin typeface="+mn-lt"/>
                <a:cs typeface="Lucida Sans Unicode" pitchFamily="34" charset="0"/>
              </a:rPr>
              <a:t>doklady dané platnou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legislativou.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b="1" dirty="0">
                <a:latin typeface="+mn-lt"/>
                <a:cs typeface="Lucida Sans Unicode" pitchFamily="34" charset="0"/>
              </a:rPr>
              <a:t>Cestovní náhrady tuzemské jsou součástí </a:t>
            </a:r>
            <a:r>
              <a:rPr lang="cs-CZ" sz="2800" b="1" dirty="0" smtClean="0">
                <a:latin typeface="+mn-lt"/>
                <a:cs typeface="Lucida Sans Unicode" pitchFamily="34" charset="0"/>
              </a:rPr>
              <a:t>NN.</a:t>
            </a:r>
            <a:endParaRPr lang="cs-CZ" sz="2800" b="1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Cestovní náhrady zahraniční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Cestovní náhrady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5</a:t>
            </a:r>
          </a:p>
        </p:txBody>
      </p:sp>
      <p:pic>
        <p:nvPicPr>
          <p:cNvPr id="28676" name="Obrázek 5" descr="cestovní.bmp"/>
          <p:cNvPicPr>
            <a:picLocks noChangeAspect="1"/>
          </p:cNvPicPr>
          <p:nvPr/>
        </p:nvPicPr>
        <p:blipFill>
          <a:blip r:embed="rId3"/>
          <a:srcRect l="66"/>
          <a:stretch>
            <a:fillRect/>
          </a:stretch>
        </p:blipFill>
        <p:spPr bwMode="auto">
          <a:xfrm>
            <a:off x="157163" y="3157538"/>
            <a:ext cx="96123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text 3"/>
          <p:cNvSpPr txBox="1">
            <a:spLocks/>
          </p:cNvSpPr>
          <p:nvPr/>
        </p:nvSpPr>
        <p:spPr bwMode="auto">
          <a:xfrm>
            <a:off x="506413" y="1868488"/>
            <a:ext cx="911225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Rozpis cestovních náhrad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– zahraničních</a:t>
            </a:r>
            <a:endParaRPr lang="cs-CZ" sz="2800" dirty="0">
              <a:latin typeface="+mn-lt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text 3"/>
          <p:cNvSpPr txBox="1">
            <a:spLocks/>
          </p:cNvSpPr>
          <p:nvPr/>
        </p:nvSpPr>
        <p:spPr bwMode="auto">
          <a:xfrm>
            <a:off x="-71438" y="1735138"/>
            <a:ext cx="9912351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396000" lvl="3" indent="0" defTabSz="1006475" eaLnBrk="0" hangingPunct="0">
              <a:spcBef>
                <a:spcPts val="0"/>
              </a:spcBef>
              <a:spcAft>
                <a:spcPts val="1200"/>
              </a:spcAft>
              <a:buClr>
                <a:srgbClr val="FFA41D"/>
              </a:buClr>
              <a:buSzPct val="100000"/>
              <a:defRPr/>
            </a:pPr>
            <a:r>
              <a:rPr lang="cs-CZ" sz="2400" dirty="0">
                <a:latin typeface="+mn-lt"/>
              </a:rPr>
              <a:t>Daňové odpisy vlastního dlouhodobého hmotného nebo nehmotného majetku:</a:t>
            </a: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k nákupu dotčeného majetku nebyly využity veřejné </a:t>
            </a:r>
            <a:r>
              <a:rPr lang="cs-CZ" sz="2400" dirty="0" smtClean="0">
                <a:latin typeface="+mn-lt"/>
              </a:rPr>
              <a:t>prostředky;</a:t>
            </a:r>
            <a:endParaRPr lang="cs-CZ" sz="2400" dirty="0">
              <a:latin typeface="+mn-lt"/>
            </a:endParaRP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jsou uplatňovány v alikvotní výši s ohledem na míru využití daného majetku v rámci realizace </a:t>
            </a:r>
            <a:r>
              <a:rPr lang="cs-CZ" sz="2400" dirty="0" smtClean="0">
                <a:latin typeface="+mn-lt"/>
              </a:rPr>
              <a:t>projektu;</a:t>
            </a:r>
            <a:endParaRPr lang="cs-CZ" sz="2400" dirty="0">
              <a:latin typeface="+mn-lt"/>
            </a:endParaRP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pl-PL" sz="2400" dirty="0">
                <a:latin typeface="+mn-lt"/>
              </a:rPr>
              <a:t>jsou uplatňovány pouze po dobu realizace </a:t>
            </a:r>
            <a:r>
              <a:rPr lang="pl-PL" sz="2400" dirty="0" smtClean="0">
                <a:latin typeface="+mn-lt"/>
              </a:rPr>
              <a:t>projektu;</a:t>
            </a:r>
            <a:endParaRPr lang="pl-PL" sz="2400" dirty="0">
              <a:latin typeface="+mn-lt"/>
            </a:endParaRP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je možné doložit je účetním dokladem dokládajícím pořizovací cenu </a:t>
            </a:r>
            <a:r>
              <a:rPr lang="cs-CZ" sz="2400" dirty="0" smtClean="0">
                <a:latin typeface="+mn-lt"/>
              </a:rPr>
              <a:t>majetku;</a:t>
            </a:r>
            <a:endParaRPr lang="cs-CZ" sz="2400" dirty="0">
              <a:latin typeface="+mn-lt"/>
            </a:endParaRP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majetek je odpisován dle odpisového plánu </a:t>
            </a:r>
            <a:r>
              <a:rPr lang="cs-CZ" sz="2400" dirty="0" smtClean="0">
                <a:latin typeface="+mn-lt"/>
              </a:rPr>
              <a:t>příjemce.</a:t>
            </a:r>
            <a:endParaRPr lang="cs-CZ" sz="2400" dirty="0">
              <a:latin typeface="+mn-lt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Odpisy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950913" y="3068638"/>
            <a:ext cx="8178800" cy="800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4000" b="1" smtClean="0">
                <a:cs typeface="Arial" charset="0"/>
              </a:rPr>
              <a:t>Přímé a nepřímé náklady</a:t>
            </a:r>
            <a:endParaRPr lang="cs-CZ" sz="40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text 3"/>
          <p:cNvSpPr txBox="1">
            <a:spLocks/>
          </p:cNvSpPr>
          <p:nvPr/>
        </p:nvSpPr>
        <p:spPr bwMode="auto">
          <a:xfrm>
            <a:off x="-71438" y="1735138"/>
            <a:ext cx="9912351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396000" lvl="3" indent="0" defTabSz="1006475" eaLnBrk="0" hangingPunct="0">
              <a:spcBef>
                <a:spcPts val="0"/>
              </a:spcBef>
              <a:spcAft>
                <a:spcPts val="1200"/>
              </a:spcAft>
              <a:buClr>
                <a:srgbClr val="FFA41D"/>
              </a:buClr>
              <a:buSzPct val="100000"/>
              <a:defRPr/>
            </a:pPr>
            <a:r>
              <a:rPr lang="cs-CZ" sz="2400" dirty="0">
                <a:latin typeface="+mn-lt"/>
              </a:rPr>
              <a:t>Daňové odpisy vlastního dlouhodobého hmotného nebo nehmotného majetku:</a:t>
            </a: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 smtClean="0">
                <a:latin typeface="+mn-lt"/>
              </a:rPr>
              <a:t>výše </a:t>
            </a:r>
            <a:r>
              <a:rPr lang="cs-CZ" sz="2400" dirty="0">
                <a:latin typeface="+mn-lt"/>
              </a:rPr>
              <a:t>ročních odpisů je stanovena jednou z metod daňového odpisu pro účely daně z příjmu pro jednotlivé druhy majetku a jsou způsobilé pouze po dobu, kdy je majetek využíván pro účely </a:t>
            </a:r>
            <a:r>
              <a:rPr lang="cs-CZ" sz="2400" dirty="0" smtClean="0">
                <a:latin typeface="+mn-lt"/>
              </a:rPr>
              <a:t>projektu;</a:t>
            </a:r>
            <a:endParaRPr lang="cs-CZ" sz="2400" dirty="0">
              <a:latin typeface="+mn-lt"/>
            </a:endParaRP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příjemce si vybere formu odpisování, kterou bude používat po celou dobu realizace </a:t>
            </a:r>
            <a:r>
              <a:rPr lang="cs-CZ" sz="2400" dirty="0" smtClean="0">
                <a:latin typeface="+mn-lt"/>
              </a:rPr>
              <a:t>projektu.</a:t>
            </a:r>
            <a:endParaRPr lang="cs-CZ" sz="2400" dirty="0">
              <a:latin typeface="+mn-lt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Odpisy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Mzdové příspěvky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3888" y="1122363"/>
            <a:ext cx="1544637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20/1</a:t>
            </a:r>
          </a:p>
        </p:txBody>
      </p:sp>
      <p:sp>
        <p:nvSpPr>
          <p:cNvPr id="6" name="Zástupný symbol pro text 3"/>
          <p:cNvSpPr txBox="1">
            <a:spLocks/>
          </p:cNvSpPr>
          <p:nvPr/>
        </p:nvSpPr>
        <p:spPr bwMode="auto">
          <a:xfrm>
            <a:off x="506413" y="1868488"/>
            <a:ext cx="911225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Přímá podpora cílové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skupině.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Náhrada </a:t>
            </a:r>
            <a:r>
              <a:rPr lang="cs-CZ" sz="2800" b="1" dirty="0">
                <a:latin typeface="+mn-lt"/>
                <a:cs typeface="Lucida Sans Unicode" pitchFamily="34" charset="0"/>
              </a:rPr>
              <a:t>zaměstnavateli</a:t>
            </a:r>
            <a:r>
              <a:rPr lang="cs-CZ" sz="2800" dirty="0">
                <a:latin typeface="+mn-lt"/>
                <a:cs typeface="Lucida Sans Unicode" pitchFamily="34" charset="0"/>
              </a:rPr>
              <a:t> za pracovníka, který se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školí.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Max. do výše trojnásobku minimální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mzdy vč. odvodů</a:t>
            </a:r>
          </a:p>
          <a:p>
            <a:pPr marL="681038" lvl="3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min. mzda 48 Kč/hod. x 3 = max. 144 Kč vč. odvodů = max. 107 Kč hrubého/hod.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Pouze za dobu školení (v hodinách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), nikoli na cestu.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76213" lvl="2" indent="-236538" defTabSz="1006475" eaLnBrk="0" hangingPunct="0"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Uzavřít smlouvu o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vzdělávání (§ 51 </a:t>
            </a:r>
            <a:r>
              <a:rPr lang="cs-CZ" sz="2800" dirty="0" err="1" smtClean="0">
                <a:latin typeface="+mn-lt"/>
                <a:cs typeface="Lucida Sans Unicode" pitchFamily="34" charset="0"/>
              </a:rPr>
              <a:t>obč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. zákoníku).</a:t>
            </a:r>
            <a:endParaRPr lang="cs-CZ" sz="2800" dirty="0">
              <a:latin typeface="+mn-lt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Mzdové příspěvky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 rot="1146451">
            <a:off x="8243888" y="1122363"/>
            <a:ext cx="1544637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20/1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17513" y="1646238"/>
          <a:ext cx="7467600" cy="1402364"/>
        </p:xfrm>
        <a:graphic>
          <a:graphicData uri="http://schemas.openxmlformats.org/drawingml/2006/table">
            <a:tbl>
              <a:tblPr/>
              <a:tblGrid>
                <a:gridCol w="844550"/>
                <a:gridCol w="1778000"/>
                <a:gridCol w="1363537"/>
                <a:gridCol w="1027155"/>
                <a:gridCol w="1027155"/>
                <a:gridCol w="1427203"/>
              </a:tblGrid>
              <a:tr h="8263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Pořadové číslo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Jméno a příjmení zaměstnance</a:t>
                      </a:r>
                      <a:r>
                        <a:rPr lang="cs-CZ" sz="1600" b="0" i="0" u="none" strike="noStrike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1)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Měsíc školení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Školení dle kódu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Počet hodin  školení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Měsíční fond pracovní doby v hodinách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Adam Novák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9/2010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Adam Novák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10/2010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001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084263" y="3157538"/>
          <a:ext cx="7209367" cy="1733549"/>
        </p:xfrm>
        <a:graphic>
          <a:graphicData uri="http://schemas.openxmlformats.org/drawingml/2006/table">
            <a:tbl>
              <a:tblPr/>
              <a:tblGrid>
                <a:gridCol w="1526613"/>
                <a:gridCol w="1007037"/>
                <a:gridCol w="836543"/>
                <a:gridCol w="921790"/>
                <a:gridCol w="921790"/>
                <a:gridCol w="921790"/>
                <a:gridCol w="1073804"/>
              </a:tblGrid>
              <a:tr h="1089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Zúčtovaná hrubá mzda 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Pojistné na sociální a zdravotní pojištění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Další odvody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Hodinový mzdový náklad</a:t>
                      </a:r>
                      <a:b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 Kč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Výše minimální mzdy za hodinu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Podmínka 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uznatel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nosti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v Kč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Uznatelný mzdový náklad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182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18 000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6 120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75,60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137,48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48,10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137,48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687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2182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18 250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6 200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76,65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145,99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48,10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144,30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1 443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10" name="Zástupný symbol pro text 3"/>
          <p:cNvSpPr txBox="1">
            <a:spLocks/>
          </p:cNvSpPr>
          <p:nvPr/>
        </p:nvSpPr>
        <p:spPr bwMode="auto">
          <a:xfrm>
            <a:off x="-71438" y="5113338"/>
            <a:ext cx="9912351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1900" dirty="0">
                <a:latin typeface="+mn-lt"/>
              </a:rPr>
              <a:t>Školení 29.9.2010-1.10.2010, každý den 5 hodin</a:t>
            </a: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1900" dirty="0">
                <a:latin typeface="+mn-lt"/>
              </a:rPr>
              <a:t>Hrubá mzda 18 000 Kč/měsíc</a:t>
            </a:r>
          </a:p>
          <a:p>
            <a:pPr marL="681038" lvl="3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1900" dirty="0">
                <a:latin typeface="+mn-lt"/>
              </a:rPr>
              <a:t>Říjen - čerpaná dovolená 1 den</a:t>
            </a:r>
          </a:p>
        </p:txBody>
      </p:sp>
      <p:sp>
        <p:nvSpPr>
          <p:cNvPr id="11" name="Zaoblený obdélníkový popisek 10"/>
          <p:cNvSpPr/>
          <p:nvPr/>
        </p:nvSpPr>
        <p:spPr>
          <a:xfrm>
            <a:off x="8507412" y="3069431"/>
            <a:ext cx="1377950" cy="933450"/>
          </a:xfrm>
          <a:prstGeom prst="wedgeRoundRectCallout">
            <a:avLst>
              <a:gd name="adj1" fmla="val -57428"/>
              <a:gd name="adj2" fmla="val 93853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100 % skutečných nákladů</a:t>
            </a:r>
          </a:p>
        </p:txBody>
      </p:sp>
      <p:sp>
        <p:nvSpPr>
          <p:cNvPr id="12" name="Zaoblený obdélníkový popisek 11"/>
          <p:cNvSpPr/>
          <p:nvPr/>
        </p:nvSpPr>
        <p:spPr>
          <a:xfrm>
            <a:off x="8312149" y="5247481"/>
            <a:ext cx="1573213" cy="1022350"/>
          </a:xfrm>
          <a:prstGeom prst="wedgeRoundRectCallout">
            <a:avLst>
              <a:gd name="adj1" fmla="val -43000"/>
              <a:gd name="adj2" fmla="val -102421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Trojnásobek minimální mzdy</a:t>
            </a: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7218363" y="4891088"/>
          <a:ext cx="1072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2 130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6126162" y="4225381"/>
            <a:ext cx="1733550" cy="11999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Rozpis mzdových příspěvků</a:t>
            </a: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Provázanost příloh MZ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082862" y="2758531"/>
            <a:ext cx="1735200" cy="128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Soupiska účetních dokladů</a:t>
            </a:r>
          </a:p>
        </p:txBody>
      </p:sp>
      <p:sp>
        <p:nvSpPr>
          <p:cNvPr id="8" name="Obdélník 7"/>
          <p:cNvSpPr/>
          <p:nvPr/>
        </p:nvSpPr>
        <p:spPr>
          <a:xfrm>
            <a:off x="595312" y="1913731"/>
            <a:ext cx="1289050" cy="16891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Účetní doklady</a:t>
            </a:r>
          </a:p>
        </p:txBody>
      </p:sp>
      <p:sp>
        <p:nvSpPr>
          <p:cNvPr id="9" name="Obdélník 8"/>
          <p:cNvSpPr/>
          <p:nvPr/>
        </p:nvSpPr>
        <p:spPr>
          <a:xfrm>
            <a:off x="728662" y="2091531"/>
            <a:ext cx="1289050" cy="16891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Účetní doklady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81062" y="2243931"/>
            <a:ext cx="1289050" cy="16891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Účetní doklady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906462" y="5069681"/>
            <a:ext cx="1289050" cy="16891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Provozní účet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062162" y="4580731"/>
            <a:ext cx="1289050" cy="16891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Projektový účet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973762" y="3113881"/>
            <a:ext cx="1733550" cy="11999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Rozpis cestovních náhrad zahraničních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5751512" y="2002631"/>
            <a:ext cx="1733550" cy="11999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Rozpis mzdových výdajů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8107362" y="1202531"/>
            <a:ext cx="1289050" cy="16891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Pracovní výkaz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8329612" y="4980781"/>
            <a:ext cx="1289050" cy="16891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Seznam školení</a:t>
            </a:r>
          </a:p>
        </p:txBody>
      </p:sp>
      <p:cxnSp>
        <p:nvCxnSpPr>
          <p:cNvPr id="23" name="Přímá spojovací šipka 22"/>
          <p:cNvCxnSpPr>
            <a:stCxn id="0" idx="1"/>
            <a:endCxn id="0" idx="3"/>
          </p:cNvCxnSpPr>
          <p:nvPr/>
        </p:nvCxnSpPr>
        <p:spPr>
          <a:xfrm rot="10800000">
            <a:off x="2170113" y="3087688"/>
            <a:ext cx="912812" cy="315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0" idx="2"/>
            <a:endCxn id="0" idx="0"/>
          </p:cNvCxnSpPr>
          <p:nvPr/>
        </p:nvCxnSpPr>
        <p:spPr>
          <a:xfrm rot="5400000">
            <a:off x="3061494" y="3693319"/>
            <a:ext cx="533400" cy="1243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endCxn id="0" idx="1"/>
          </p:cNvCxnSpPr>
          <p:nvPr/>
        </p:nvCxnSpPr>
        <p:spPr>
          <a:xfrm flipV="1">
            <a:off x="4818063" y="2601913"/>
            <a:ext cx="933450" cy="777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0" idx="3"/>
            <a:endCxn id="0" idx="1"/>
          </p:cNvCxnSpPr>
          <p:nvPr/>
        </p:nvCxnSpPr>
        <p:spPr>
          <a:xfrm>
            <a:off x="4818063" y="3403600"/>
            <a:ext cx="1155700" cy="309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stCxn id="0" idx="3"/>
            <a:endCxn id="0" idx="1"/>
          </p:cNvCxnSpPr>
          <p:nvPr/>
        </p:nvCxnSpPr>
        <p:spPr>
          <a:xfrm>
            <a:off x="4818063" y="3403600"/>
            <a:ext cx="1308100" cy="142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>
            <a:endCxn id="0" idx="1"/>
          </p:cNvCxnSpPr>
          <p:nvPr/>
        </p:nvCxnSpPr>
        <p:spPr>
          <a:xfrm flipV="1">
            <a:off x="7485063" y="2046288"/>
            <a:ext cx="622300" cy="577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>
            <a:stCxn id="0" idx="3"/>
            <a:endCxn id="0" idx="1"/>
          </p:cNvCxnSpPr>
          <p:nvPr/>
        </p:nvCxnSpPr>
        <p:spPr>
          <a:xfrm>
            <a:off x="7859713" y="4826000"/>
            <a:ext cx="469900" cy="998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950913" y="3068638"/>
            <a:ext cx="8178800" cy="800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4000" b="1" smtClean="0">
                <a:cs typeface="Arial" charset="0"/>
              </a:rPr>
              <a:t>Zadání žádosti o platbu</a:t>
            </a:r>
            <a:endParaRPr lang="cs-CZ" sz="40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Obrázek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4263" y="1327150"/>
            <a:ext cx="75565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Žádost o platbu- </a:t>
            </a:r>
            <a:r>
              <a:rPr lang="cs-CZ" sz="3600" b="1" dirty="0" err="1">
                <a:latin typeface="+mj-lt"/>
                <a:ea typeface="+mj-ea"/>
                <a:cs typeface="+mj-cs"/>
              </a:rPr>
              <a:t>Benefit</a:t>
            </a:r>
            <a:r>
              <a:rPr lang="cs-CZ" sz="3600" b="1" dirty="0">
                <a:latin typeface="+mj-lt"/>
                <a:ea typeface="+mj-ea"/>
                <a:cs typeface="+mj-cs"/>
              </a:rPr>
              <a:t> 7+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7885112" y="2402680"/>
            <a:ext cx="1565690" cy="657871"/>
          </a:xfrm>
          <a:prstGeom prst="wedgeRoundRectCallout">
            <a:avLst>
              <a:gd name="adj1" fmla="val -124111"/>
              <a:gd name="adj2" fmla="val -95457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Ex-ante</a:t>
            </a:r>
          </a:p>
          <a:p>
            <a:pPr algn="ctr">
              <a:defRPr/>
            </a:pPr>
            <a:r>
              <a:rPr lang="cs-CZ" dirty="0" smtClean="0"/>
              <a:t>(OSS ex-post)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Obrázek 10"/>
          <p:cNvPicPr>
            <a:picLocks noChangeAspect="1" noChangeArrowheads="1"/>
          </p:cNvPicPr>
          <p:nvPr/>
        </p:nvPicPr>
        <p:blipFill>
          <a:blip r:embed="rId3"/>
          <a:srcRect l="1906"/>
          <a:stretch>
            <a:fillRect/>
          </a:stretch>
        </p:blipFill>
        <p:spPr bwMode="auto">
          <a:xfrm>
            <a:off x="1306513" y="1423988"/>
            <a:ext cx="7289800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Žádost o platbu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6907212" y="1202531"/>
            <a:ext cx="2578100" cy="1022350"/>
          </a:xfrm>
          <a:prstGeom prst="wedgeRoundRectCallout">
            <a:avLst>
              <a:gd name="adj1" fmla="val -94138"/>
              <a:gd name="adj2" fmla="val 7400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 jaké struktuře finanční prostředky </a:t>
            </a:r>
            <a:r>
              <a:rPr lang="cs-CZ" dirty="0" smtClean="0"/>
              <a:t>požadujeme pro BUDOUCÍ užití…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Žádost o platbu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4263" y="1812925"/>
            <a:ext cx="7943850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ový popisek 4"/>
          <p:cNvSpPr/>
          <p:nvPr/>
        </p:nvSpPr>
        <p:spPr>
          <a:xfrm>
            <a:off x="7200552" y="4140671"/>
            <a:ext cx="2880073" cy="533400"/>
          </a:xfrm>
          <a:prstGeom prst="wedgeRoundRectCallout">
            <a:avLst>
              <a:gd name="adj1" fmla="val -43527"/>
              <a:gd name="adj2" fmla="val -251221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Částka příjmů (úroky, jiné)</a:t>
            </a:r>
            <a:endParaRPr lang="cs-CZ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5795962" y="1558131"/>
            <a:ext cx="2578100" cy="666750"/>
          </a:xfrm>
          <a:prstGeom prst="wedgeRoundRectCallout">
            <a:avLst>
              <a:gd name="adj1" fmla="val -39978"/>
              <a:gd name="adj2" fmla="val 171717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Částka nepřímých nákladů dle Soupisky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Obrázek 8"/>
          <p:cNvPicPr>
            <a:picLocks noChangeAspect="1" noChangeArrowheads="1"/>
          </p:cNvPicPr>
          <p:nvPr/>
        </p:nvPicPr>
        <p:blipFill>
          <a:blip r:embed="rId3"/>
          <a:srcRect l="1909" r="1909"/>
          <a:stretch>
            <a:fillRect/>
          </a:stretch>
        </p:blipFill>
        <p:spPr bwMode="auto">
          <a:xfrm>
            <a:off x="1573213" y="1512888"/>
            <a:ext cx="6473825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Žádost o platbu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Zaoblený obdélníkový popisek 11"/>
          <p:cNvSpPr/>
          <p:nvPr/>
        </p:nvSpPr>
        <p:spPr>
          <a:xfrm>
            <a:off x="7796212" y="1113631"/>
            <a:ext cx="1955800" cy="1022350"/>
          </a:xfrm>
          <a:prstGeom prst="wedgeRoundRectCallout">
            <a:avLst>
              <a:gd name="adj1" fmla="val -74109"/>
              <a:gd name="adj2" fmla="val 10556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 jaké struktuře </a:t>
            </a:r>
            <a:r>
              <a:rPr lang="cs-CZ" dirty="0" smtClean="0"/>
              <a:t>BYLY </a:t>
            </a:r>
            <a:r>
              <a:rPr lang="cs-CZ" dirty="0"/>
              <a:t>prostředky utraceny…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-26988" y="2758281"/>
            <a:ext cx="1200150" cy="2800350"/>
          </a:xfrm>
          <a:prstGeom prst="round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Částky zde uvedené budou shodné</a:t>
            </a:r>
          </a:p>
        </p:txBody>
      </p:sp>
      <p:sp>
        <p:nvSpPr>
          <p:cNvPr id="22" name="Zahnutá šipka doprava 21"/>
          <p:cNvSpPr/>
          <p:nvPr/>
        </p:nvSpPr>
        <p:spPr>
          <a:xfrm>
            <a:off x="1039813" y="2446338"/>
            <a:ext cx="533400" cy="23558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Zahnutá šipka doprava 22"/>
          <p:cNvSpPr/>
          <p:nvPr/>
        </p:nvSpPr>
        <p:spPr>
          <a:xfrm>
            <a:off x="1039813" y="3690938"/>
            <a:ext cx="533400" cy="23558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488950" y="3068638"/>
            <a:ext cx="9129713" cy="800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4000" b="1" smtClean="0">
                <a:cs typeface="Arial" charset="0"/>
              </a:rPr>
              <a:t>Podezření  na porušení rozpočtové kázně</a:t>
            </a:r>
            <a:endParaRPr lang="cs-CZ" sz="40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text 3"/>
          <p:cNvSpPr txBox="1">
            <a:spLocks/>
          </p:cNvSpPr>
          <p:nvPr/>
        </p:nvSpPr>
        <p:spPr bwMode="auto">
          <a:xfrm>
            <a:off x="0" y="1735138"/>
            <a:ext cx="9929813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Přímé náklady – přímo přiřaditelné k určité aktivitě projektu</a:t>
            </a:r>
          </a:p>
          <a:p>
            <a:pPr marL="1184276" lvl="4" indent="-236538" defTabSz="1006475" eaLnBrk="0" hangingPunct="0">
              <a:spcBef>
                <a:spcPts val="0"/>
              </a:spcBef>
              <a:spcAft>
                <a:spcPts val="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n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utno </a:t>
            </a:r>
            <a:r>
              <a:rPr lang="cs-CZ" sz="2400" dirty="0">
                <a:latin typeface="+mn-lt"/>
                <a:cs typeface="Lucida Sans Unicode" pitchFamily="34" charset="0"/>
              </a:rPr>
              <a:t>dokladovat,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vykazovat.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defRPr/>
            </a:pPr>
            <a:endParaRPr lang="cs-CZ" sz="24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Nepřímé náklady – </a:t>
            </a:r>
            <a:r>
              <a:rPr lang="cs-CZ" sz="2800" dirty="0" err="1">
                <a:latin typeface="+mn-lt"/>
                <a:cs typeface="Lucida Sans Unicode" pitchFamily="34" charset="0"/>
              </a:rPr>
              <a:t>náklady</a:t>
            </a:r>
            <a:r>
              <a:rPr lang="cs-CZ" sz="2800" dirty="0">
                <a:latin typeface="+mn-lt"/>
                <a:cs typeface="Lucida Sans Unicode" pitchFamily="34" charset="0"/>
              </a:rPr>
              <a:t> spojené s administrací projektů</a:t>
            </a:r>
          </a:p>
          <a:p>
            <a:pPr marL="1184276" lvl="4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u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lehčení </a:t>
            </a:r>
            <a:r>
              <a:rPr lang="cs-CZ" sz="2400" dirty="0">
                <a:latin typeface="+mn-lt"/>
                <a:cs typeface="Lucida Sans Unicode" pitchFamily="34" charset="0"/>
              </a:rPr>
              <a:t>realizace a kontroly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projektů,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p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ouze </a:t>
            </a:r>
            <a:r>
              <a:rPr lang="cs-CZ" sz="2400" dirty="0">
                <a:latin typeface="+mn-lt"/>
                <a:cs typeface="Lucida Sans Unicode" pitchFamily="34" charset="0"/>
              </a:rPr>
              <a:t>neinvestiční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výdaje,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n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ení </a:t>
            </a:r>
            <a:r>
              <a:rPr lang="cs-CZ" sz="2400" dirty="0">
                <a:latin typeface="+mn-lt"/>
                <a:cs typeface="Lucida Sans Unicode" pitchFamily="34" charset="0"/>
              </a:rPr>
              <a:t>nutné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prokazovat v MZ; účetní dokladování nutné!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defTabSz="1006475" eaLnBrk="0" hangingPunct="0">
              <a:spcBef>
                <a:spcPts val="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p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říručka </a:t>
            </a:r>
            <a:r>
              <a:rPr lang="cs-CZ" sz="2400" dirty="0">
                <a:latin typeface="+mn-lt"/>
                <a:cs typeface="Lucida Sans Unicode" pitchFamily="34" charset="0"/>
              </a:rPr>
              <a:t>pro příjemce, verze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5, </a:t>
            </a:r>
            <a:r>
              <a:rPr lang="cs-CZ" sz="2400" dirty="0">
                <a:latin typeface="+mn-lt"/>
                <a:cs typeface="Lucida Sans Unicode" pitchFamily="34" charset="0"/>
              </a:rPr>
              <a:t>str.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61–65.</a:t>
            </a:r>
            <a:endParaRPr lang="cs-CZ" sz="2400" dirty="0">
              <a:latin typeface="+mn-lt"/>
              <a:cs typeface="Lucida Sans Unicode" pitchFamily="34" charset="0"/>
            </a:endParaRP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Výzva </a:t>
            </a:r>
            <a:r>
              <a:rPr lang="cs-CZ" sz="3600" b="1" dirty="0" smtClean="0">
                <a:latin typeface="+mj-lt"/>
                <a:ea typeface="+mj-ea"/>
                <a:cs typeface="+mj-cs"/>
              </a:rPr>
              <a:t>26 </a:t>
            </a:r>
            <a:r>
              <a:rPr lang="cs-CZ" sz="3600" b="1" dirty="0">
                <a:latin typeface="+mj-lt"/>
                <a:ea typeface="+mj-ea"/>
                <a:cs typeface="+mj-cs"/>
              </a:rPr>
              <a:t>a </a:t>
            </a:r>
            <a:r>
              <a:rPr lang="cs-CZ" sz="3600" b="1" dirty="0" smtClean="0">
                <a:latin typeface="+mj-lt"/>
                <a:ea typeface="+mj-ea"/>
                <a:cs typeface="+mj-cs"/>
              </a:rPr>
              <a:t>27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text 3"/>
          <p:cNvSpPr txBox="1">
            <a:spLocks/>
          </p:cNvSpPr>
          <p:nvPr/>
        </p:nvSpPr>
        <p:spPr bwMode="auto">
          <a:xfrm>
            <a:off x="355600" y="1601788"/>
            <a:ext cx="9725025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/>
              <a:t> </a:t>
            </a:r>
            <a:r>
              <a:rPr lang="cs-CZ" sz="2800" dirty="0">
                <a:latin typeface="+mn-lt"/>
              </a:rPr>
              <a:t>Porušení podmínek výběrového řízení, např. není dodržena povinnost sčítání spolu souvisejících </a:t>
            </a:r>
            <a:r>
              <a:rPr lang="cs-CZ" sz="2800" dirty="0" smtClean="0">
                <a:latin typeface="+mn-lt"/>
              </a:rPr>
              <a:t>plnění.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Opakované nedoložení požadovaných </a:t>
            </a:r>
            <a:r>
              <a:rPr lang="cs-CZ" sz="2800" dirty="0" smtClean="0">
                <a:latin typeface="+mn-lt"/>
              </a:rPr>
              <a:t>dokladů.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Nezpůsobilé výdaje dle Příručky pro </a:t>
            </a:r>
            <a:r>
              <a:rPr lang="cs-CZ" sz="2800" dirty="0" smtClean="0">
                <a:latin typeface="+mn-lt"/>
              </a:rPr>
              <a:t>příjemce.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Neodůvodněné </a:t>
            </a:r>
            <a:r>
              <a:rPr lang="cs-CZ" sz="2800" dirty="0" smtClean="0">
                <a:latin typeface="+mn-lt"/>
              </a:rPr>
              <a:t>výdaje.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Nehospodárné </a:t>
            </a:r>
            <a:r>
              <a:rPr lang="cs-CZ" sz="2800" dirty="0" smtClean="0">
                <a:latin typeface="+mn-lt"/>
              </a:rPr>
              <a:t>výdaje.</a:t>
            </a:r>
            <a:endParaRPr lang="cs-CZ" sz="28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Mylné </a:t>
            </a:r>
            <a:r>
              <a:rPr lang="cs-CZ" sz="2800" dirty="0" smtClean="0">
                <a:latin typeface="+mn-lt"/>
              </a:rPr>
              <a:t>platby.</a:t>
            </a:r>
            <a:endParaRPr lang="cs-CZ" sz="2800" dirty="0">
              <a:latin typeface="+mn-lt"/>
            </a:endParaRPr>
          </a:p>
          <a:p>
            <a:pPr eaLnBrk="0">
              <a:spcAft>
                <a:spcPts val="1425"/>
              </a:spcAft>
              <a:buClr>
                <a:srgbClr val="FFA41D"/>
              </a:buClr>
              <a:buSzPct val="100000"/>
              <a:defRPr/>
            </a:pPr>
            <a:endParaRPr lang="cs-CZ" sz="2800" dirty="0"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Podezření na porušení rozpočtové kázně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text 3"/>
          <p:cNvSpPr txBox="1">
            <a:spLocks/>
          </p:cNvSpPr>
          <p:nvPr/>
        </p:nvSpPr>
        <p:spPr bwMode="auto">
          <a:xfrm>
            <a:off x="373061" y="1558131"/>
            <a:ext cx="9707563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0" lvl="4" indent="0" eaLnBrk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Nezpůsobilý </a:t>
            </a:r>
            <a:r>
              <a:rPr lang="cs-CZ" sz="2800" dirty="0" smtClean="0">
                <a:latin typeface="+mn-lt"/>
              </a:rPr>
              <a:t>výdaj:</a:t>
            </a:r>
            <a:endParaRPr lang="cs-CZ" sz="2800" dirty="0">
              <a:latin typeface="+mn-lt"/>
            </a:endParaRPr>
          </a:p>
          <a:p>
            <a:pPr marL="271462" lvl="5" eaLnBrk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 hlášení na místně příslušný finanční </a:t>
            </a:r>
            <a:r>
              <a:rPr lang="cs-CZ" sz="2400" dirty="0" smtClean="0">
                <a:latin typeface="+mn-lt"/>
              </a:rPr>
              <a:t>úřad,</a:t>
            </a:r>
            <a:endParaRPr lang="cs-CZ" sz="2400" dirty="0">
              <a:latin typeface="+mn-lt"/>
            </a:endParaRPr>
          </a:p>
          <a:p>
            <a:pPr marL="271462" lvl="5" eaLnBrk="0"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 krácení příslušné žádosti o </a:t>
            </a:r>
            <a:r>
              <a:rPr lang="cs-CZ" sz="2400" dirty="0" smtClean="0">
                <a:latin typeface="+mn-lt"/>
              </a:rPr>
              <a:t>platbu.</a:t>
            </a:r>
            <a:endParaRPr lang="cs-CZ" sz="2400" dirty="0">
              <a:latin typeface="+mn-lt"/>
            </a:endParaRPr>
          </a:p>
          <a:p>
            <a:pPr marL="0" lvl="4" indent="0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 Mylná </a:t>
            </a:r>
            <a:r>
              <a:rPr lang="cs-CZ" sz="2800" dirty="0" smtClean="0">
                <a:latin typeface="+mn-lt"/>
              </a:rPr>
              <a:t>platba: </a:t>
            </a:r>
            <a:endParaRPr lang="cs-CZ" sz="2800" dirty="0">
              <a:latin typeface="+mn-lt"/>
            </a:endParaRPr>
          </a:p>
          <a:p>
            <a:pPr marL="271462" lvl="5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 hlášení na místně příslušný finanční </a:t>
            </a:r>
            <a:r>
              <a:rPr lang="cs-CZ" sz="2400" dirty="0" smtClean="0">
                <a:latin typeface="+mn-lt"/>
              </a:rPr>
              <a:t>úřad,</a:t>
            </a:r>
            <a:endParaRPr lang="cs-CZ" sz="2400" dirty="0">
              <a:latin typeface="+mn-lt"/>
            </a:endParaRPr>
          </a:p>
          <a:p>
            <a:pPr marL="271462" lvl="5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</a:rPr>
              <a:t> vrácení částky </a:t>
            </a:r>
            <a:r>
              <a:rPr lang="cs-CZ" sz="2400" b="1" dirty="0">
                <a:latin typeface="+mn-lt"/>
              </a:rPr>
              <a:t>do 5 pracovních dní </a:t>
            </a:r>
            <a:r>
              <a:rPr lang="cs-CZ" sz="2400" dirty="0">
                <a:latin typeface="+mn-lt"/>
              </a:rPr>
              <a:t>není považováno za mylnou </a:t>
            </a:r>
            <a:r>
              <a:rPr lang="cs-CZ" sz="2400" dirty="0" smtClean="0">
                <a:latin typeface="+mn-lt"/>
              </a:rPr>
              <a:t>platbu.</a:t>
            </a:r>
            <a:endParaRPr lang="cs-CZ" sz="2400" dirty="0">
              <a:latin typeface="+mn-lt"/>
            </a:endParaRPr>
          </a:p>
          <a:p>
            <a:pPr marL="0" lvl="4" eaLnBrk="0">
              <a:spcAft>
                <a:spcPts val="142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</a:rPr>
              <a:t>Příjemce je povinen okamžitě po zjištění chyby vrátit danou částku na projektový účet a informovat poskytovatele v nejbližší MZ.</a:t>
            </a:r>
          </a:p>
          <a:p>
            <a:pPr eaLnBrk="0">
              <a:spcAft>
                <a:spcPts val="1425"/>
              </a:spcAft>
              <a:buClr>
                <a:srgbClr val="FFA41D"/>
              </a:buClr>
              <a:buSzPct val="100000"/>
              <a:defRPr/>
            </a:pP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Řešení nesrovnalostí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CA48B8-1DEB-4E75-B512-A1DD1A306CBC}" type="slidenum">
              <a:rPr lang="en-US" smtClean="0">
                <a:latin typeface="Calibri" pitchFamily="34" charset="0"/>
              </a:rPr>
              <a:pPr/>
              <a:t>42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30327" y="1636524"/>
            <a:ext cx="7751230" cy="4072106"/>
          </a:xfrm>
          <a:prstGeom prst="rect">
            <a:avLst/>
          </a:prstGeom>
        </p:spPr>
        <p:txBody>
          <a:bodyPr lIns="100803" tIns="50402" rIns="100803" bIns="50402">
            <a:sp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F3912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Děkuji za pozornost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Arial" charset="0"/>
              <a:buNone/>
              <a:defRPr/>
            </a:pP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Arial" charset="0"/>
              <a:buNone/>
              <a:defRPr/>
            </a:pP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Mgr. Zita Nidlová</a:t>
            </a:r>
          </a:p>
          <a:p>
            <a:pPr algn="ctr">
              <a:defRPr/>
            </a:pPr>
            <a:endParaRPr 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finanční manažerka OPVK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Ministerstvo školství, mládeže a tělovýchovy ČR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odbor CERA</a:t>
            </a:r>
          </a:p>
          <a:p>
            <a:pPr algn="ctr">
              <a:defRPr/>
            </a:pP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cs-CZ" dirty="0" err="1"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zita.nidlova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@</a:t>
            </a:r>
            <a:r>
              <a:rPr lang="cs-CZ" dirty="0" err="1"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msmt.cz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defRPr/>
            </a:pP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cs-CZ" u="sng" dirty="0">
              <a:solidFill>
                <a:srgbClr val="558ED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 CE" charset="-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text 3"/>
          <p:cNvSpPr txBox="1">
            <a:spLocks/>
          </p:cNvSpPr>
          <p:nvPr/>
        </p:nvSpPr>
        <p:spPr bwMode="auto">
          <a:xfrm>
            <a:off x="0" y="1735138"/>
            <a:ext cx="9929813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úklid, ostraha,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obecná publicita,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kopírování (jakékoli),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tisk </a:t>
            </a:r>
            <a:r>
              <a:rPr lang="cs-CZ" sz="2800" dirty="0">
                <a:latin typeface="+mn-lt"/>
                <a:cs typeface="Lucida Sans Unicode" pitchFamily="34" charset="0"/>
              </a:rPr>
              <a:t>pro administraci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projektu,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 smtClean="0">
                <a:latin typeface="+mn-lt"/>
                <a:cs typeface="Lucida Sans Unicode" pitchFamily="34" charset="0"/>
              </a:rPr>
              <a:t>všechny </a:t>
            </a:r>
            <a:r>
              <a:rPr lang="cs-CZ" sz="2800" dirty="0">
                <a:latin typeface="+mn-lt"/>
                <a:cs typeface="Lucida Sans Unicode" pitchFamily="34" charset="0"/>
              </a:rPr>
              <a:t>tuzemské cestovní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náhrady realizačního týmu ,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n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ájemné </a:t>
            </a:r>
            <a:r>
              <a:rPr lang="cs-CZ" sz="2800" dirty="0">
                <a:latin typeface="+mn-lt"/>
                <a:cs typeface="Lucida Sans Unicode" pitchFamily="34" charset="0"/>
              </a:rPr>
              <a:t>kanceláře pro realizační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tým,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6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n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áklady </a:t>
            </a:r>
            <a:r>
              <a:rPr lang="cs-CZ" sz="2800" dirty="0">
                <a:latin typeface="+mn-lt"/>
                <a:cs typeface="Lucida Sans Unicode" pitchFamily="34" charset="0"/>
              </a:rPr>
              <a:t>na pořízení  zásob či materiálu pro občerstvení pracovníků či cílové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skupiny…</a:t>
            </a:r>
            <a:endParaRPr lang="cs-CZ" sz="2400" dirty="0">
              <a:latin typeface="+mn-lt"/>
              <a:cs typeface="Lucida Sans Unicode" pitchFamily="34" charset="0"/>
            </a:endParaRP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Nepřímé </a:t>
            </a:r>
            <a:r>
              <a:rPr lang="cs-CZ" sz="3600" b="1" dirty="0" smtClean="0">
                <a:latin typeface="+mj-lt"/>
                <a:ea typeface="+mj-ea"/>
                <a:cs typeface="+mj-cs"/>
              </a:rPr>
              <a:t>náklady (příklady)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950913" y="3068638"/>
            <a:ext cx="8178800" cy="800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4000" b="1" smtClean="0">
                <a:cs typeface="Arial" charset="0"/>
              </a:rPr>
              <a:t>Přílohy monitorovacích zpráv</a:t>
            </a:r>
            <a:endParaRPr lang="cs-CZ" sz="40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5</a:t>
            </a:r>
          </a:p>
        </p:txBody>
      </p:sp>
      <p:sp>
        <p:nvSpPr>
          <p:cNvPr id="9219" name="Zástupný symbol pro text 3"/>
          <p:cNvSpPr txBox="1">
            <a:spLocks/>
          </p:cNvSpPr>
          <p:nvPr/>
        </p:nvSpPr>
        <p:spPr bwMode="auto">
          <a:xfrm>
            <a:off x="0" y="1779588"/>
            <a:ext cx="9929813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Přehled účetních dokladů ke </a:t>
            </a:r>
            <a:r>
              <a:rPr lang="cs-CZ" sz="2800" b="1" dirty="0">
                <a:latin typeface="+mn-lt"/>
                <a:cs typeface="Lucida Sans Unicode" pitchFamily="34" charset="0"/>
              </a:rPr>
              <a:t>všem přímým </a:t>
            </a:r>
            <a:r>
              <a:rPr lang="cs-CZ" sz="2800" dirty="0">
                <a:latin typeface="+mn-lt"/>
                <a:cs typeface="Lucida Sans Unicode" pitchFamily="34" charset="0"/>
              </a:rPr>
              <a:t>způsobilým výdajům projektu dokládaným v rámci dané MZ   </a:t>
            </a:r>
            <a:br>
              <a:rPr lang="cs-CZ" sz="2800" dirty="0">
                <a:latin typeface="+mn-lt"/>
                <a:cs typeface="Lucida Sans Unicode" pitchFamily="34" charset="0"/>
              </a:rPr>
            </a:br>
            <a:r>
              <a:rPr lang="cs-CZ" sz="2800" dirty="0">
                <a:latin typeface="+mn-lt"/>
                <a:cs typeface="Lucida Sans Unicode" pitchFamily="34" charset="0"/>
              </a:rPr>
              <a:t>(výdaj musí věcně souviset s monitorovaným obdobím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).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Obsahuje soupis </a:t>
            </a:r>
            <a:r>
              <a:rPr lang="cs-CZ" sz="2800" b="1" dirty="0">
                <a:latin typeface="+mn-lt"/>
                <a:cs typeface="Lucida Sans Unicode" pitchFamily="34" charset="0"/>
              </a:rPr>
              <a:t>všech účetních dokladů </a:t>
            </a:r>
            <a:r>
              <a:rPr lang="cs-CZ" sz="2800" dirty="0">
                <a:latin typeface="+mn-lt"/>
                <a:cs typeface="Lucida Sans Unicode" pitchFamily="34" charset="0"/>
              </a:rPr>
              <a:t>bez ohledu na hodnotu účetního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dokladu.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Řazení dokladů v soupisce je vzestupně </a:t>
            </a:r>
            <a:r>
              <a:rPr lang="cs-CZ" sz="2800" b="1" dirty="0">
                <a:latin typeface="+mn-lt"/>
                <a:cs typeface="Lucida Sans Unicode" pitchFamily="34" charset="0"/>
              </a:rPr>
              <a:t>dle</a:t>
            </a:r>
            <a:r>
              <a:rPr lang="cs-CZ" sz="2800" dirty="0">
                <a:latin typeface="+mn-lt"/>
                <a:cs typeface="Lucida Sans Unicode" pitchFamily="34" charset="0"/>
              </a:rPr>
              <a:t> jednotlivých kapitol </a:t>
            </a:r>
            <a:r>
              <a:rPr lang="cs-CZ" sz="2800" b="1" dirty="0">
                <a:latin typeface="+mn-lt"/>
                <a:cs typeface="Lucida Sans Unicode" pitchFamily="34" charset="0"/>
              </a:rPr>
              <a:t>(položek) </a:t>
            </a:r>
            <a:r>
              <a:rPr lang="cs-CZ" sz="2800" b="1" dirty="0" smtClean="0">
                <a:latin typeface="+mn-lt"/>
                <a:cs typeface="Lucida Sans Unicode" pitchFamily="34" charset="0"/>
              </a:rPr>
              <a:t>rozpočtu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.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681038" lvl="3" indent="-236538" defTabSz="1006475" eaLnBrk="0" hangingPunct="0">
              <a:spcBef>
                <a:spcPct val="20000"/>
              </a:spcBef>
              <a:spcAft>
                <a:spcPts val="1575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Nepřímé náklady se dopočítávají podle výše nákladů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přímých.</a:t>
            </a:r>
            <a:endParaRPr lang="cs-CZ" sz="2800" dirty="0">
              <a:latin typeface="+mn-lt"/>
              <a:cs typeface="Lucida Sans Unicode" pitchFamily="34" charset="0"/>
            </a:endParaRP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Soupiska účetních dokladů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text 3"/>
          <p:cNvSpPr txBox="1">
            <a:spLocks/>
          </p:cNvSpPr>
          <p:nvPr/>
        </p:nvSpPr>
        <p:spPr bwMode="auto">
          <a:xfrm>
            <a:off x="373063" y="1541463"/>
            <a:ext cx="9024937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803" tIns="50402" rIns="100803" bIns="50402"/>
          <a:lstStyle/>
          <a:p>
            <a:pPr marL="681038" lvl="3" indent="-236538" eaLnBrk="0" hangingPunct="0">
              <a:spcBef>
                <a:spcPct val="20000"/>
              </a:spcBef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800" dirty="0">
                <a:latin typeface="+mn-lt"/>
                <a:cs typeface="Lucida Sans Unicode" pitchFamily="34" charset="0"/>
              </a:rPr>
              <a:t>Výdaje, které jsou rozepsány ve vlastních přílohách,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lze  v </a:t>
            </a:r>
            <a:r>
              <a:rPr lang="cs-CZ" sz="2800" dirty="0">
                <a:latin typeface="+mn-lt"/>
                <a:cs typeface="Lucida Sans Unicode" pitchFamily="34" charset="0"/>
              </a:rPr>
              <a:t>Soupisce </a:t>
            </a:r>
            <a:r>
              <a:rPr lang="cs-CZ" sz="2800" dirty="0" smtClean="0">
                <a:latin typeface="+mn-lt"/>
                <a:cs typeface="Lucida Sans Unicode" pitchFamily="34" charset="0"/>
              </a:rPr>
              <a:t>uvést souhrnně:</a:t>
            </a:r>
            <a:endParaRPr lang="cs-CZ" sz="2800" dirty="0">
              <a:latin typeface="+mn-lt"/>
              <a:cs typeface="Lucida Sans Unicode" pitchFamily="34" charset="0"/>
            </a:endParaRPr>
          </a:p>
          <a:p>
            <a:pPr marL="1184276" lvl="4" indent="-236538" eaLnBrk="0" hangingPunct="0">
              <a:spcBef>
                <a:spcPts val="0"/>
              </a:spcBef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Příloha č. 13 Rozpis mzdových/platových výdajů realizačního týmu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projektu (přímé náklady, pracovníci z NN se neuvádějí);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eaLnBrk="0" hangingPunct="0">
              <a:spcBef>
                <a:spcPts val="0"/>
              </a:spcBef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Příloha č. 14 Rozpis cestovních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náhrad – zahraničních;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eaLnBrk="0" hangingPunct="0">
              <a:spcBef>
                <a:spcPts val="0"/>
              </a:spcBef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Příloha č. 15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Odpisy;</a:t>
            </a:r>
            <a:endParaRPr lang="cs-CZ" sz="2400" dirty="0">
              <a:latin typeface="+mn-lt"/>
              <a:cs typeface="Lucida Sans Unicode" pitchFamily="34" charset="0"/>
            </a:endParaRPr>
          </a:p>
          <a:p>
            <a:pPr marL="1184276" lvl="4" indent="-236538" eaLnBrk="0" hangingPunct="0">
              <a:spcBef>
                <a:spcPts val="0"/>
              </a:spcBef>
              <a:spcAft>
                <a:spcPts val="1200"/>
              </a:spcAft>
              <a:buClr>
                <a:srgbClr val="FFA41D"/>
              </a:buClr>
              <a:buSzPct val="100000"/>
              <a:buFont typeface="Arial" charset="0"/>
              <a:buChar char="•"/>
              <a:defRPr/>
            </a:pPr>
            <a:r>
              <a:rPr lang="cs-CZ" sz="2400" dirty="0">
                <a:latin typeface="+mn-lt"/>
                <a:cs typeface="Lucida Sans Unicode" pitchFamily="34" charset="0"/>
              </a:rPr>
              <a:t>Příloha č. 20/1 Rozpis mzdových příspěvků pro školené </a:t>
            </a:r>
            <a:r>
              <a:rPr lang="cs-CZ" sz="2400" dirty="0" smtClean="0">
                <a:latin typeface="+mn-lt"/>
                <a:cs typeface="Lucida Sans Unicode" pitchFamily="34" charset="0"/>
              </a:rPr>
              <a:t>osoby.</a:t>
            </a:r>
            <a:endParaRPr lang="cs-CZ" sz="2400" dirty="0">
              <a:latin typeface="+mn-lt"/>
              <a:cs typeface="Lucida Sans Unicode" pitchFamily="34" charset="0"/>
            </a:endParaRPr>
          </a:p>
        </p:txBody>
      </p:sp>
      <p:sp>
        <p:nvSpPr>
          <p:cNvPr id="8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Soupiska účetních dokladů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Obdélník 8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684213" y="846138"/>
            <a:ext cx="8694737" cy="9175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600" b="1" dirty="0">
                <a:latin typeface="+mj-lt"/>
                <a:ea typeface="+mj-ea"/>
                <a:cs typeface="+mj-cs"/>
              </a:rPr>
              <a:t>Soupiska účetních dokladů</a:t>
            </a:r>
            <a:endParaRPr lang="cs-CZ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3"/>
          <a:srcRect r="10518"/>
          <a:stretch>
            <a:fillRect/>
          </a:stretch>
        </p:blipFill>
        <p:spPr bwMode="auto">
          <a:xfrm>
            <a:off x="239713" y="1541463"/>
            <a:ext cx="9494837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Soupiska.JPG"/>
          <p:cNvPicPr>
            <a:picLocks noChangeAspect="1"/>
          </p:cNvPicPr>
          <p:nvPr/>
        </p:nvPicPr>
        <p:blipFill>
          <a:blip r:embed="rId4"/>
          <a:srcRect l="285" t="7222" r="4279"/>
          <a:stretch>
            <a:fillRect/>
          </a:stretch>
        </p:blipFill>
        <p:spPr bwMode="auto">
          <a:xfrm>
            <a:off x="247650" y="4076700"/>
            <a:ext cx="95932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aoblený obdélníkový popisek 5"/>
          <p:cNvSpPr/>
          <p:nvPr/>
        </p:nvSpPr>
        <p:spPr>
          <a:xfrm>
            <a:off x="8196262" y="5514181"/>
            <a:ext cx="1706562" cy="800100"/>
          </a:xfrm>
          <a:prstGeom prst="wedgeRoundRectCallout">
            <a:avLst>
              <a:gd name="adj1" fmla="val 19184"/>
              <a:gd name="adj2" fmla="val -69854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 err="1"/>
              <a:t>ŽoP</a:t>
            </a:r>
            <a:r>
              <a:rPr lang="cs-CZ" sz="1600" dirty="0"/>
              <a:t>-předpokládané celkové výdaje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3128962" y="3158331"/>
            <a:ext cx="1600200" cy="1066800"/>
          </a:xfrm>
          <a:prstGeom prst="wedgeRoundRectCallout">
            <a:avLst>
              <a:gd name="adj1" fmla="val 55134"/>
              <a:gd name="adj2" fmla="val 86794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/>
              <a:t>Zadejte procento NN uvedené v právním aktu</a:t>
            </a:r>
          </a:p>
        </p:txBody>
      </p:sp>
      <p:sp>
        <p:nvSpPr>
          <p:cNvPr id="14" name="Elipsa 13"/>
          <p:cNvSpPr/>
          <p:nvPr/>
        </p:nvSpPr>
        <p:spPr>
          <a:xfrm>
            <a:off x="7396163" y="4046538"/>
            <a:ext cx="533400" cy="2222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7396163" y="4535488"/>
            <a:ext cx="533400" cy="2222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7396163" y="4846638"/>
            <a:ext cx="533400" cy="222250"/>
          </a:xfrm>
          <a:prstGeom prst="ellipse">
            <a:avLst/>
          </a:prstGeom>
          <a:noFill/>
          <a:ln w="28575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8" name="Zakřivená spojovací čára 17"/>
          <p:cNvCxnSpPr>
            <a:stCxn id="14" idx="6"/>
            <a:endCxn id="15" idx="6"/>
          </p:cNvCxnSpPr>
          <p:nvPr/>
        </p:nvCxnSpPr>
        <p:spPr>
          <a:xfrm>
            <a:off x="7929563" y="4157663"/>
            <a:ext cx="1587" cy="488950"/>
          </a:xfrm>
          <a:prstGeom prst="curvedConnector3">
            <a:avLst>
              <a:gd name="adj1" fmla="val 14395466"/>
            </a:avLst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Zakřivená spojovací čára 19"/>
          <p:cNvCxnSpPr>
            <a:stCxn id="15" idx="6"/>
            <a:endCxn id="16" idx="6"/>
          </p:cNvCxnSpPr>
          <p:nvPr/>
        </p:nvCxnSpPr>
        <p:spPr>
          <a:xfrm>
            <a:off x="7929563" y="4646613"/>
            <a:ext cx="1587" cy="311150"/>
          </a:xfrm>
          <a:prstGeom prst="curvedConnector3">
            <a:avLst>
              <a:gd name="adj1" fmla="val 14395466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 rot="1146451">
            <a:off x="8245475" y="1109663"/>
            <a:ext cx="1466850" cy="4889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Příloha č. 5</a:t>
            </a:r>
          </a:p>
        </p:txBody>
      </p:sp>
      <p:sp>
        <p:nvSpPr>
          <p:cNvPr id="21" name="Zaoblený obdélníkový popisek 20"/>
          <p:cNvSpPr/>
          <p:nvPr/>
        </p:nvSpPr>
        <p:spPr>
          <a:xfrm>
            <a:off x="373062" y="5603081"/>
            <a:ext cx="1733550" cy="1289050"/>
          </a:xfrm>
          <a:prstGeom prst="wedgeRoundRectCallout">
            <a:avLst>
              <a:gd name="adj1" fmla="val 78052"/>
              <a:gd name="adj2" fmla="val -51002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 err="1"/>
              <a:t>ŽoP</a:t>
            </a:r>
            <a:r>
              <a:rPr lang="cs-CZ" sz="1600" dirty="0"/>
              <a:t>- vyúčtování vynaložených celkových způsobilých výdajů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PP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</Template>
  <TotalTime>4433</TotalTime>
  <Words>3890</Words>
  <Application>Microsoft Office PowerPoint</Application>
  <PresentationFormat>Vlastní</PresentationFormat>
  <Paragraphs>437</Paragraphs>
  <Slides>42</Slides>
  <Notes>35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PPT</vt:lpstr>
      <vt:lpstr>Finanční část monitorovací zprávy</vt:lpstr>
      <vt:lpstr>Snímek 2</vt:lpstr>
      <vt:lpstr>Přímé a nepřímé náklady</vt:lpstr>
      <vt:lpstr>Snímek 4</vt:lpstr>
      <vt:lpstr>Snímek 5</vt:lpstr>
      <vt:lpstr>Přílohy monitorovacích zpráv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Zadání žádosti o platbu</vt:lpstr>
      <vt:lpstr>Snímek 35</vt:lpstr>
      <vt:lpstr>Snímek 36</vt:lpstr>
      <vt:lpstr>Snímek 37</vt:lpstr>
      <vt:lpstr>Snímek 38</vt:lpstr>
      <vt:lpstr>Podezření  na porušení rozpočtové kázně</vt:lpstr>
      <vt:lpstr>Snímek 40</vt:lpstr>
      <vt:lpstr>Snímek 41</vt:lpstr>
      <vt:lpstr>Snímek 42</vt:lpstr>
    </vt:vector>
  </TitlesOfParts>
  <Company>Ministerstvo školství, mládeže a tělovýchovy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Monika Hodková</dc:creator>
  <cp:lastModifiedBy>ugh</cp:lastModifiedBy>
  <cp:revision>476</cp:revision>
  <dcterms:created xsi:type="dcterms:W3CDTF">2010-01-06T16:42:10Z</dcterms:created>
  <dcterms:modified xsi:type="dcterms:W3CDTF">2011-10-17T08:49:16Z</dcterms:modified>
</cp:coreProperties>
</file>