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262" r:id="rId3"/>
    <p:sldId id="279" r:id="rId4"/>
    <p:sldId id="258" r:id="rId5"/>
    <p:sldId id="259" r:id="rId6"/>
    <p:sldId id="260" r:id="rId7"/>
    <p:sldId id="261" r:id="rId8"/>
    <p:sldId id="281" r:id="rId9"/>
    <p:sldId id="282" r:id="rId10"/>
    <p:sldId id="283" r:id="rId11"/>
    <p:sldId id="278" r:id="rId12"/>
    <p:sldId id="264" r:id="rId13"/>
    <p:sldId id="284" r:id="rId14"/>
    <p:sldId id="285" r:id="rId15"/>
    <p:sldId id="265" r:id="rId16"/>
    <p:sldId id="269" r:id="rId17"/>
    <p:sldId id="272" r:id="rId18"/>
    <p:sldId id="273" r:id="rId19"/>
    <p:sldId id="274" r:id="rId20"/>
    <p:sldId id="276" r:id="rId21"/>
    <p:sldId id="280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3" autoAdjust="0"/>
  </p:normalViewPr>
  <p:slideViewPr>
    <p:cSldViewPr>
      <p:cViewPr>
        <p:scale>
          <a:sx n="107" d="100"/>
          <a:sy n="107" d="100"/>
        </p:scale>
        <p:origin x="-8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-cls2.mpsvnet.mpsv.cz\osobniKA\priband\image%20prezentace\prezentace%20podklady\OPLZZ_stav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-cls2.mpsvnet.mpsv.cz\osobniKA\priband\image%20prezentace\prezentace%20podklady\OPLZZ_stav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p-cls2.mpsvnet.mpsv.cz\osobniKA\priband\image%20prezentace\prezentace%20podklady\OPLZZ_sta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graf_alokace!$A$1:$A$6</c:f>
              <c:strCache>
                <c:ptCount val="6"/>
                <c:pt idx="0">
                  <c:v>Adaptabilita</c:v>
                </c:pt>
                <c:pt idx="1">
                  <c:v>Aktivní politiky trhu práce</c:v>
                </c:pt>
                <c:pt idx="2">
                  <c:v>Sociální integrace a rovné příležitosti</c:v>
                </c:pt>
                <c:pt idx="3">
                  <c:v>Veřejná správa a veřejné služby
</c:v>
                </c:pt>
                <c:pt idx="4">
                  <c:v>Mezinárodní spolupráce</c:v>
                </c:pt>
                <c:pt idx="5">
                  <c:v>Technická pomoc</c:v>
                </c:pt>
              </c:strCache>
            </c:strRef>
          </c:cat>
          <c:val>
            <c:numRef>
              <c:f>graf_alokace!$B$1:$B$6</c:f>
              <c:numCache>
                <c:formatCode>#,##0</c:formatCode>
                <c:ptCount val="6"/>
                <c:pt idx="0">
                  <c:v>13886.086941940001</c:v>
                </c:pt>
                <c:pt idx="1">
                  <c:v>17348.512655623999</c:v>
                </c:pt>
                <c:pt idx="2">
                  <c:v>12860.738907312001</c:v>
                </c:pt>
                <c:pt idx="3">
                  <c:v>5535.2255099200001</c:v>
                </c:pt>
                <c:pt idx="4">
                  <c:v>992.34571926399997</c:v>
                </c:pt>
                <c:pt idx="5">
                  <c:v>2094.6070473739996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750806539807522"/>
          <c:y val="0.15467625899280577"/>
          <c:w val="0.39369156050219439"/>
          <c:h val="0.68248516265337911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z="1400" dirty="0" smtClean="0"/>
                      <a:t>40 miliard</a:t>
                    </a:r>
                    <a:r>
                      <a:rPr lang="pl-PL" dirty="0" smtClean="0"/>
                      <a:t>; </a:t>
                    </a:r>
                    <a:r>
                      <a:rPr lang="pl-PL" sz="1400" dirty="0" smtClean="0"/>
                      <a:t>74</a:t>
                    </a:r>
                    <a:r>
                      <a:rPr lang="pl-PL" sz="1400" baseline="0" dirty="0" smtClean="0"/>
                      <a:t> </a:t>
                    </a:r>
                    <a:r>
                      <a:rPr lang="pl-PL" sz="1400" dirty="0" smtClean="0"/>
                      <a:t>%</a:t>
                    </a:r>
                    <a:endParaRPr lang="pl-PL" sz="140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15768769138232722"/>
                  <c:y val="9.318625183232505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cs-CZ" sz="1400" dirty="0" smtClean="0"/>
                      <a:t>3,5</a:t>
                    </a:r>
                    <a:r>
                      <a:rPr lang="en-US" sz="1400" dirty="0" smtClean="0"/>
                      <a:t> </a:t>
                    </a:r>
                    <a:r>
                      <a:rPr lang="cs-CZ" sz="1400" dirty="0" smtClean="0"/>
                      <a:t>miliard</a:t>
                    </a:r>
                    <a:r>
                      <a:rPr lang="en-US" dirty="0" smtClean="0"/>
                      <a:t>;</a:t>
                    </a:r>
                    <a:endParaRPr lang="cs-CZ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sz="1400" dirty="0" smtClean="0"/>
                      <a:t>2</a:t>
                    </a:r>
                    <a:r>
                      <a:rPr lang="cs-CZ" sz="1400" dirty="0" smtClean="0"/>
                      <a:t>6 %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graf_závazky!$A$2:$A$3</c:f>
              <c:strCache>
                <c:ptCount val="2"/>
                <c:pt idx="0">
                  <c:v>Projekty s vydaným rozhodnutím</c:v>
                </c:pt>
                <c:pt idx="1">
                  <c:v>Zbývá přidělit</c:v>
                </c:pt>
              </c:strCache>
            </c:strRef>
          </c:cat>
          <c:val>
            <c:numRef>
              <c:f>graf_závazky!$B$2:$B$3</c:f>
              <c:numCache>
                <c:formatCode>#,##0</c:formatCode>
                <c:ptCount val="2"/>
                <c:pt idx="0">
                  <c:v>38663.899312270005</c:v>
                </c:pt>
                <c:pt idx="1">
                  <c:v>14053.617469164004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034722222222223"/>
          <c:y val="0.87318544358869221"/>
          <c:w val="0.71702127659574511"/>
          <c:h val="8.6330935251798552E-2"/>
        </c:manualLayout>
      </c:layout>
      <c:overlay val="1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invertIfNegative val="1"/>
          <c:dLbls>
            <c:dLbl>
              <c:idx val="0"/>
              <c:layout>
                <c:manualLayout>
                  <c:x val="-1.2234978261305126E-2"/>
                  <c:y val="-0.4462439368223847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dirty="0" smtClean="0"/>
                      <a:t>Počet </a:t>
                    </a:r>
                    <a:r>
                      <a:rPr lang="pl-PL" dirty="0"/>
                      <a:t>podpořených osob; 720 </a:t>
                    </a:r>
                    <a:r>
                      <a:rPr lang="pl-PL" dirty="0" smtClean="0"/>
                      <a:t>769</a:t>
                    </a:r>
                  </a:p>
                  <a:p>
                    <a:pPr>
                      <a:defRPr/>
                    </a:pPr>
                    <a:endParaRPr lang="pl-PL" dirty="0" smtClean="0"/>
                  </a:p>
                  <a:p>
                    <a:pPr>
                      <a:defRPr/>
                    </a:pPr>
                    <a:endParaRPr lang="pl-PL" dirty="0"/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2.0351574692759004E-3"/>
                  <c:y val="-0.2573767890357193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err="1" smtClean="0"/>
                      <a:t>Počet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úspěšných absolventů kurzů; 319 864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1.1068710619454981E-2"/>
                  <c:y val="-7.74790449372138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err="1" smtClean="0"/>
                      <a:t>Počet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nově vytvořených pracovních míst; 31 829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indikátory!$A$1:$A$3</c:f>
              <c:strCache>
                <c:ptCount val="3"/>
                <c:pt idx="0">
                  <c:v>Počet podpořených osob</c:v>
                </c:pt>
                <c:pt idx="1">
                  <c:v>Počet úspěšných absolventů kurzů</c:v>
                </c:pt>
                <c:pt idx="2">
                  <c:v>Počet nově vytvořených pracovních míst</c:v>
                </c:pt>
              </c:strCache>
            </c:strRef>
          </c:cat>
          <c:val>
            <c:numRef>
              <c:f>indikátory!$B$1:$B$3</c:f>
              <c:numCache>
                <c:formatCode>#,##0</c:formatCode>
                <c:ptCount val="3"/>
                <c:pt idx="0">
                  <c:v>720769</c:v>
                </c:pt>
                <c:pt idx="1">
                  <c:v>319864</c:v>
                </c:pt>
                <c:pt idx="2">
                  <c:v>31829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3020032"/>
        <c:axId val="103021568"/>
        <c:axId val="0"/>
      </c:bar3DChart>
      <c:catAx>
        <c:axId val="103020032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one"/>
        <c:crossAx val="103021568"/>
        <c:crosses val="autoZero"/>
        <c:auto val="1"/>
        <c:lblAlgn val="ctr"/>
        <c:lblOffset val="100"/>
        <c:noMultiLvlLbl val="1"/>
      </c:catAx>
      <c:valAx>
        <c:axId val="103021568"/>
        <c:scaling>
          <c:orientation val="minMax"/>
        </c:scaling>
        <c:delete val="1"/>
        <c:axPos val="l"/>
        <c:numFmt formatCode="#,##0" sourceLinked="1"/>
        <c:majorTickMark val="cross"/>
        <c:minorTickMark val="cross"/>
        <c:tickLblPos val="none"/>
        <c:crossAx val="103020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txPr>
    <a:bodyPr/>
    <a:lstStyle/>
    <a:p>
      <a:pPr>
        <a:defRPr b="1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8F75-0B60-48C6-B8A2-0431B223B7DB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4BD5F-4371-4CE5-ADC8-FF4DE4C45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51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75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99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1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8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40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49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04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86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7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7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7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BD5F-4371-4CE5-ADC8-FF4DE4C4535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99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FD9C49D-FEAA-40EF-AA5B-B86BCE92D773}" type="datetimeFigureOut">
              <a:rPr lang="cs-CZ" smtClean="0"/>
              <a:t>7.10.2011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185FFAB-1DA9-429C-85EF-36740C23415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behy.esfcr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prima.cz/mojemisto" TargetMode="External"/><Relationship Id="rId4" Type="http://schemas.openxmlformats.org/officeDocument/2006/relationships/hyperlink" Target="http://www.esfcr.cz/projekty/pribeh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7315200" cy="2595025"/>
          </a:xfrm>
        </p:spPr>
        <p:txBody>
          <a:bodyPr/>
          <a:lstStyle/>
          <a:p>
            <a:r>
              <a:rPr lang="cs-CZ" b="1" dirty="0" smtClean="0"/>
              <a:t>Operační program </a:t>
            </a:r>
            <a:br>
              <a:rPr lang="cs-CZ" b="1" dirty="0" smtClean="0"/>
            </a:br>
            <a:r>
              <a:rPr lang="cs-CZ" b="1" dirty="0" smtClean="0"/>
              <a:t>Lidské zdroje a zaměstnanost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477342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2007 - 2015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974214" y="5637520"/>
            <a:ext cx="7270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Ing. Petr Chuděj, MPSV</a:t>
            </a:r>
            <a:endParaRPr lang="cs-CZ" dirty="0"/>
          </a:p>
          <a:p>
            <a:r>
              <a:rPr lang="cs-CZ" dirty="0"/>
              <a:t> 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665B5E"/>
              </a:clrFrom>
              <a:clrTo>
                <a:srgbClr val="665B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" b="13297"/>
          <a:stretch/>
        </p:blipFill>
        <p:spPr bwMode="auto">
          <a:xfrm>
            <a:off x="971600" y="548681"/>
            <a:ext cx="6512276" cy="64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2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553529"/>
            <a:ext cx="7690048" cy="3312408"/>
          </a:xfrm>
        </p:spPr>
        <p:txBody>
          <a:bodyPr>
            <a:normAutofit/>
          </a:bodyPr>
          <a:lstStyle/>
          <a:p>
            <a:pPr>
              <a:tabLst>
                <a:tab pos="3590925" algn="l"/>
              </a:tabLst>
            </a:pPr>
            <a:r>
              <a:rPr lang="cs-CZ" b="1" dirty="0" smtClean="0"/>
              <a:t>projekt Státního úřadu </a:t>
            </a:r>
            <a:r>
              <a:rPr lang="cs-CZ" b="1" dirty="0"/>
              <a:t>inspekce </a:t>
            </a:r>
            <a:r>
              <a:rPr lang="cs-CZ" b="1" dirty="0" smtClean="0"/>
              <a:t>práce za </a:t>
            </a:r>
            <a:r>
              <a:rPr lang="cs-CZ" sz="2400" b="1" dirty="0" smtClean="0">
                <a:solidFill>
                  <a:schemeClr val="tx2"/>
                </a:solidFill>
              </a:rPr>
              <a:t>800 mil. Kč</a:t>
            </a:r>
            <a:endParaRPr lang="cs-CZ" sz="2400" b="1" dirty="0">
              <a:solidFill>
                <a:schemeClr val="tx2"/>
              </a:solidFill>
            </a:endParaRP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systémový projekt na podporu vládních reforem</a:t>
            </a:r>
          </a:p>
          <a:p>
            <a:pPr lvl="0">
              <a:tabLst>
                <a:tab pos="3590925" algn="l"/>
              </a:tabLst>
            </a:pPr>
            <a:r>
              <a:rPr lang="cs-CZ" b="1" dirty="0" smtClean="0">
                <a:solidFill>
                  <a:schemeClr val="tx2"/>
                </a:solidFill>
              </a:rPr>
              <a:t>2x větší počet kontrol </a:t>
            </a:r>
            <a:r>
              <a:rPr lang="cs-CZ" b="1" dirty="0" smtClean="0"/>
              <a:t>(200 tisíc ročně)</a:t>
            </a: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zavedení mobilních kanceláří a využívání Czech </a:t>
            </a:r>
            <a:r>
              <a:rPr lang="cs-CZ" b="1" dirty="0" err="1" smtClean="0"/>
              <a:t>POINTů</a:t>
            </a:r>
            <a:endParaRPr lang="cs-CZ" b="1" dirty="0"/>
          </a:p>
          <a:p>
            <a:pPr lvl="0">
              <a:tabLst>
                <a:tab pos="3590925" algn="l"/>
              </a:tabLst>
            </a:pPr>
            <a:r>
              <a:rPr lang="cs-CZ" b="1" dirty="0" smtClean="0">
                <a:solidFill>
                  <a:schemeClr val="tx2"/>
                </a:solidFill>
              </a:rPr>
              <a:t>cíl</a:t>
            </a:r>
            <a:r>
              <a:rPr lang="cs-CZ" b="1" dirty="0" smtClean="0"/>
              <a:t>: omezit nelegální zaměstnávání občanů ČR i cizinců a výrazně </a:t>
            </a:r>
            <a:r>
              <a:rPr lang="cs-CZ" b="1" dirty="0" smtClean="0">
                <a:solidFill>
                  <a:schemeClr val="tx2"/>
                </a:solidFill>
              </a:rPr>
              <a:t>snížit ztráty </a:t>
            </a:r>
            <a:r>
              <a:rPr lang="cs-CZ" b="1" dirty="0" smtClean="0"/>
              <a:t>z něj plynoucí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31658" y="1681541"/>
            <a:ext cx="7241227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dirty="0" smtClean="0"/>
              <a:t>Omezení nelegálního zaměstnávání</a:t>
            </a:r>
            <a:endParaRPr lang="cs-CZ" sz="2800" dirty="0"/>
          </a:p>
          <a:p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914400" y="239668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/>
              <a:t>Příklady projektů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089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78759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Aktivní i v padesáti</a:t>
            </a:r>
            <a:r>
              <a:rPr lang="cs-CZ" dirty="0"/>
              <a:t/>
            </a:r>
            <a:br>
              <a:rPr lang="cs-CZ" dirty="0"/>
            </a:br>
            <a:r>
              <a:rPr lang="cs-CZ" sz="2200" b="1" dirty="0"/>
              <a:t>Mají zkušenosti, mají praxi,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přesto </a:t>
            </a:r>
            <a:r>
              <a:rPr lang="cs-CZ" sz="2200" b="1" dirty="0"/>
              <a:t>nemohou najít práci.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05506" y="2348880"/>
            <a:ext cx="4737720" cy="3761006"/>
          </a:xfrm>
        </p:spPr>
        <p:txBody>
          <a:bodyPr>
            <a:normAutofit/>
          </a:bodyPr>
          <a:lstStyle/>
          <a:p>
            <a:r>
              <a:rPr lang="cs-CZ" dirty="0" smtClean="0"/>
              <a:t>Cílová skupina – klienti </a:t>
            </a:r>
            <a:r>
              <a:rPr lang="cs-CZ" dirty="0"/>
              <a:t>evidovaní na jihomoravských úřadech práce, kteří nejpozději v </a:t>
            </a:r>
            <a:r>
              <a:rPr lang="cs-CZ" dirty="0" smtClean="0"/>
              <a:t>roce zařazení </a:t>
            </a:r>
            <a:r>
              <a:rPr lang="cs-CZ" dirty="0"/>
              <a:t>do </a:t>
            </a:r>
            <a:r>
              <a:rPr lang="cs-CZ" dirty="0" smtClean="0"/>
              <a:t>projektu dosáhli </a:t>
            </a:r>
            <a:r>
              <a:rPr lang="cs-CZ" sz="2400" b="1" dirty="0">
                <a:solidFill>
                  <a:schemeClr val="tx2"/>
                </a:solidFill>
              </a:rPr>
              <a:t>50 </a:t>
            </a:r>
            <a:r>
              <a:rPr lang="cs-CZ" sz="2400" b="1" dirty="0" smtClean="0">
                <a:solidFill>
                  <a:schemeClr val="tx2"/>
                </a:solidFill>
              </a:rPr>
              <a:t>let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sz="2100" b="1" dirty="0" smtClean="0">
                <a:solidFill>
                  <a:schemeClr val="tx2"/>
                </a:solidFill>
              </a:rPr>
              <a:t>Kurzy pro min. </a:t>
            </a:r>
            <a:r>
              <a:rPr lang="cs-CZ" sz="2400" b="1" dirty="0" smtClean="0">
                <a:solidFill>
                  <a:schemeClr val="tx2"/>
                </a:solidFill>
              </a:rPr>
              <a:t>500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solidFill>
                  <a:schemeClr val="tx2"/>
                </a:solidFill>
              </a:rPr>
              <a:t>zájemců</a:t>
            </a:r>
            <a:r>
              <a:rPr lang="cs-CZ" dirty="0" smtClean="0"/>
              <a:t> – práce s</a:t>
            </a:r>
            <a:r>
              <a:rPr lang="cs-CZ" dirty="0"/>
              <a:t> počítačem, budou moci absolvovat některý z rekvalifikačních programů nebo motivační kurz. </a:t>
            </a:r>
            <a:endParaRPr lang="cs-CZ" dirty="0" smtClean="0"/>
          </a:p>
          <a:p>
            <a:r>
              <a:rPr lang="cs-CZ" b="1" dirty="0" smtClean="0">
                <a:solidFill>
                  <a:schemeClr val="tx2"/>
                </a:solidFill>
              </a:rPr>
              <a:t>Min. </a:t>
            </a:r>
            <a:r>
              <a:rPr lang="cs-CZ" sz="2400" b="1" dirty="0" smtClean="0">
                <a:solidFill>
                  <a:schemeClr val="tx2"/>
                </a:solidFill>
              </a:rPr>
              <a:t>100 </a:t>
            </a:r>
            <a:r>
              <a:rPr lang="cs-CZ" sz="2100" b="1" dirty="0" smtClean="0">
                <a:solidFill>
                  <a:schemeClr val="tx2"/>
                </a:solidFill>
              </a:rPr>
              <a:t>klientů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dirty="0"/>
              <a:t>zprostředkuje úřad práce v rámci projektu zaměstnání. </a:t>
            </a:r>
          </a:p>
        </p:txBody>
      </p:sp>
      <p:pic>
        <p:nvPicPr>
          <p:cNvPr id="7" name="Picture 2" descr="C:\Users\pospisilovar\AppData\Local\Microsoft\Windows\Temporary Internet Files\Content.Outlook\C0E001S0\aktivni padesat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2" b="5475"/>
          <a:stretch/>
        </p:blipFill>
        <p:spPr bwMode="auto">
          <a:xfrm>
            <a:off x="5868144" y="1412776"/>
            <a:ext cx="2586977" cy="49730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7315200" cy="2232248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Paní Božena pracovala </a:t>
            </a:r>
            <a:r>
              <a:rPr lang="cs-CZ" dirty="0"/>
              <a:t>celý život </a:t>
            </a:r>
            <a:r>
              <a:rPr lang="cs-CZ" dirty="0" smtClean="0"/>
              <a:t>v </a:t>
            </a:r>
            <a:r>
              <a:rPr lang="cs-CZ" dirty="0"/>
              <a:t>administrativě,</a:t>
            </a:r>
          </a:p>
          <a:p>
            <a:pPr lvl="1"/>
            <a:r>
              <a:rPr lang="cs-CZ" dirty="0"/>
              <a:t>přišla o práci, </a:t>
            </a:r>
            <a:r>
              <a:rPr lang="cs-CZ" dirty="0" smtClean="0"/>
              <a:t>úřad </a:t>
            </a:r>
            <a:r>
              <a:rPr lang="cs-CZ" dirty="0"/>
              <a:t>práce </a:t>
            </a:r>
            <a:r>
              <a:rPr lang="cs-CZ" dirty="0" smtClean="0"/>
              <a:t>jí </a:t>
            </a:r>
            <a:r>
              <a:rPr lang="cs-CZ" dirty="0" smtClean="0"/>
              <a:t>nabídl </a:t>
            </a:r>
            <a:r>
              <a:rPr lang="cs-CZ" dirty="0"/>
              <a:t>účast v projektu „Aktivní padesátka“,</a:t>
            </a:r>
          </a:p>
          <a:p>
            <a:pPr lvl="1"/>
            <a:r>
              <a:rPr lang="cs-CZ" dirty="0"/>
              <a:t>po poradě s osobním asistentem si zvolila kurzy zaměřené na práci s počítačem a v sociálních službách,</a:t>
            </a:r>
          </a:p>
          <a:p>
            <a:pPr lvl="1"/>
            <a:r>
              <a:rPr lang="cs-CZ" b="1" dirty="0">
                <a:solidFill>
                  <a:schemeClr val="tx2"/>
                </a:solidFill>
              </a:rPr>
              <a:t>práci sehnala ještě v průběhu praxe</a:t>
            </a:r>
            <a:r>
              <a:rPr lang="cs-CZ" dirty="0"/>
              <a:t>, kterou vykonávala v domově pro seniory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" b="36941"/>
          <a:stretch/>
        </p:blipFill>
        <p:spPr>
          <a:xfrm>
            <a:off x="1475656" y="4149080"/>
            <a:ext cx="6048672" cy="2350011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/>
              <a:t>Příběh s dobrým koncem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75545" y="1196752"/>
            <a:ext cx="559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cs-CZ" sz="1600" b="1" i="1" dirty="0" smtClean="0">
                <a:solidFill>
                  <a:schemeClr val="tx2"/>
                </a:solidFill>
              </a:rPr>
              <a:t>„Mám </a:t>
            </a:r>
            <a:r>
              <a:rPr lang="cs-CZ" sz="1600" b="1" i="1" dirty="0">
                <a:solidFill>
                  <a:schemeClr val="tx2"/>
                </a:solidFill>
              </a:rPr>
              <a:t>novou </a:t>
            </a:r>
            <a:r>
              <a:rPr lang="cs-CZ" sz="1600" b="1" i="1" dirty="0" smtClean="0">
                <a:solidFill>
                  <a:schemeClr val="tx2"/>
                </a:solidFill>
              </a:rPr>
              <a:t>práci, </a:t>
            </a:r>
            <a:r>
              <a:rPr lang="cs-CZ" sz="1600" b="1" i="1" dirty="0">
                <a:solidFill>
                  <a:schemeClr val="tx2"/>
                </a:solidFill>
              </a:rPr>
              <a:t>která mě baví. </a:t>
            </a:r>
            <a:r>
              <a:rPr lang="cs-CZ" sz="1600" b="1" i="1" dirty="0" smtClean="0">
                <a:solidFill>
                  <a:schemeClr val="tx2"/>
                </a:solidFill>
              </a:rPr>
              <a:t/>
            </a:r>
            <a:br>
              <a:rPr lang="cs-CZ" sz="1600" b="1" i="1" dirty="0" smtClean="0">
                <a:solidFill>
                  <a:schemeClr val="tx2"/>
                </a:solidFill>
              </a:rPr>
            </a:br>
            <a:r>
              <a:rPr lang="cs-CZ" sz="1600" b="1" i="1" dirty="0" smtClean="0">
                <a:solidFill>
                  <a:schemeClr val="tx2"/>
                </a:solidFill>
              </a:rPr>
              <a:t>Účast v </a:t>
            </a:r>
            <a:r>
              <a:rPr lang="cs-CZ" sz="1600" b="1" i="1" dirty="0">
                <a:solidFill>
                  <a:schemeClr val="tx2"/>
                </a:solidFill>
              </a:rPr>
              <a:t>projektu pro mě byla velkým </a:t>
            </a:r>
            <a:r>
              <a:rPr lang="cs-CZ" sz="1600" b="1" i="1" dirty="0" smtClean="0">
                <a:solidFill>
                  <a:schemeClr val="tx2"/>
                </a:solidFill>
              </a:rPr>
              <a:t>přínosem.“ </a:t>
            </a:r>
            <a:endParaRPr lang="cs-CZ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0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Startovací pozice</a:t>
            </a:r>
            <a:br>
              <a:rPr lang="cs-CZ" b="1" dirty="0" smtClean="0"/>
            </a:br>
            <a:r>
              <a:rPr lang="cs-CZ" b="1" dirty="0" smtClean="0"/>
              <a:t>pro život</a:t>
            </a:r>
            <a:endParaRPr lang="cs-CZ" sz="2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05506" y="1988840"/>
            <a:ext cx="4737720" cy="4121046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Jednou z možností, jak </a:t>
            </a:r>
            <a:r>
              <a:rPr lang="cs-CZ" b="1" dirty="0" smtClean="0">
                <a:solidFill>
                  <a:schemeClr val="tx2"/>
                </a:solidFill>
              </a:rPr>
              <a:t>zaměstnat osoby s mentálním postižením</a:t>
            </a:r>
            <a:r>
              <a:rPr lang="cs-CZ" b="1" dirty="0" smtClean="0"/>
              <a:t>, které </a:t>
            </a:r>
            <a:r>
              <a:rPr lang="cs-CZ" b="1" dirty="0"/>
              <a:t>potřebují </a:t>
            </a:r>
            <a:r>
              <a:rPr lang="cs-CZ" b="1" dirty="0" smtClean="0"/>
              <a:t>při </a:t>
            </a:r>
            <a:r>
              <a:rPr lang="cs-CZ" b="1" dirty="0"/>
              <a:t>vstupu na trh </a:t>
            </a:r>
            <a:r>
              <a:rPr lang="cs-CZ" b="1" dirty="0" smtClean="0"/>
              <a:t>práce pomoc, jsou </a:t>
            </a:r>
            <a:r>
              <a:rPr lang="cs-CZ" sz="2600" b="1" dirty="0" smtClean="0">
                <a:solidFill>
                  <a:schemeClr val="tx2"/>
                </a:solidFill>
              </a:rPr>
              <a:t>tréninkové kavárny</a:t>
            </a:r>
            <a:r>
              <a:rPr lang="cs-CZ" dirty="0" smtClean="0"/>
              <a:t>. </a:t>
            </a:r>
          </a:p>
          <a:p>
            <a:r>
              <a:rPr lang="cs-CZ" b="1" dirty="0" smtClean="0"/>
              <a:t>Café Atrium nabízí </a:t>
            </a:r>
            <a:r>
              <a:rPr lang="cs-CZ" b="1" dirty="0" smtClean="0">
                <a:solidFill>
                  <a:schemeClr val="tx2"/>
                </a:solidFill>
              </a:rPr>
              <a:t>18 zájemcům práci na rok a půl.</a:t>
            </a:r>
          </a:p>
          <a:p>
            <a:r>
              <a:rPr lang="cs-CZ" b="1" dirty="0" smtClean="0"/>
              <a:t>Praktická část: pracovní návyky, </a:t>
            </a:r>
            <a:r>
              <a:rPr lang="cs-CZ" b="1" dirty="0"/>
              <a:t>spolupráce s kolegy, řešení pracovních a sociálních situací. </a:t>
            </a:r>
          </a:p>
          <a:p>
            <a:r>
              <a:rPr lang="cs-CZ" b="1" dirty="0" smtClean="0"/>
              <a:t>Teoretická část: orientace </a:t>
            </a:r>
            <a:r>
              <a:rPr lang="cs-CZ" b="1" dirty="0"/>
              <a:t>na trhu práce a </a:t>
            </a:r>
            <a:r>
              <a:rPr lang="cs-CZ" b="1" dirty="0" smtClean="0"/>
              <a:t>při </a:t>
            </a:r>
            <a:r>
              <a:rPr lang="cs-CZ" b="1" dirty="0"/>
              <a:t>hledání zaměstnání, </a:t>
            </a:r>
            <a:r>
              <a:rPr lang="cs-CZ" b="1" dirty="0" smtClean="0"/>
              <a:t>poskytování poradenství</a:t>
            </a:r>
            <a:r>
              <a:rPr lang="cs-CZ" b="1" dirty="0"/>
              <a:t>.</a:t>
            </a:r>
          </a:p>
        </p:txBody>
      </p:sp>
      <p:pic>
        <p:nvPicPr>
          <p:cNvPr id="1026" name="Picture 2" descr="C:\Users\trlicikovam\Desktop\1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06" y="1556792"/>
            <a:ext cx="26799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7315200" cy="2232248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Tereza </a:t>
            </a:r>
            <a:r>
              <a:rPr lang="cs-CZ" b="1" dirty="0" smtClean="0">
                <a:solidFill>
                  <a:schemeClr val="tx2"/>
                </a:solidFill>
              </a:rPr>
              <a:t>absolvovala </a:t>
            </a:r>
            <a:r>
              <a:rPr lang="cs-CZ" b="1" dirty="0">
                <a:solidFill>
                  <a:schemeClr val="tx2"/>
                </a:solidFill>
              </a:rPr>
              <a:t>učiliště</a:t>
            </a:r>
            <a:r>
              <a:rPr lang="cs-CZ" dirty="0"/>
              <a:t>, obor cukrářka – </a:t>
            </a:r>
            <a:r>
              <a:rPr lang="cs-CZ" dirty="0" smtClean="0"/>
              <a:t>pekařka, a začala hledat uplatnění.</a:t>
            </a:r>
          </a:p>
          <a:p>
            <a:pPr lvl="1"/>
            <a:r>
              <a:rPr lang="cs-CZ" dirty="0" smtClean="0"/>
              <a:t>Do kavárny nastoupila před víc než rokem, občas pracuje v kuchyni, ale hlavně obsluhuje zákazníky. </a:t>
            </a:r>
            <a:endParaRPr lang="cs-CZ" dirty="0"/>
          </a:p>
          <a:p>
            <a:pPr lvl="1"/>
            <a:r>
              <a:rPr lang="cs-CZ" dirty="0" smtClean="0"/>
              <a:t>Pochvaluje </a:t>
            </a:r>
            <a:r>
              <a:rPr lang="cs-CZ" dirty="0" smtClean="0"/>
              <a:t>si, </a:t>
            </a:r>
            <a:r>
              <a:rPr lang="cs-CZ" dirty="0" smtClean="0"/>
              <a:t>že </a:t>
            </a:r>
            <a:r>
              <a:rPr lang="cs-CZ" b="1" dirty="0" smtClean="0">
                <a:solidFill>
                  <a:schemeClr val="tx2"/>
                </a:solidFill>
              </a:rPr>
              <a:t>nemusí sedět doma </a:t>
            </a:r>
            <a:r>
              <a:rPr lang="cs-CZ" dirty="0" smtClean="0"/>
              <a:t>a může komunikovat s lidmi.</a:t>
            </a:r>
          </a:p>
          <a:p>
            <a:pPr lvl="1"/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/>
              <a:t>Příběh s dobrým koncem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75545" y="1196752"/>
            <a:ext cx="5596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cs-CZ" sz="1600" b="1" i="1" dirty="0" smtClean="0">
                <a:solidFill>
                  <a:schemeClr val="tx2"/>
                </a:solidFill>
              </a:rPr>
              <a:t>„Vydělávám vlastní peníze. </a:t>
            </a:r>
            <a:br>
              <a:rPr lang="cs-CZ" sz="1600" b="1" i="1" dirty="0" smtClean="0">
                <a:solidFill>
                  <a:schemeClr val="tx2"/>
                </a:solidFill>
              </a:rPr>
            </a:br>
            <a:r>
              <a:rPr lang="cs-CZ" sz="1600" b="1" i="1" dirty="0" smtClean="0">
                <a:solidFill>
                  <a:schemeClr val="tx2"/>
                </a:solidFill>
              </a:rPr>
              <a:t>A to je pro posílení sebevědomí opravdu důležité.“</a:t>
            </a:r>
            <a:endParaRPr lang="cs-CZ" dirty="0"/>
          </a:p>
          <a:p>
            <a:pPr algn="r"/>
            <a:endParaRPr lang="cs-CZ" dirty="0"/>
          </a:p>
        </p:txBody>
      </p:sp>
      <p:pic>
        <p:nvPicPr>
          <p:cNvPr id="2051" name="Picture 3" descr="C:\Users\trlicikovam\Desktop\1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4480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rlicikovam\Desktop\1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05833"/>
            <a:ext cx="3292048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315200" cy="1154097"/>
          </a:xfrm>
        </p:spPr>
        <p:txBody>
          <a:bodyPr/>
          <a:lstStyle/>
          <a:p>
            <a:r>
              <a:rPr lang="cs-CZ" b="1" dirty="0" smtClean="0"/>
              <a:t>2. Komunikace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>
              <a:buNone/>
            </a:pPr>
            <a:endParaRPr lang="cs-CZ" dirty="0" smtClean="0"/>
          </a:p>
          <a:p>
            <a:pPr lvl="0"/>
            <a:r>
              <a:rPr lang="cs-CZ" sz="2800" dirty="0" smtClean="0"/>
              <a:t>Zaměření </a:t>
            </a:r>
            <a:r>
              <a:rPr lang="cs-CZ" sz="2800" dirty="0"/>
              <a:t>komunikačních aktivit a </a:t>
            </a:r>
            <a:r>
              <a:rPr lang="cs-CZ" sz="2800" b="1" dirty="0">
                <a:solidFill>
                  <a:schemeClr val="tx2"/>
                </a:solidFill>
              </a:rPr>
              <a:t>plány do budoucna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665B5E"/>
              </a:clrFrom>
              <a:clrTo>
                <a:srgbClr val="665B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" b="13297"/>
          <a:stretch/>
        </p:blipFill>
        <p:spPr bwMode="auto">
          <a:xfrm>
            <a:off x="971600" y="548681"/>
            <a:ext cx="6512276" cy="64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1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Komunikační aktivity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132856"/>
            <a:ext cx="7315200" cy="4320480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chemeClr val="tx2"/>
                </a:solidFill>
              </a:rPr>
              <a:t>rozlišovat komunikaci a sdělení dle cílových skupin</a:t>
            </a:r>
          </a:p>
          <a:p>
            <a:pPr lvl="1"/>
            <a:r>
              <a:rPr lang="cs-CZ" dirty="0"/>
              <a:t>interní; široká veřejnost, média; odborná veřejnost, partneři</a:t>
            </a:r>
          </a:p>
          <a:p>
            <a:pPr lvl="1"/>
            <a:r>
              <a:rPr lang="cs-CZ" dirty="0"/>
              <a:t>úkoly v rámci </a:t>
            </a:r>
            <a:r>
              <a:rPr lang="cs-CZ" dirty="0" smtClean="0">
                <a:solidFill>
                  <a:schemeClr val="tx2"/>
                </a:solidFill>
              </a:rPr>
              <a:t>vize a strategie </a:t>
            </a:r>
            <a:r>
              <a:rPr lang="cs-CZ" dirty="0" smtClean="0"/>
              <a:t>– </a:t>
            </a:r>
            <a:r>
              <a:rPr lang="cs-CZ" dirty="0"/>
              <a:t>image prezentace pro partnery, příklady úspěšných projektů, systém klientského přístupu a získávání zpětné </a:t>
            </a:r>
            <a:r>
              <a:rPr lang="cs-CZ" dirty="0" smtClean="0"/>
              <a:t>vazby</a:t>
            </a:r>
          </a:p>
          <a:p>
            <a:pPr lvl="1"/>
            <a:endParaRPr lang="cs-CZ" sz="800" dirty="0"/>
          </a:p>
          <a:p>
            <a:pPr lvl="0"/>
            <a:r>
              <a:rPr lang="cs-CZ" dirty="0">
                <a:solidFill>
                  <a:schemeClr val="tx2"/>
                </a:solidFill>
              </a:rPr>
              <a:t>vyprávět </a:t>
            </a:r>
            <a:r>
              <a:rPr lang="cs-CZ" sz="3200" b="1" dirty="0">
                <a:solidFill>
                  <a:schemeClr val="tx2"/>
                </a:solidFill>
              </a:rPr>
              <a:t>příběhy</a:t>
            </a:r>
          </a:p>
          <a:p>
            <a:pPr lvl="1"/>
            <a:r>
              <a:rPr lang="cs-CZ" dirty="0" smtClean="0"/>
              <a:t>jednoduché, stručné, lidské, emoční náboj, o konkrétních lidech, které </a:t>
            </a:r>
            <a:r>
              <a:rPr lang="cs-CZ" dirty="0" smtClean="0">
                <a:solidFill>
                  <a:schemeClr val="tx2"/>
                </a:solidFill>
              </a:rPr>
              <a:t>„vtáhnou do děje“</a:t>
            </a:r>
          </a:p>
          <a:p>
            <a:pPr lvl="1"/>
            <a:r>
              <a:rPr lang="cs-CZ" dirty="0" smtClean="0"/>
              <a:t>výstava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solidFill>
                  <a:schemeClr val="tx2"/>
                </a:solidFill>
                <a:hlinkClick r:id="rId3"/>
              </a:rPr>
              <a:t>Příběhy</a:t>
            </a:r>
            <a:r>
              <a:rPr lang="cs-CZ" dirty="0" smtClean="0"/>
              <a:t>, příběhy na </a:t>
            </a:r>
            <a:r>
              <a:rPr lang="cs-CZ" b="1" dirty="0" smtClean="0">
                <a:solidFill>
                  <a:schemeClr val="tx2"/>
                </a:solidFill>
                <a:hlinkClick r:id="rId4"/>
              </a:rPr>
              <a:t>webu</a:t>
            </a:r>
            <a:r>
              <a:rPr lang="cs-CZ" dirty="0" smtClean="0"/>
              <a:t>, pořad </a:t>
            </a:r>
            <a:r>
              <a:rPr lang="cs-CZ" b="1" dirty="0" smtClean="0">
                <a:solidFill>
                  <a:schemeClr val="tx2"/>
                </a:solidFill>
                <a:hlinkClick r:id="rId5"/>
              </a:rPr>
              <a:t>Moje místo</a:t>
            </a:r>
            <a:r>
              <a:rPr lang="cs-CZ" dirty="0" smtClean="0"/>
              <a:t> 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148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8217" y="188640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/>
              <a:t>v</a:t>
            </a:r>
            <a:r>
              <a:rPr lang="cs-CZ" sz="3600" b="1" dirty="0" smtClean="0"/>
              <a:t>ýstava Příběhy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5" y="1556792"/>
            <a:ext cx="2879725" cy="50212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C:\Users\pospisilovar\AppData\Local\Microsoft\Windows\Temporary Internet Files\Content.Outlook\C0E001S0\1_city_light_VYSTAVA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403385" cy="5045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86171" y="69269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Praha, Brno, Ostrava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13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9648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/>
              <a:t>w</a:t>
            </a:r>
            <a:r>
              <a:rPr lang="cs-CZ" sz="3600" b="1" dirty="0" smtClean="0"/>
              <a:t>ebové stránky</a:t>
            </a:r>
            <a:endParaRPr lang="cs-CZ" sz="3600" b="1" dirty="0"/>
          </a:p>
        </p:txBody>
      </p:sp>
      <p:pic>
        <p:nvPicPr>
          <p:cNvPr id="4" name="Picture 3" descr="C:\Users\trlicikovam\Desktop\realizované projekt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2030413"/>
            <a:ext cx="4718050" cy="27670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rlicikovam\Desktop\pribeh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776"/>
            <a:ext cx="243840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rlicikovam\Desktop\pribe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0211"/>
            <a:ext cx="2447925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117609" y="130563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projekty, příběhy, fotografie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87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9648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webové stránky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5370" y="69269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menu dle typu návštěvníka</a:t>
            </a:r>
          </a:p>
        </p:txBody>
      </p:sp>
      <p:pic>
        <p:nvPicPr>
          <p:cNvPr id="10" name="Picture 2" descr="C:\Users\trlicikovam\Desktop\horni_men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137" y="1268760"/>
            <a:ext cx="8229600" cy="863600"/>
          </a:xfrm>
          <a:noFill/>
          <a:ln>
            <a:solidFill>
              <a:srgbClr val="FFC000">
                <a:alpha val="8196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rlicikovam\Desktop\zada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" y="2322785"/>
            <a:ext cx="403383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trlicikovam\Desktop\med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55" y="2636912"/>
            <a:ext cx="40100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78070"/>
            <a:ext cx="6912768" cy="1154097"/>
          </a:xfrm>
        </p:spPr>
        <p:txBody>
          <a:bodyPr/>
          <a:lstStyle/>
          <a:p>
            <a:pPr algn="r"/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769833"/>
            <a:ext cx="3513584" cy="3539527"/>
          </a:xfrm>
        </p:spPr>
        <p:txBody>
          <a:bodyPr/>
          <a:lstStyle/>
          <a:p>
            <a:pPr lvl="0">
              <a:tabLst>
                <a:tab pos="3590925" algn="l"/>
              </a:tabLst>
            </a:pPr>
            <a:r>
              <a:rPr lang="cs-CZ" b="1" dirty="0" smtClean="0"/>
              <a:t>Cíle a </a:t>
            </a:r>
            <a:r>
              <a:rPr lang="cs-CZ" b="1" dirty="0" smtClean="0"/>
              <a:t>aktivity</a:t>
            </a:r>
            <a:endParaRPr lang="cs-CZ" dirty="0" smtClean="0"/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Finanční </a:t>
            </a:r>
            <a:r>
              <a:rPr lang="cs-CZ" b="1" dirty="0"/>
              <a:t>prostředky</a:t>
            </a:r>
            <a:endParaRPr lang="cs-CZ" dirty="0"/>
          </a:p>
          <a:p>
            <a:pPr lvl="0">
              <a:tabLst>
                <a:tab pos="3590925" algn="l"/>
              </a:tabLst>
            </a:pPr>
            <a:r>
              <a:rPr lang="cs-CZ" b="1" dirty="0"/>
              <a:t>Dílčí výsledky</a:t>
            </a:r>
            <a:endParaRPr lang="cs-CZ" dirty="0"/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Příklady aktivit a projektů</a:t>
            </a:r>
            <a:endParaRPr lang="cs-CZ" dirty="0"/>
          </a:p>
          <a:p>
            <a:pPr>
              <a:tabLst>
                <a:tab pos="3590925" algn="l"/>
              </a:tabLst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18856" y="2723211"/>
            <a:ext cx="3513584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b="1" dirty="0" smtClean="0"/>
              <a:t>Zaměření </a:t>
            </a:r>
            <a:r>
              <a:rPr lang="cs-CZ" b="1" dirty="0"/>
              <a:t>komunikačních aktivit a plány do </a:t>
            </a:r>
            <a:r>
              <a:rPr lang="cs-CZ" b="1" dirty="0" smtClean="0"/>
              <a:t>budoucna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71600" y="2132856"/>
            <a:ext cx="3657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dirty="0" smtClean="0"/>
              <a:t>1. Co je OP </a:t>
            </a:r>
            <a:r>
              <a:rPr lang="cs-CZ" sz="2800" b="1" dirty="0"/>
              <a:t>LZZ</a:t>
            </a:r>
            <a:endParaRPr lang="cs-CZ" sz="2800" dirty="0"/>
          </a:p>
          <a:p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18860" y="2204864"/>
            <a:ext cx="3657600" cy="779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000" b="1" dirty="0" smtClean="0"/>
              <a:t>2. Komunikace</a:t>
            </a:r>
            <a:endParaRPr lang="cs-CZ" sz="3000" dirty="0"/>
          </a:p>
          <a:p>
            <a:r>
              <a:rPr lang="cs-CZ" sz="2800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1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9648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/>
              <a:t>w</a:t>
            </a:r>
            <a:r>
              <a:rPr lang="cs-CZ" sz="3600" b="1" dirty="0" smtClean="0"/>
              <a:t>ebové stránky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39544" y="65262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přehledné grafy</a:t>
            </a:r>
            <a:endParaRPr lang="cs-CZ" sz="2000" dirty="0"/>
          </a:p>
        </p:txBody>
      </p:sp>
      <p:pic>
        <p:nvPicPr>
          <p:cNvPr id="8" name="Picture 3" descr="C:\Users\trlicikovam\Desktop\g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39366"/>
            <a:ext cx="3722772" cy="49000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rlicikovam\Desktop\graf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439366"/>
            <a:ext cx="3240088" cy="259715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trlicikovam\Desktop\ggggggggggggg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43" y="3789040"/>
            <a:ext cx="3240087" cy="2711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TV pořad „Moje místo“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348880"/>
            <a:ext cx="7315200" cy="4104496"/>
          </a:xfrm>
        </p:spPr>
        <p:txBody>
          <a:bodyPr>
            <a:normAutofit/>
          </a:bodyPr>
          <a:lstStyle/>
          <a:p>
            <a:pPr lvl="1" fontAlgn="base">
              <a:lnSpc>
                <a:spcPct val="80000"/>
              </a:lnSpc>
              <a:spcAft>
                <a:spcPts val="1200"/>
              </a:spcAft>
            </a:pPr>
            <a:r>
              <a:rPr lang="cs-CZ" sz="2000" b="1" dirty="0"/>
              <a:t>Od </a:t>
            </a:r>
            <a:r>
              <a:rPr lang="cs-CZ" sz="2000" b="1" dirty="0">
                <a:solidFill>
                  <a:schemeClr val="tx2"/>
                </a:solidFill>
              </a:rPr>
              <a:t>1.10.2011</a:t>
            </a:r>
            <a:r>
              <a:rPr lang="cs-CZ" sz="2000" b="1" dirty="0"/>
              <a:t> každou sobotu v </a:t>
            </a:r>
            <a:r>
              <a:rPr lang="cs-CZ" sz="2400" b="1" dirty="0">
                <a:solidFill>
                  <a:schemeClr val="tx2"/>
                </a:solidFill>
              </a:rPr>
              <a:t>16:50 na Primě</a:t>
            </a:r>
            <a:r>
              <a:rPr lang="cs-CZ" sz="2000" b="1" dirty="0"/>
              <a:t>.</a:t>
            </a:r>
          </a:p>
          <a:p>
            <a:pPr lvl="1" fontAlgn="base">
              <a:lnSpc>
                <a:spcPct val="80000"/>
              </a:lnSpc>
              <a:spcAft>
                <a:spcPts val="1200"/>
              </a:spcAft>
            </a:pPr>
            <a:r>
              <a:rPr lang="cs-CZ" sz="2000" b="1" dirty="0" smtClean="0"/>
              <a:t>10 dílná reality show </a:t>
            </a:r>
            <a:r>
              <a:rPr lang="cs-CZ" sz="2600" b="1" dirty="0" smtClean="0">
                <a:solidFill>
                  <a:schemeClr val="tx2"/>
                </a:solidFill>
              </a:rPr>
              <a:t>o</a:t>
            </a:r>
            <a:r>
              <a:rPr lang="cs-CZ" sz="2600" b="1" dirty="0" smtClean="0"/>
              <a:t> </a:t>
            </a:r>
            <a:r>
              <a:rPr lang="cs-CZ" sz="2600" b="1" dirty="0" smtClean="0">
                <a:solidFill>
                  <a:schemeClr val="tx2"/>
                </a:solidFill>
              </a:rPr>
              <a:t>skupině </a:t>
            </a:r>
            <a:r>
              <a:rPr lang="cs-CZ" sz="2600" b="1" dirty="0">
                <a:solidFill>
                  <a:schemeClr val="tx2"/>
                </a:solidFill>
              </a:rPr>
              <a:t>nezaměstnaných</a:t>
            </a:r>
            <a:r>
              <a:rPr lang="cs-CZ" sz="2000" b="1" dirty="0"/>
              <a:t>, kteří se snaží najít </a:t>
            </a:r>
            <a:r>
              <a:rPr lang="cs-CZ" sz="2000" b="1" dirty="0" smtClean="0"/>
              <a:t>si práci a místo </a:t>
            </a:r>
            <a:r>
              <a:rPr lang="cs-CZ" sz="2000" b="1" dirty="0"/>
              <a:t>v životě. </a:t>
            </a:r>
          </a:p>
          <a:p>
            <a:pPr lvl="1" fontAlgn="base">
              <a:lnSpc>
                <a:spcPct val="80000"/>
              </a:lnSpc>
              <a:spcAft>
                <a:spcPts val="1200"/>
              </a:spcAft>
            </a:pPr>
            <a:r>
              <a:rPr lang="cs-CZ" sz="2000" b="1" dirty="0" smtClean="0"/>
              <a:t>Účastníci si vyzkouší různá </a:t>
            </a:r>
            <a:r>
              <a:rPr lang="cs-CZ" sz="2000" b="1" dirty="0"/>
              <a:t>zaměstnání, </a:t>
            </a:r>
            <a:r>
              <a:rPr lang="cs-CZ" sz="2000" b="1" dirty="0" smtClean="0"/>
              <a:t>aby zjistili, </a:t>
            </a:r>
            <a:r>
              <a:rPr lang="cs-CZ" sz="2000" b="1" dirty="0"/>
              <a:t>zda jsou jejich sny a ambice </a:t>
            </a:r>
            <a:r>
              <a:rPr lang="cs-CZ" sz="2000" b="1" dirty="0" smtClean="0"/>
              <a:t>reálné. </a:t>
            </a:r>
          </a:p>
          <a:p>
            <a:pPr lvl="1" fontAlgn="base">
              <a:lnSpc>
                <a:spcPct val="80000"/>
              </a:lnSpc>
              <a:spcAft>
                <a:spcPts val="1200"/>
              </a:spcAft>
            </a:pPr>
            <a:r>
              <a:rPr lang="cs-CZ" sz="2000" b="1" dirty="0" smtClean="0"/>
              <a:t>Na </a:t>
            </a:r>
            <a:r>
              <a:rPr lang="cs-CZ" sz="2000" b="1" dirty="0" smtClean="0"/>
              <a:t>cestě </a:t>
            </a:r>
            <a:r>
              <a:rPr lang="cs-CZ" sz="2000" b="1" dirty="0" smtClean="0"/>
              <a:t>je </a:t>
            </a:r>
            <a:r>
              <a:rPr lang="cs-CZ" sz="2000" b="1" dirty="0"/>
              <a:t>doprovází </a:t>
            </a:r>
            <a:r>
              <a:rPr lang="cs-CZ" sz="2000" b="1" dirty="0">
                <a:solidFill>
                  <a:schemeClr val="tx2"/>
                </a:solidFill>
              </a:rPr>
              <a:t>tým zkušených </a:t>
            </a:r>
            <a:r>
              <a:rPr lang="cs-CZ" sz="2000" b="1" dirty="0" smtClean="0">
                <a:solidFill>
                  <a:schemeClr val="tx2"/>
                </a:solidFill>
              </a:rPr>
              <a:t>odborníků i známé osobnosti</a:t>
            </a:r>
            <a:r>
              <a:rPr lang="cs-CZ" sz="2000" b="1" dirty="0" smtClean="0"/>
              <a:t>.</a:t>
            </a:r>
          </a:p>
          <a:p>
            <a:pPr lvl="1" fontAlgn="base">
              <a:lnSpc>
                <a:spcPct val="80000"/>
              </a:lnSpc>
              <a:spcAft>
                <a:spcPts val="1200"/>
              </a:spcAft>
            </a:pPr>
            <a:r>
              <a:rPr lang="cs-CZ" sz="2000" b="1" dirty="0" smtClean="0"/>
              <a:t>Jednou z odbornic v pořadu je ředitelka Odboru řízení pomoci z ESF na MPSV, </a:t>
            </a:r>
            <a:r>
              <a:rPr lang="cs-CZ" sz="2600" b="1" dirty="0" smtClean="0">
                <a:solidFill>
                  <a:schemeClr val="tx2"/>
                </a:solidFill>
              </a:rPr>
              <a:t>Iva Šolcová</a:t>
            </a:r>
            <a:r>
              <a:rPr lang="cs-CZ" sz="2000" b="1" dirty="0" smtClean="0"/>
              <a:t>. </a:t>
            </a:r>
            <a:endParaRPr lang="cs-CZ" sz="2000" b="1" dirty="0"/>
          </a:p>
          <a:p>
            <a:pPr lvl="1">
              <a:spcAft>
                <a:spcPts val="12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98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vám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sz="2400" b="1" dirty="0" smtClean="0"/>
              <a:t>další </a:t>
            </a:r>
            <a:r>
              <a:rPr lang="cs-CZ" sz="2400" b="1" dirty="0"/>
              <a:t>informace: </a:t>
            </a:r>
            <a:endParaRPr lang="cs-CZ" sz="2400" dirty="0"/>
          </a:p>
          <a:p>
            <a:pPr marL="45720" indent="0" algn="ctr">
              <a:buNone/>
            </a:pPr>
            <a:r>
              <a:rPr lang="cs-CZ" sz="2400" b="1" dirty="0"/>
              <a:t>www.esfcr.cz</a:t>
            </a:r>
            <a:endParaRPr lang="cs-CZ" sz="2400" dirty="0"/>
          </a:p>
          <a:p>
            <a:pPr marL="45720" indent="0" algn="ctr">
              <a:buNone/>
            </a:pPr>
            <a:r>
              <a:rPr lang="cs-CZ" sz="2400" b="1" u="sng" dirty="0">
                <a:solidFill>
                  <a:schemeClr val="tx2"/>
                </a:solidFill>
              </a:rPr>
              <a:t>esf@mpsv.cz</a:t>
            </a:r>
            <a:endParaRPr lang="cs-CZ" sz="2400" dirty="0">
              <a:solidFill>
                <a:schemeClr val="tx2"/>
              </a:solidFill>
            </a:endParaRPr>
          </a:p>
          <a:p>
            <a:pPr marL="45720" indent="0" algn="ctr">
              <a:buNone/>
            </a:pPr>
            <a:endParaRPr lang="cs-C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665B5E"/>
              </a:clrFrom>
              <a:clrTo>
                <a:srgbClr val="665B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" b="13297"/>
          <a:stretch/>
        </p:blipFill>
        <p:spPr bwMode="auto">
          <a:xfrm>
            <a:off x="971600" y="548681"/>
            <a:ext cx="6512276" cy="64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769833"/>
            <a:ext cx="3513584" cy="3539527"/>
          </a:xfrm>
        </p:spPr>
        <p:txBody>
          <a:bodyPr/>
          <a:lstStyle/>
          <a:p>
            <a:pPr lvl="0">
              <a:tabLst>
                <a:tab pos="3590925" algn="l"/>
              </a:tabLst>
            </a:pPr>
            <a:r>
              <a:rPr lang="cs-CZ" b="1" dirty="0" smtClean="0"/>
              <a:t>rozvíjení zaměstnanosti	</a:t>
            </a:r>
            <a:endParaRPr lang="cs-CZ" dirty="0" smtClean="0"/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snižování nezaměstnanosti</a:t>
            </a: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podpora sociálního začleňování a rovných příležitostí</a:t>
            </a:r>
            <a:endParaRPr lang="cs-CZ" dirty="0" smtClean="0"/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zkvalitnění veřejné správy a služeb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04048" y="2912730"/>
            <a:ext cx="3513584" cy="3539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b="1" dirty="0"/>
              <a:t>v</a:t>
            </a:r>
            <a:r>
              <a:rPr lang="cs-CZ" b="1" dirty="0" smtClean="0"/>
              <a:t>zdělávací a rekvalifikační kurzy, odborná praxe, nová pracovní místa</a:t>
            </a:r>
          </a:p>
          <a:p>
            <a:pPr lvl="0"/>
            <a:r>
              <a:rPr lang="cs-CZ" b="1" dirty="0" smtClean="0"/>
              <a:t>poradenství zaměřené na pracovní trh</a:t>
            </a:r>
          </a:p>
          <a:p>
            <a:pPr lvl="0"/>
            <a:r>
              <a:rPr lang="cs-CZ" b="1" dirty="0" smtClean="0"/>
              <a:t>poskytování sociálních služeb</a:t>
            </a:r>
          </a:p>
          <a:p>
            <a:pPr lvl="0"/>
            <a:r>
              <a:rPr lang="cs-CZ" b="1" dirty="0" smtClean="0"/>
              <a:t>moderní systémy řízení a rozvoje lidských zdrojů</a:t>
            </a:r>
          </a:p>
          <a:p>
            <a:pPr lvl="0"/>
            <a:r>
              <a:rPr lang="cs-CZ" b="1" dirty="0" smtClean="0"/>
              <a:t>posilování mezinárodní i lokální spolupráce a přenos dobré praxe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71600" y="2132856"/>
            <a:ext cx="3657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dirty="0" smtClean="0"/>
              <a:t>Cíle projektů</a:t>
            </a:r>
            <a:endParaRPr lang="cs-CZ" sz="2800" dirty="0"/>
          </a:p>
          <a:p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29709" y="1986871"/>
            <a:ext cx="3657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dirty="0" smtClean="0"/>
              <a:t>Projektové aktivity</a:t>
            </a:r>
            <a:endParaRPr lang="cs-CZ" sz="2800" dirty="0"/>
          </a:p>
          <a:p>
            <a:r>
              <a:rPr lang="cs-CZ" sz="2800" dirty="0"/>
              <a:t> </a:t>
            </a: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914400" y="1400198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97627" y="90872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/>
              <a:t>1</a:t>
            </a:r>
            <a:r>
              <a:rPr lang="cs-CZ" b="1" dirty="0" smtClean="0"/>
              <a:t>. Co je OP LZZ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53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Finanční prostředky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20888"/>
            <a:ext cx="7474024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600" dirty="0" smtClean="0"/>
              <a:t>OP LZZ má k dispozici </a:t>
            </a:r>
            <a:r>
              <a:rPr lang="cs-CZ" sz="2600" b="1" dirty="0" smtClean="0">
                <a:solidFill>
                  <a:schemeClr val="tx2"/>
                </a:solidFill>
              </a:rPr>
              <a:t>53,5 </a:t>
            </a:r>
            <a:r>
              <a:rPr lang="cs-CZ" sz="2600" b="1" dirty="0">
                <a:solidFill>
                  <a:schemeClr val="tx2"/>
                </a:solidFill>
              </a:rPr>
              <a:t>miliard korun</a:t>
            </a:r>
          </a:p>
          <a:p>
            <a:pPr lvl="1"/>
            <a:r>
              <a:rPr lang="cs-CZ" sz="2000" dirty="0" smtClean="0"/>
              <a:t>na vzdělávání </a:t>
            </a:r>
            <a:r>
              <a:rPr lang="cs-CZ" sz="2000" dirty="0"/>
              <a:t>zaměstnanců a zaměstnavatelů </a:t>
            </a:r>
            <a:r>
              <a:rPr lang="cs-CZ" sz="2000" b="1" dirty="0">
                <a:solidFill>
                  <a:schemeClr val="tx2"/>
                </a:solidFill>
              </a:rPr>
              <a:t>14 </a:t>
            </a:r>
            <a:r>
              <a:rPr lang="cs-CZ" sz="2000" b="1" dirty="0" smtClean="0">
                <a:solidFill>
                  <a:schemeClr val="tx2"/>
                </a:solidFill>
              </a:rPr>
              <a:t>miliard</a:t>
            </a:r>
            <a:endParaRPr lang="cs-CZ" sz="2000" dirty="0"/>
          </a:p>
          <a:p>
            <a:pPr lvl="1"/>
            <a:r>
              <a:rPr lang="cs-CZ" sz="2000" dirty="0" smtClean="0"/>
              <a:t>na zlepšování </a:t>
            </a:r>
            <a:r>
              <a:rPr lang="cs-CZ" sz="2000" dirty="0"/>
              <a:t>přístupu k zaměstnání a </a:t>
            </a:r>
            <a:r>
              <a:rPr lang="cs-CZ" sz="2000" dirty="0" smtClean="0"/>
              <a:t>prevenci </a:t>
            </a:r>
            <a:r>
              <a:rPr lang="cs-CZ" sz="2000" dirty="0"/>
              <a:t>nezaměstnanosti </a:t>
            </a:r>
            <a:r>
              <a:rPr lang="cs-CZ" sz="2000" b="1" dirty="0" smtClean="0">
                <a:solidFill>
                  <a:schemeClr val="tx2"/>
                </a:solidFill>
              </a:rPr>
              <a:t>17,5 miliard</a:t>
            </a:r>
            <a:endParaRPr lang="cs-CZ" sz="2000" dirty="0"/>
          </a:p>
          <a:p>
            <a:pPr lvl="1"/>
            <a:r>
              <a:rPr lang="cs-CZ" sz="2000" dirty="0" smtClean="0"/>
              <a:t>na podporu </a:t>
            </a:r>
            <a:r>
              <a:rPr lang="cs-CZ" sz="2000" dirty="0"/>
              <a:t>sociálních služeb a sociálního začleňování </a:t>
            </a:r>
            <a:r>
              <a:rPr lang="cs-CZ" sz="2000" dirty="0" smtClean="0"/>
              <a:t>     </a:t>
            </a:r>
            <a:r>
              <a:rPr lang="cs-CZ" sz="2000" b="1" dirty="0" smtClean="0">
                <a:solidFill>
                  <a:schemeClr val="tx2"/>
                </a:solidFill>
              </a:rPr>
              <a:t>13 miliard</a:t>
            </a:r>
            <a:endParaRPr lang="cs-CZ" sz="2000" dirty="0"/>
          </a:p>
          <a:p>
            <a:pPr lvl="1"/>
            <a:r>
              <a:rPr lang="cs-CZ" sz="2000" dirty="0"/>
              <a:t>n</a:t>
            </a:r>
            <a:r>
              <a:rPr lang="cs-CZ" sz="2000" dirty="0" smtClean="0"/>
              <a:t>a zvyšování </a:t>
            </a:r>
            <a:r>
              <a:rPr lang="cs-CZ" sz="2000" dirty="0"/>
              <a:t>kvality veřejné správy a veřejných služeb </a:t>
            </a:r>
            <a:r>
              <a:rPr lang="cs-CZ" sz="2000" dirty="0" smtClean="0"/>
              <a:t>       </a:t>
            </a:r>
            <a:r>
              <a:rPr lang="cs-CZ" sz="2000" b="1" dirty="0" smtClean="0">
                <a:solidFill>
                  <a:schemeClr val="tx2"/>
                </a:solidFill>
              </a:rPr>
              <a:t>5,5 miliard</a:t>
            </a:r>
            <a:endParaRPr lang="cs-CZ" sz="2000" dirty="0"/>
          </a:p>
          <a:p>
            <a:pPr lvl="1"/>
            <a:r>
              <a:rPr lang="cs-CZ" sz="2000" dirty="0" smtClean="0"/>
              <a:t>na posilování </a:t>
            </a:r>
            <a:r>
              <a:rPr lang="cs-CZ" sz="2000" dirty="0"/>
              <a:t>mezinárodní spolupráce, inovativnosti a </a:t>
            </a:r>
            <a:r>
              <a:rPr lang="cs-CZ" sz="2000" dirty="0" smtClean="0"/>
              <a:t>partnerství </a:t>
            </a:r>
            <a:r>
              <a:rPr lang="cs-CZ" sz="2000" b="1" dirty="0" smtClean="0">
                <a:solidFill>
                  <a:schemeClr val="tx2"/>
                </a:solidFill>
              </a:rPr>
              <a:t>1 miliarda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Rozdělení prostředků</a:t>
            </a:r>
            <a:endParaRPr lang="cs-CZ" sz="36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8978"/>
              </p:ext>
            </p:extLst>
          </p:nvPr>
        </p:nvGraphicFramePr>
        <p:xfrm>
          <a:off x="179512" y="2132856"/>
          <a:ext cx="8632753" cy="417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26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862" y="116632"/>
            <a:ext cx="7315200" cy="115409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Využíváme potenciál naplno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64977"/>
              </p:ext>
            </p:extLst>
          </p:nvPr>
        </p:nvGraphicFramePr>
        <p:xfrm>
          <a:off x="1828800" y="2842197"/>
          <a:ext cx="7315200" cy="35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977506" y="1628800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2"/>
                </a:solidFill>
              </a:rPr>
              <a:t>40 </a:t>
            </a:r>
            <a:r>
              <a:rPr lang="cs-CZ" sz="2600" b="1" dirty="0">
                <a:solidFill>
                  <a:schemeClr val="tx2"/>
                </a:solidFill>
              </a:rPr>
              <a:t>miliard korun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bylo vloženo do lidí, jejich rozvoje, vzdělávání a začlenění do společnosti. </a:t>
            </a:r>
            <a:r>
              <a:rPr lang="cs-CZ" sz="2000" dirty="0" smtClean="0"/>
              <a:t>Do </a:t>
            </a:r>
            <a:r>
              <a:rPr lang="cs-CZ" sz="2000" dirty="0"/>
              <a:t>roku 2013 zbývá </a:t>
            </a:r>
            <a:r>
              <a:rPr lang="cs-CZ" sz="2000" dirty="0"/>
              <a:t>rozdělit </a:t>
            </a:r>
            <a:r>
              <a:rPr lang="cs-CZ" sz="2000" dirty="0" smtClean="0"/>
              <a:t>ještě </a:t>
            </a:r>
            <a:r>
              <a:rPr lang="cs-CZ" sz="2600" b="1" dirty="0" smtClean="0">
                <a:solidFill>
                  <a:schemeClr val="tx2"/>
                </a:solidFill>
              </a:rPr>
              <a:t>13,5 </a:t>
            </a:r>
            <a:r>
              <a:rPr lang="cs-CZ" sz="2600" b="1" dirty="0">
                <a:solidFill>
                  <a:schemeClr val="tx2"/>
                </a:solidFill>
              </a:rPr>
              <a:t>miliard korun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4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Podporujeme skutečné lidi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7618040" cy="166727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Podporujeme všechny</a:t>
            </a:r>
            <a:r>
              <a:rPr lang="cs-CZ" dirty="0"/>
              <a:t>, kteří mají zájem a vůli posunout se dál.</a:t>
            </a:r>
          </a:p>
          <a:p>
            <a:r>
              <a:rPr lang="cs-CZ" dirty="0"/>
              <a:t>Celkem bylo z prostředků OP LZZ podpořeno </a:t>
            </a:r>
            <a:r>
              <a:rPr lang="cs-CZ" sz="2400" b="1" dirty="0">
                <a:solidFill>
                  <a:schemeClr val="tx2"/>
                </a:solidFill>
              </a:rPr>
              <a:t>720 000 </a:t>
            </a:r>
            <a:r>
              <a:rPr lang="cs-CZ" dirty="0" smtClean="0"/>
              <a:t>lidí.</a:t>
            </a:r>
            <a:endParaRPr lang="cs-CZ" dirty="0"/>
          </a:p>
          <a:p>
            <a:r>
              <a:rPr lang="cs-CZ" dirty="0"/>
              <a:t>Z toho </a:t>
            </a:r>
            <a:r>
              <a:rPr lang="cs-CZ" sz="2400" b="1" dirty="0">
                <a:solidFill>
                  <a:schemeClr val="tx2"/>
                </a:solidFill>
              </a:rPr>
              <a:t>320 000 </a:t>
            </a:r>
            <a:r>
              <a:rPr lang="cs-CZ" dirty="0"/>
              <a:t>lidí úspěšně absolvovalo kurzy.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32 000 </a:t>
            </a:r>
            <a:r>
              <a:rPr lang="cs-CZ" dirty="0"/>
              <a:t>lidem bylo </a:t>
            </a:r>
            <a:r>
              <a:rPr lang="cs-CZ" dirty="0" smtClean="0"/>
              <a:t>vytvořeno </a:t>
            </a:r>
            <a:r>
              <a:rPr lang="cs-CZ" dirty="0"/>
              <a:t>nové pracovní místo.</a:t>
            </a:r>
          </a:p>
          <a:p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687329"/>
              </p:ext>
            </p:extLst>
          </p:nvPr>
        </p:nvGraphicFramePr>
        <p:xfrm>
          <a:off x="1403648" y="3429000"/>
          <a:ext cx="6048672" cy="316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09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996952"/>
            <a:ext cx="3513584" cy="3312408"/>
          </a:xfrm>
        </p:spPr>
        <p:txBody>
          <a:bodyPr>
            <a:normAutofit fontScale="92500"/>
          </a:bodyPr>
          <a:lstStyle/>
          <a:p>
            <a:pPr lvl="0">
              <a:tabLst>
                <a:tab pos="3590925" algn="l"/>
              </a:tabLst>
            </a:pPr>
            <a:r>
              <a:rPr lang="cs-CZ" b="1" dirty="0"/>
              <a:t>n</a:t>
            </a:r>
            <a:r>
              <a:rPr lang="cs-CZ" b="1" dirty="0" smtClean="0"/>
              <a:t>árodní </a:t>
            </a:r>
            <a:r>
              <a:rPr lang="cs-CZ" b="1" dirty="0" smtClean="0"/>
              <a:t>projekt realizovaný přes ÚP ve       2 fázích 2009-2011 </a:t>
            </a:r>
          </a:p>
          <a:p>
            <a:pPr>
              <a:tabLst>
                <a:tab pos="3590925" algn="l"/>
              </a:tabLst>
            </a:pPr>
            <a:r>
              <a:rPr lang="cs-CZ" b="1" dirty="0"/>
              <a:t>k dispozici </a:t>
            </a:r>
            <a:r>
              <a:rPr lang="cs-CZ" b="1" dirty="0">
                <a:solidFill>
                  <a:schemeClr val="tx2"/>
                </a:solidFill>
              </a:rPr>
              <a:t>3 mld. Kč</a:t>
            </a:r>
            <a:endParaRPr lang="cs-CZ" dirty="0">
              <a:solidFill>
                <a:schemeClr val="tx2"/>
              </a:solidFill>
            </a:endParaRP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podpora zaměstnavatelů omezujících výrobu</a:t>
            </a: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příspěvek </a:t>
            </a:r>
            <a:r>
              <a:rPr lang="cs-CZ" b="1" dirty="0"/>
              <a:t>na vzdělávání a náhradu </a:t>
            </a:r>
            <a:r>
              <a:rPr lang="cs-CZ" b="1" dirty="0" smtClean="0"/>
              <a:t>mezd</a:t>
            </a: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podpořeno skoro </a:t>
            </a:r>
            <a:r>
              <a:rPr lang="cs-CZ" b="1" dirty="0" smtClean="0">
                <a:solidFill>
                  <a:schemeClr val="tx2"/>
                </a:solidFill>
              </a:rPr>
              <a:t>200 tisíc osob z 4 tisíc podniků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932040" y="2912730"/>
            <a:ext cx="3672408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900" b="1" dirty="0" smtClean="0"/>
              <a:t>výzva z roku 2009</a:t>
            </a:r>
          </a:p>
          <a:p>
            <a:pPr lvl="0"/>
            <a:r>
              <a:rPr lang="cs-CZ" sz="1900" b="1" dirty="0" smtClean="0"/>
              <a:t>1803 žádostí / 8,7 mld. Kč</a:t>
            </a:r>
          </a:p>
          <a:p>
            <a:pPr lvl="0"/>
            <a:r>
              <a:rPr lang="cs-CZ" sz="1900" b="1" dirty="0" smtClean="0"/>
              <a:t>schváleno </a:t>
            </a:r>
            <a:r>
              <a:rPr lang="cs-CZ" sz="1900" b="1" dirty="0" smtClean="0">
                <a:solidFill>
                  <a:schemeClr val="tx2"/>
                </a:solidFill>
              </a:rPr>
              <a:t>1061 projektů za</a:t>
            </a:r>
            <a:r>
              <a:rPr lang="cs-CZ" sz="1900" b="1" dirty="0" smtClean="0"/>
              <a:t> </a:t>
            </a:r>
            <a:r>
              <a:rPr lang="cs-CZ" sz="1900" b="1" dirty="0" smtClean="0">
                <a:solidFill>
                  <a:schemeClr val="tx2"/>
                </a:solidFill>
              </a:rPr>
              <a:t>4,3 mld. Kč</a:t>
            </a:r>
          </a:p>
          <a:p>
            <a:pPr lvl="1"/>
            <a:r>
              <a:rPr lang="cs-CZ" b="1" dirty="0" smtClean="0"/>
              <a:t>aktuálně </a:t>
            </a:r>
            <a:r>
              <a:rPr lang="cs-CZ" b="1" dirty="0" smtClean="0"/>
              <a:t>913 v realizaci,                147 ukončeno</a:t>
            </a:r>
          </a:p>
          <a:p>
            <a:pPr lvl="0"/>
            <a:r>
              <a:rPr lang="cs-CZ" sz="1900" b="1" dirty="0"/>
              <a:t>h</a:t>
            </a:r>
            <a:r>
              <a:rPr lang="cs-CZ" sz="1900" b="1" dirty="0" smtClean="0"/>
              <a:t>lavní </a:t>
            </a:r>
            <a:r>
              <a:rPr lang="cs-CZ" sz="1900" b="1" dirty="0" smtClean="0"/>
              <a:t>aktivity:</a:t>
            </a:r>
          </a:p>
          <a:p>
            <a:pPr lvl="1"/>
            <a:r>
              <a:rPr lang="cs-CZ" b="1" dirty="0" smtClean="0"/>
              <a:t>vzdělávání zaměstnanců</a:t>
            </a:r>
          </a:p>
          <a:p>
            <a:pPr lvl="1"/>
            <a:r>
              <a:rPr lang="cs-CZ" b="1" dirty="0" smtClean="0"/>
              <a:t>rozvoj lidských zdrojů a systémů řízení LZ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71600" y="2204864"/>
            <a:ext cx="3657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dirty="0" smtClean="0"/>
              <a:t>Vzdělávejte se!</a:t>
            </a:r>
            <a:endParaRPr lang="cs-CZ" sz="2800" dirty="0"/>
          </a:p>
          <a:p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29709" y="1986871"/>
            <a:ext cx="3657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dirty="0" smtClean="0"/>
              <a:t>Školení je šance</a:t>
            </a:r>
            <a:endParaRPr lang="cs-CZ" sz="2800" dirty="0"/>
          </a:p>
          <a:p>
            <a:r>
              <a:rPr lang="cs-CZ" sz="2800" dirty="0"/>
              <a:t> </a:t>
            </a: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914400" y="1400198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97627" y="90872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/>
              <a:t>Protikrizová opatření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57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996952"/>
            <a:ext cx="7402016" cy="3312408"/>
          </a:xfrm>
        </p:spPr>
        <p:txBody>
          <a:bodyPr>
            <a:normAutofit/>
          </a:bodyPr>
          <a:lstStyle/>
          <a:p>
            <a:pPr lvl="0">
              <a:tabLst>
                <a:tab pos="3590925" algn="l"/>
              </a:tabLst>
            </a:pPr>
            <a:r>
              <a:rPr lang="cs-CZ" b="1" dirty="0" smtClean="0"/>
              <a:t>květen 2011 – červen 2013</a:t>
            </a: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k dispozici </a:t>
            </a:r>
            <a:r>
              <a:rPr lang="cs-CZ" sz="2600" b="1" dirty="0" smtClean="0">
                <a:solidFill>
                  <a:schemeClr val="tx2"/>
                </a:solidFill>
              </a:rPr>
              <a:t>8,5 mld. Kč</a:t>
            </a: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podpora zaměstnavatelů z vybraných odvětví, kteří překonali krizi a chtějí </a:t>
            </a:r>
            <a:r>
              <a:rPr lang="cs-CZ" sz="2600" b="1" dirty="0" smtClean="0">
                <a:solidFill>
                  <a:schemeClr val="tx2"/>
                </a:solidFill>
              </a:rPr>
              <a:t>rozvíjet výrobu</a:t>
            </a:r>
          </a:p>
          <a:p>
            <a:pPr lvl="0">
              <a:tabLst>
                <a:tab pos="3590925" algn="l"/>
              </a:tabLst>
            </a:pPr>
            <a:r>
              <a:rPr lang="cs-CZ" b="1" dirty="0" smtClean="0"/>
              <a:t>úhrada nákladů na </a:t>
            </a:r>
            <a:r>
              <a:rPr lang="cs-CZ" b="1" dirty="0" smtClean="0">
                <a:solidFill>
                  <a:schemeClr val="tx2"/>
                </a:solidFill>
              </a:rPr>
              <a:t>vzdělávací a rekvalifikační kurzy </a:t>
            </a:r>
            <a:r>
              <a:rPr lang="cs-CZ" b="1" dirty="0" smtClean="0"/>
              <a:t>pro stávající i nově najímané zaměstnance a</a:t>
            </a:r>
            <a:r>
              <a:rPr lang="cs-CZ" b="1" dirty="0" smtClean="0">
                <a:solidFill>
                  <a:schemeClr val="tx2"/>
                </a:solidFill>
              </a:rPr>
              <a:t> náhrady mezd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71599" y="2204864"/>
            <a:ext cx="7241227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b="1" dirty="0" smtClean="0"/>
              <a:t>Vzdělávejte se pro růst!</a:t>
            </a:r>
            <a:endParaRPr lang="cs-CZ" sz="2800" dirty="0"/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914400" y="1400198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97627" y="90872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/>
              <a:t>Protikrizová opatření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182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676</TotalTime>
  <Words>768</Words>
  <Application>Microsoft Office PowerPoint</Application>
  <PresentationFormat>Předvádění na obrazovce (4:3)</PresentationFormat>
  <Paragraphs>137</Paragraphs>
  <Slides>22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Prostor</vt:lpstr>
      <vt:lpstr>Operační program  Lidské zdroje a zaměstnanost</vt:lpstr>
      <vt:lpstr>Obsah</vt:lpstr>
      <vt:lpstr>Prezentace aplikace PowerPoint</vt:lpstr>
      <vt:lpstr>Finanční prostředky </vt:lpstr>
      <vt:lpstr>Rozdělení prostředků</vt:lpstr>
      <vt:lpstr>Využíváme potenciál naplno</vt:lpstr>
      <vt:lpstr>Podporujeme skutečné lidi </vt:lpstr>
      <vt:lpstr>Prezentace aplikace PowerPoint</vt:lpstr>
      <vt:lpstr>Prezentace aplikace PowerPoint</vt:lpstr>
      <vt:lpstr>Prezentace aplikace PowerPoint</vt:lpstr>
      <vt:lpstr>Aktivní i v padesáti Mají zkušenosti, mají praxi,  přesto nemohou najít práci. </vt:lpstr>
      <vt:lpstr>Příběh s dobrým koncem</vt:lpstr>
      <vt:lpstr>Startovací pozice pro život</vt:lpstr>
      <vt:lpstr>Příběh s dobrým koncem</vt:lpstr>
      <vt:lpstr>2. Komunikace</vt:lpstr>
      <vt:lpstr>Komunikační aktivity</vt:lpstr>
      <vt:lpstr>výstava Příběhy</vt:lpstr>
      <vt:lpstr>webové stránky</vt:lpstr>
      <vt:lpstr>webové stránky</vt:lpstr>
      <vt:lpstr>webové stránky</vt:lpstr>
      <vt:lpstr>TV pořad „Moje místo“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Operační program  Lidské zdroje a zaměstnanost</dc:title>
  <dc:creator>Přibáň Daniel (MPSV)</dc:creator>
  <cp:lastModifiedBy>Pospíšilová Radka, Mgr. (MPSV)</cp:lastModifiedBy>
  <cp:revision>70</cp:revision>
  <dcterms:created xsi:type="dcterms:W3CDTF">2011-10-03T09:33:23Z</dcterms:created>
  <dcterms:modified xsi:type="dcterms:W3CDTF">2011-10-07T08:32:26Z</dcterms:modified>
</cp:coreProperties>
</file>