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  <p:sldMasterId id="2147483717" r:id="rId2"/>
  </p:sldMasterIdLst>
  <p:notesMasterIdLst>
    <p:notesMasterId r:id="rId27"/>
  </p:notesMasterIdLst>
  <p:handoutMasterIdLst>
    <p:handoutMasterId r:id="rId28"/>
  </p:handoutMasterIdLst>
  <p:sldIdLst>
    <p:sldId id="256" r:id="rId3"/>
    <p:sldId id="280" r:id="rId4"/>
    <p:sldId id="276" r:id="rId5"/>
    <p:sldId id="269" r:id="rId6"/>
    <p:sldId id="258" r:id="rId7"/>
    <p:sldId id="259" r:id="rId8"/>
    <p:sldId id="273" r:id="rId9"/>
    <p:sldId id="260" r:id="rId10"/>
    <p:sldId id="270" r:id="rId11"/>
    <p:sldId id="261" r:id="rId12"/>
    <p:sldId id="268" r:id="rId13"/>
    <p:sldId id="262" r:id="rId14"/>
    <p:sldId id="263" r:id="rId15"/>
    <p:sldId id="264" r:id="rId16"/>
    <p:sldId id="278" r:id="rId17"/>
    <p:sldId id="265" r:id="rId18"/>
    <p:sldId id="277" r:id="rId19"/>
    <p:sldId id="267" r:id="rId20"/>
    <p:sldId id="279" r:id="rId21"/>
    <p:sldId id="266" r:id="rId22"/>
    <p:sldId id="271" r:id="rId23"/>
    <p:sldId id="272" r:id="rId24"/>
    <p:sldId id="274" r:id="rId25"/>
    <p:sldId id="275" r:id="rId26"/>
  </p:sldIdLst>
  <p:sldSz cx="9144000" cy="6858000" type="screen4x3"/>
  <p:notesSz cx="6743700" cy="98758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392" y="-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270" cy="493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19869" y="0"/>
            <a:ext cx="2922270" cy="493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80419A-D845-4F11-BAE6-40A88CD31725}" type="datetimeFigureOut">
              <a:rPr lang="cs-CZ" smtClean="0"/>
              <a:t>11.11.2011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80332"/>
            <a:ext cx="2922270" cy="4937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19869" y="9380332"/>
            <a:ext cx="2922270" cy="4937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38F5B-485D-4CE8-A152-F5769773D1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4380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270" cy="493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effectLst/>
                <a:latin typeface="Palatino Linotype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869" y="0"/>
            <a:ext cx="2922270" cy="493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ffectLst/>
                <a:latin typeface="Palatino Linotype" pitchFamily="18" charset="0"/>
              </a:defRPr>
            </a:lvl1pPr>
          </a:lstStyle>
          <a:p>
            <a:pPr>
              <a:defRPr/>
            </a:pPr>
            <a:fld id="{236C7444-A887-4EC3-85F2-CC8E1C702B43}" type="datetimeFigureOut">
              <a:rPr lang="cs-CZ"/>
              <a:pPr>
                <a:defRPr/>
              </a:pPr>
              <a:t>11.11.2011</a:t>
            </a:fld>
            <a:endParaRPr lang="cs-CZ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75" y="741363"/>
            <a:ext cx="4933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370" y="4691023"/>
            <a:ext cx="5394960" cy="4444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332"/>
            <a:ext cx="2922270" cy="493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effectLst/>
                <a:latin typeface="Palatino Linotype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62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869" y="9380332"/>
            <a:ext cx="2922270" cy="493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ffectLst/>
                <a:latin typeface="Palatino Linotype" pitchFamily="18" charset="0"/>
              </a:defRPr>
            </a:lvl1pPr>
          </a:lstStyle>
          <a:p>
            <a:pPr>
              <a:defRPr/>
            </a:pPr>
            <a:fld id="{E83346DB-326E-477C-B872-31ACF678F3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6731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sz="900" smtClean="0">
                <a:latin typeface="Arial Unicode MS" pitchFamily="34" charset="-128"/>
              </a:rPr>
              <a:t>Sdělen</a:t>
            </a:r>
            <a:r>
              <a:rPr lang="cs-CZ" sz="900" smtClean="0"/>
              <a:t>í</a:t>
            </a:r>
            <a:r>
              <a:rPr lang="cs-CZ" sz="900" smtClean="0">
                <a:latin typeface="Arial Unicode MS" pitchFamily="34" charset="-128"/>
              </a:rPr>
              <a:t> Komise z roku 2001 o Uskutečněn</a:t>
            </a:r>
            <a:r>
              <a:rPr lang="cs-CZ" sz="900" smtClean="0"/>
              <a:t>í</a:t>
            </a:r>
            <a:r>
              <a:rPr lang="cs-CZ" sz="900" smtClean="0">
                <a:latin typeface="Arial Unicode MS" pitchFamily="34" charset="-128"/>
              </a:rPr>
              <a:t> evropsk</a:t>
            </a:r>
            <a:r>
              <a:rPr lang="cs-CZ" sz="900" smtClean="0"/>
              <a:t>é</a:t>
            </a:r>
            <a:r>
              <a:rPr lang="cs-CZ" sz="900" smtClean="0">
                <a:latin typeface="Arial Unicode MS" pitchFamily="34" charset="-128"/>
              </a:rPr>
              <a:t>ho prostoru celoživotn</a:t>
            </a:r>
            <a:r>
              <a:rPr lang="cs-CZ" sz="900" smtClean="0"/>
              <a:t>í</a:t>
            </a:r>
            <a:r>
              <a:rPr lang="cs-CZ" sz="900" smtClean="0">
                <a:latin typeface="Arial Unicode MS" pitchFamily="34" charset="-128"/>
              </a:rPr>
              <a:t>ho vzděl</a:t>
            </a:r>
            <a:r>
              <a:rPr lang="cs-CZ" sz="900" smtClean="0"/>
              <a:t>á</a:t>
            </a:r>
            <a:r>
              <a:rPr lang="cs-CZ" sz="900" smtClean="0">
                <a:latin typeface="Arial Unicode MS" pitchFamily="34" charset="-128"/>
              </a:rPr>
              <a:t>v</a:t>
            </a:r>
            <a:r>
              <a:rPr lang="cs-CZ" sz="900" smtClean="0"/>
              <a:t>á</a:t>
            </a:r>
            <a:r>
              <a:rPr lang="cs-CZ" sz="900" smtClean="0">
                <a:latin typeface="Arial Unicode MS" pitchFamily="34" charset="-128"/>
              </a:rPr>
              <a:t>n</a:t>
            </a:r>
            <a:r>
              <a:rPr lang="cs-CZ" sz="900" smtClean="0"/>
              <a:t>í</a:t>
            </a:r>
            <a:r>
              <a:rPr lang="cs-CZ" sz="900" smtClean="0">
                <a:latin typeface="Arial Unicode MS" pitchFamily="34" charset="-128"/>
              </a:rPr>
              <a:t>, jakož i usnesen</a:t>
            </a:r>
            <a:r>
              <a:rPr lang="cs-CZ" sz="900" smtClean="0"/>
              <a:t>í</a:t>
            </a:r>
            <a:r>
              <a:rPr lang="cs-CZ" sz="900" smtClean="0">
                <a:latin typeface="Arial Unicode MS" pitchFamily="34" charset="-128"/>
              </a:rPr>
              <a:t> Rady z roku 2002 o celoživotn</a:t>
            </a:r>
            <a:r>
              <a:rPr lang="cs-CZ" sz="900" smtClean="0"/>
              <a:t>í</a:t>
            </a:r>
            <a:r>
              <a:rPr lang="cs-CZ" sz="900" smtClean="0">
                <a:latin typeface="Arial Unicode MS" pitchFamily="34" charset="-128"/>
              </a:rPr>
              <a:t>m vzděl</a:t>
            </a:r>
            <a:r>
              <a:rPr lang="cs-CZ" sz="900" smtClean="0"/>
              <a:t>á</a:t>
            </a:r>
            <a:r>
              <a:rPr lang="cs-CZ" sz="900" smtClean="0">
                <a:latin typeface="Arial Unicode MS" pitchFamily="34" charset="-128"/>
              </a:rPr>
              <a:t>v</a:t>
            </a:r>
            <a:r>
              <a:rPr lang="cs-CZ" sz="900" smtClean="0"/>
              <a:t>á</a:t>
            </a:r>
            <a:r>
              <a:rPr lang="cs-CZ" sz="900" smtClean="0">
                <a:latin typeface="Arial Unicode MS" pitchFamily="34" charset="-128"/>
              </a:rPr>
              <a:t>n</a:t>
            </a:r>
            <a:r>
              <a:rPr lang="cs-CZ" sz="900" smtClean="0"/>
              <a:t>í</a:t>
            </a:r>
            <a:r>
              <a:rPr lang="cs-CZ" sz="900" smtClean="0">
                <a:latin typeface="Arial Unicode MS" pitchFamily="34" charset="-128"/>
              </a:rPr>
              <a:t> zdůrazňuj</a:t>
            </a:r>
            <a:r>
              <a:rPr lang="cs-CZ" sz="900" smtClean="0"/>
              <a:t>í</a:t>
            </a:r>
            <a:r>
              <a:rPr lang="cs-CZ" sz="900" smtClean="0">
                <a:latin typeface="Arial Unicode MS" pitchFamily="34" charset="-128"/>
              </a:rPr>
              <a:t> význam celoživotn</a:t>
            </a:r>
            <a:r>
              <a:rPr lang="cs-CZ" sz="900" smtClean="0"/>
              <a:t>í</a:t>
            </a:r>
            <a:r>
              <a:rPr lang="cs-CZ" sz="900" smtClean="0">
                <a:latin typeface="Arial Unicode MS" pitchFamily="34" charset="-128"/>
              </a:rPr>
              <a:t>ho vzděl</a:t>
            </a:r>
            <a:r>
              <a:rPr lang="cs-CZ" sz="900" smtClean="0"/>
              <a:t>á</a:t>
            </a:r>
            <a:r>
              <a:rPr lang="cs-CZ" sz="900" smtClean="0">
                <a:latin typeface="Arial Unicode MS" pitchFamily="34" charset="-128"/>
              </a:rPr>
              <a:t>v</a:t>
            </a:r>
            <a:r>
              <a:rPr lang="cs-CZ" sz="900" smtClean="0"/>
              <a:t>á</a:t>
            </a:r>
            <a:r>
              <a:rPr lang="cs-CZ" sz="900" smtClean="0">
                <a:latin typeface="Arial Unicode MS" pitchFamily="34" charset="-128"/>
              </a:rPr>
              <a:t>n</a:t>
            </a:r>
            <a:r>
              <a:rPr lang="cs-CZ" sz="900" smtClean="0"/>
              <a:t>í</a:t>
            </a:r>
            <a:r>
              <a:rPr lang="cs-CZ" sz="900" smtClean="0">
                <a:latin typeface="Arial Unicode MS" pitchFamily="34" charset="-128"/>
              </a:rPr>
              <a:t>.</a:t>
            </a:r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 b="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 sz="1800" b="0"/>
            </a:p>
          </p:txBody>
        </p:sp>
      </p:grpSp>
      <p:sp>
        <p:nvSpPr>
          <p:cNvPr id="9319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9319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F5B14-7A95-4252-94EE-E1CB279F1E76}" type="datetimeFigureOut">
              <a:rPr lang="cs-CZ"/>
              <a:pPr>
                <a:defRPr/>
              </a:pPr>
              <a:t>11.11.2011</a:t>
            </a:fld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14618-E3FE-4B19-A592-2FF0912474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4156-4B51-4E82-9333-A65654230793}" type="datetimeFigureOut">
              <a:rPr lang="cs-CZ"/>
              <a:pPr>
                <a:defRPr/>
              </a:pPr>
              <a:t>11.11.2011</a:t>
            </a:fld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4512AD-7A4F-4F55-A006-E6E8401639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50FC9-0B8D-427E-A416-43D709E5D972}" type="datetimeFigureOut">
              <a:rPr lang="cs-CZ"/>
              <a:pPr>
                <a:defRPr/>
              </a:pPr>
              <a:t>11.11.2011</a:t>
            </a:fld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026B4-C4F4-4C7B-B899-779A5710D8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5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6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7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8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B35A0-D685-452D-A229-C6ABE41AE194}" type="datetimeFigureOut">
              <a:rPr lang="cs-CZ"/>
              <a:pPr>
                <a:defRPr/>
              </a:pPr>
              <a:t>11.11.2011</a:t>
            </a:fld>
            <a:endParaRPr lang="cs-CZ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EF86E-8A32-4DE9-80C1-DD28141784B6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94929-B95D-4FFC-84D5-49D1C50E182B}" type="datetimeFigureOut">
              <a:rPr lang="cs-CZ"/>
              <a:pPr>
                <a:defRPr/>
              </a:pPr>
              <a:t>11.11.2011</a:t>
            </a:fld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9C307-4574-4654-9FC2-6BD5B43384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532A0-8C1C-4E34-9303-3B1C62A169A1}" type="datetimeFigureOut">
              <a:rPr lang="cs-CZ"/>
              <a:pPr>
                <a:defRPr/>
              </a:pPr>
              <a:t>11.11.2011</a:t>
            </a:fld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EA063-B28F-4B7C-AF88-73E49C5CEE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6BDA2-B44E-4C22-93F5-9FEE4A8BA147}" type="datetimeFigureOut">
              <a:rPr lang="cs-CZ"/>
              <a:pPr>
                <a:defRPr/>
              </a:pPr>
              <a:t>11.11.2011</a:t>
            </a:fld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4C919-DF1B-4766-ABA0-57E74F4F80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A066F-93AA-47A4-B626-E443CD12D144}" type="datetimeFigureOut">
              <a:rPr lang="cs-CZ"/>
              <a:pPr>
                <a:defRPr/>
              </a:pPr>
              <a:t>11.11.2011</a:t>
            </a:fld>
            <a:endParaRPr lang="cs-CZ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228B8-58CD-4384-BD3E-7ED13F0767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6E703F-CA6F-40E8-8531-C3F64729ED43}" type="datetimeFigureOut">
              <a:rPr lang="cs-CZ"/>
              <a:pPr>
                <a:defRPr/>
              </a:pPr>
              <a:t>11.11.2011</a:t>
            </a:fld>
            <a:endParaRPr lang="cs-CZ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ABD1A-378F-4EB4-902F-1B0216FD1B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BBFB3-71A7-447D-9F9B-D77183EBCFA8}" type="datetimeFigureOut">
              <a:rPr lang="cs-CZ"/>
              <a:pPr>
                <a:defRPr/>
              </a:pPr>
              <a:t>11.11.2011</a:t>
            </a:fld>
            <a:endParaRPr lang="cs-CZ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7ECAA-AE59-4ADC-B213-80577F589C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EF783-BECC-45A3-819F-BB481DF4B741}" type="datetimeFigureOut">
              <a:rPr lang="cs-CZ"/>
              <a:pPr>
                <a:defRPr/>
              </a:pPr>
              <a:t>11.11.2011</a:t>
            </a:fld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DB6FF-3015-43EF-8F94-5CF58039D3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BE3D2-D22F-4150-8E54-ECF2887D6D5C}" type="datetimeFigureOut">
              <a:rPr lang="cs-CZ"/>
              <a:pPr>
                <a:defRPr/>
              </a:pPr>
              <a:t>11.11.2011</a:t>
            </a:fld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4C94D-C0F6-4513-B39E-24E26AFFF6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92163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 b="0">
                <a:latin typeface="Times New Roman" pitchFamily="18" charset="0"/>
              </a:endParaRPr>
            </a:p>
          </p:txBody>
        </p:sp>
        <p:sp>
          <p:nvSpPr>
            <p:cNvPr id="92164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 sz="1800" b="0"/>
            </a:p>
          </p:txBody>
        </p:sp>
        <p:sp>
          <p:nvSpPr>
            <p:cNvPr id="92165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cs-CZ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9216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effectLst/>
                <a:latin typeface="+mn-lt"/>
              </a:defRPr>
            </a:lvl1pPr>
          </a:lstStyle>
          <a:p>
            <a:pPr>
              <a:defRPr/>
            </a:pPr>
            <a:fld id="{CECD1785-F572-458C-A1F8-688C51DAA370}" type="datetimeFigureOut">
              <a:rPr lang="cs-CZ"/>
              <a:pPr>
                <a:defRPr/>
              </a:pPr>
              <a:t>11.11.2011</a:t>
            </a:fld>
            <a:endParaRPr lang="cs-CZ"/>
          </a:p>
        </p:txBody>
      </p:sp>
      <p:sp>
        <p:nvSpPr>
          <p:cNvPr id="9216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="0">
                <a:effectLst/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17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ffectLst/>
                <a:latin typeface="+mn-lt"/>
              </a:defRPr>
            </a:lvl1pPr>
          </a:lstStyle>
          <a:p>
            <a:pPr>
              <a:defRPr/>
            </a:pPr>
            <a:fld id="{02B5C783-67B1-419D-997D-F246E40422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29" r:id="rId2"/>
    <p:sldLayoutId id="2147483728" r:id="rId3"/>
    <p:sldLayoutId id="2147483727" r:id="rId4"/>
    <p:sldLayoutId id="2147483726" r:id="rId5"/>
    <p:sldLayoutId id="2147483725" r:id="rId6"/>
    <p:sldLayoutId id="2147483724" r:id="rId7"/>
    <p:sldLayoutId id="2147483723" r:id="rId8"/>
    <p:sldLayoutId id="2147483722" r:id="rId9"/>
    <p:sldLayoutId id="2147483721" r:id="rId10"/>
    <p:sldLayoutId id="214748372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C3A4BF59-AC81-4403-AE58-429060CD8671}" type="datetimeFigureOut">
              <a:rPr lang="cs-CZ"/>
              <a:pPr>
                <a:defRPr/>
              </a:pPr>
              <a:t>11.11.2011</a:t>
            </a:fld>
            <a:endParaRPr lang="cs-CZ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71E15B43-556C-43F2-8A87-B8A3AC3C123F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txStyles>
    <p:titleStyle>
      <a:lvl1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76375" y="981075"/>
            <a:ext cx="7239000" cy="1444625"/>
          </a:xfrm>
        </p:spPr>
        <p:txBody>
          <a:bodyPr anchor="ctr">
            <a:normAutofit/>
          </a:bodyPr>
          <a:lstStyle/>
          <a:p>
            <a:pPr eaLnBrk="1" hangingPunct="1">
              <a:defRPr/>
            </a:pPr>
            <a:r>
              <a:rPr lang="cs-CZ" b="1">
                <a:effectLst>
                  <a:outerShdw blurRad="38100" dist="38100" dir="2700000" algn="tl">
                    <a:srgbClr val="C0C0C0"/>
                  </a:outerShdw>
                </a:effectLst>
              </a:rPr>
              <a:t>Individuální další vzdělávání</a:t>
            </a:r>
            <a:br>
              <a:rPr lang="cs-CZ" b="1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cs-CZ" b="1" i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386" name="Podnadpis 2"/>
          <p:cNvSpPr>
            <a:spLocks noGrp="1"/>
          </p:cNvSpPr>
          <p:nvPr>
            <p:ph type="subTitle" idx="1"/>
          </p:nvPr>
        </p:nvSpPr>
        <p:spPr>
          <a:xfrm>
            <a:off x="1443038" y="2924175"/>
            <a:ext cx="7239000" cy="2255838"/>
          </a:xfrm>
        </p:spPr>
        <p:txBody>
          <a:bodyPr/>
          <a:lstStyle/>
          <a:p>
            <a:pPr algn="ctr" eaLnBrk="1" hangingPunct="1"/>
            <a:r>
              <a:rPr lang="cs-CZ" sz="2800" b="1" dirty="0" smtClean="0"/>
              <a:t>Cesta ke konkurenceschopnosti    občana </a:t>
            </a:r>
            <a:r>
              <a:rPr lang="cs-CZ" sz="2800" b="1" dirty="0"/>
              <a:t>ve </a:t>
            </a:r>
            <a:r>
              <a:rPr lang="cs-CZ" sz="2800" b="1" dirty="0" smtClean="0"/>
              <a:t>společnosti</a:t>
            </a:r>
          </a:p>
          <a:p>
            <a:pPr algn="ctr" eaLnBrk="1" hangingPunct="1"/>
            <a:endParaRPr lang="cs-CZ" sz="2800" b="1" dirty="0">
              <a:solidFill>
                <a:schemeClr val="tx2"/>
              </a:solidFill>
              <a:latin typeface="Arial Unicode MS" pitchFamily="34" charset="-128"/>
            </a:endParaRPr>
          </a:p>
          <a:p>
            <a:pPr algn="ctr" eaLnBrk="1" hangingPunct="1"/>
            <a:r>
              <a:rPr lang="cs-CZ" sz="2800" b="1" dirty="0"/>
              <a:t>IDV – </a:t>
            </a:r>
            <a:r>
              <a:rPr lang="cs-CZ" sz="2800" b="1" dirty="0" smtClean="0"/>
              <a:t>CEKOS</a:t>
            </a:r>
          </a:p>
          <a:p>
            <a:pPr algn="ctr" eaLnBrk="1" hangingPunct="1"/>
            <a:endParaRPr lang="cs-CZ" sz="3200" b="1" dirty="0" smtClean="0"/>
          </a:p>
          <a:p>
            <a:pPr algn="ctr" eaLnBrk="1" hangingPunct="1"/>
            <a:r>
              <a:rPr lang="en-US" sz="1800" b="1" dirty="0"/>
              <a:t>Individual Training – Way to The Competitiveness of The Citizen in Society</a:t>
            </a:r>
            <a:endParaRPr lang="cs-CZ" sz="1800" b="1" dirty="0">
              <a:solidFill>
                <a:schemeClr val="tx2"/>
              </a:solidFill>
              <a:latin typeface="Arial Unicode MS" pitchFamily="34" charset="-128"/>
            </a:endParaRPr>
          </a:p>
          <a:p>
            <a:pPr algn="ctr" eaLnBrk="1" hangingPunct="1"/>
            <a:r>
              <a:rPr lang="cs-CZ" sz="3200" b="1" dirty="0" smtClean="0">
                <a:solidFill>
                  <a:schemeClr val="tx2"/>
                </a:solidFill>
                <a:latin typeface="Arial Unicode MS" pitchFamily="34" charset="-128"/>
              </a:rPr>
              <a:t/>
            </a:r>
            <a:br>
              <a:rPr lang="cs-CZ" sz="3200" b="1" dirty="0" smtClean="0">
                <a:solidFill>
                  <a:schemeClr val="tx2"/>
                </a:solidFill>
                <a:latin typeface="Arial Unicode MS" pitchFamily="34" charset="-128"/>
              </a:rPr>
            </a:br>
            <a:endParaRPr lang="cs-CZ" sz="3200" b="1" dirty="0" smtClean="0">
              <a:solidFill>
                <a:schemeClr val="tx2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1370013" y="301624"/>
            <a:ext cx="7313612" cy="1471191"/>
          </a:xfrm>
        </p:spPr>
        <p:txBody>
          <a:bodyPr anchor="ctr">
            <a:noAutofit/>
          </a:bodyPr>
          <a:lstStyle/>
          <a:p>
            <a:pPr algn="ctr" eaLnBrk="1" hangingPunct="1">
              <a:defRPr/>
            </a:pPr>
            <a:r>
              <a:rPr lang="cs-CZ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Klíčové aktivity</a:t>
            </a:r>
            <a:endParaRPr lang="cs-CZ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6626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552450" indent="-552450" eaLnBrk="1" hangingPunct="1">
              <a:lnSpc>
                <a:spcPct val="80000"/>
              </a:lnSpc>
              <a:buFont typeface="Century Gothic" pitchFamily="34" charset="0"/>
              <a:buNone/>
            </a:pPr>
            <a:endParaRPr lang="cs-CZ" sz="1800" dirty="0" smtClean="0">
              <a:latin typeface="Arial Unicode MS" pitchFamily="34" charset="-128"/>
            </a:endParaRPr>
          </a:p>
          <a:p>
            <a:pPr marL="552450" indent="-552450" eaLnBrk="1" hangingPunct="1">
              <a:lnSpc>
                <a:spcPct val="80000"/>
              </a:lnSpc>
              <a:buSzPct val="90000"/>
              <a:buFontTx/>
              <a:buAutoNum type="arabicPeriod"/>
            </a:pPr>
            <a:r>
              <a:rPr lang="cs-CZ" sz="1800" dirty="0">
                <a:latin typeface="Arial Unicode MS" pitchFamily="34" charset="-128"/>
              </a:rPr>
              <a:t>Propagace a stimulace individuálního dalšího </a:t>
            </a:r>
            <a:r>
              <a:rPr lang="cs-CZ" sz="1800" dirty="0" smtClean="0">
                <a:latin typeface="Arial Unicode MS" pitchFamily="34" charset="-128"/>
              </a:rPr>
              <a:t>vzdělávání</a:t>
            </a:r>
            <a:endParaRPr lang="cs-CZ" sz="1800" dirty="0" smtClean="0">
              <a:latin typeface="Arial Unicode MS" pitchFamily="34" charset="-128"/>
            </a:endParaRPr>
          </a:p>
          <a:p>
            <a:pPr marL="552450" indent="-552450" eaLnBrk="1" hangingPunct="1">
              <a:lnSpc>
                <a:spcPct val="80000"/>
              </a:lnSpc>
              <a:buSzPct val="90000"/>
              <a:buFontTx/>
              <a:buAutoNum type="arabicPeriod"/>
            </a:pPr>
            <a:r>
              <a:rPr lang="cs-CZ" sz="1800" dirty="0" smtClean="0">
                <a:latin typeface="Arial Unicode MS" pitchFamily="34" charset="-128"/>
              </a:rPr>
              <a:t>E-</a:t>
            </a:r>
            <a:r>
              <a:rPr lang="cs-CZ" sz="1800" dirty="0" err="1" smtClean="0">
                <a:latin typeface="Arial Unicode MS" pitchFamily="34" charset="-128"/>
              </a:rPr>
              <a:t>learningový</a:t>
            </a:r>
            <a:r>
              <a:rPr lang="cs-CZ" sz="1800" dirty="0" smtClean="0">
                <a:latin typeface="Arial Unicode MS" pitchFamily="34" charset="-128"/>
              </a:rPr>
              <a:t> </a:t>
            </a:r>
            <a:r>
              <a:rPr lang="cs-CZ" sz="1800" dirty="0">
                <a:latin typeface="Arial Unicode MS" pitchFamily="34" charset="-128"/>
              </a:rPr>
              <a:t>systém </a:t>
            </a:r>
            <a:r>
              <a:rPr lang="cs-CZ" sz="1800" dirty="0" smtClean="0">
                <a:latin typeface="Arial Unicode MS" pitchFamily="34" charset="-128"/>
              </a:rPr>
              <a:t>vzdělávání</a:t>
            </a:r>
          </a:p>
          <a:p>
            <a:pPr marL="552450" indent="-552450" eaLnBrk="1" hangingPunct="1">
              <a:lnSpc>
                <a:spcPct val="80000"/>
              </a:lnSpc>
              <a:buSzPct val="90000"/>
              <a:buFontTx/>
              <a:buAutoNum type="arabicPeriod"/>
            </a:pPr>
            <a:r>
              <a:rPr lang="cs-CZ" sz="1800" dirty="0" smtClean="0">
                <a:latin typeface="Arial Unicode MS" pitchFamily="34" charset="-128"/>
              </a:rPr>
              <a:t>Zapojení </a:t>
            </a:r>
            <a:r>
              <a:rPr lang="cs-CZ" sz="1800" dirty="0">
                <a:latin typeface="Arial Unicode MS" pitchFamily="34" charset="-128"/>
              </a:rPr>
              <a:t>knihoven a </a:t>
            </a:r>
            <a:r>
              <a:rPr lang="cs-CZ" sz="1800" dirty="0" smtClean="0">
                <a:latin typeface="Arial Unicode MS" pitchFamily="34" charset="-128"/>
              </a:rPr>
              <a:t>škol</a:t>
            </a:r>
          </a:p>
          <a:p>
            <a:pPr marL="552450" indent="-552450" eaLnBrk="1" hangingPunct="1">
              <a:lnSpc>
                <a:spcPct val="80000"/>
              </a:lnSpc>
              <a:buSzPct val="90000"/>
              <a:buFontTx/>
              <a:buAutoNum type="arabicPeriod"/>
            </a:pPr>
            <a:r>
              <a:rPr lang="cs-CZ" sz="1800" dirty="0">
                <a:latin typeface="Arial Unicode MS" pitchFamily="34" charset="-128"/>
              </a:rPr>
              <a:t>Vztah občana k </a:t>
            </a:r>
            <a:r>
              <a:rPr lang="cs-CZ" sz="1800" dirty="0" smtClean="0">
                <a:latin typeface="Arial Unicode MS" pitchFamily="34" charset="-128"/>
              </a:rPr>
              <a:t>médiím</a:t>
            </a:r>
          </a:p>
          <a:p>
            <a:pPr marL="552450" indent="-552450" eaLnBrk="1" hangingPunct="1">
              <a:lnSpc>
                <a:spcPct val="80000"/>
              </a:lnSpc>
              <a:buSzPct val="90000"/>
              <a:buFontTx/>
              <a:buAutoNum type="arabicPeriod"/>
            </a:pPr>
            <a:r>
              <a:rPr lang="cs-CZ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Občanská </a:t>
            </a:r>
            <a:r>
              <a:rPr lang="cs-CZ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práva a </a:t>
            </a:r>
            <a:r>
              <a:rPr lang="cs-CZ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povinnosti</a:t>
            </a:r>
            <a:endParaRPr lang="cs-CZ" sz="1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52450" indent="-552450" eaLnBrk="1" hangingPunct="1">
              <a:lnSpc>
                <a:spcPct val="80000"/>
              </a:lnSpc>
              <a:buSzPct val="90000"/>
              <a:buFontTx/>
              <a:buAutoNum type="arabicPeriod"/>
            </a:pPr>
            <a:r>
              <a:rPr lang="cs-CZ" sz="1800" dirty="0">
                <a:latin typeface="Arial Unicode MS" pitchFamily="34" charset="-128"/>
              </a:rPr>
              <a:t>Všeobecná finanční </a:t>
            </a:r>
            <a:r>
              <a:rPr lang="cs-CZ" sz="1800" dirty="0" smtClean="0">
                <a:latin typeface="Arial Unicode MS" pitchFamily="34" charset="-128"/>
              </a:rPr>
              <a:t>gramotnost</a:t>
            </a:r>
            <a:r>
              <a:rPr lang="cs-CZ" sz="1800" dirty="0" smtClean="0">
                <a:latin typeface="Arial Unicode MS" pitchFamily="34" charset="-128"/>
              </a:rPr>
              <a:t> </a:t>
            </a:r>
            <a:endParaRPr lang="cs-CZ" sz="1800" dirty="0" smtClean="0">
              <a:latin typeface="Arial Unicode MS" pitchFamily="34" charset="-128"/>
            </a:endParaRPr>
          </a:p>
          <a:p>
            <a:pPr marL="552450" indent="-552450" eaLnBrk="1" hangingPunct="1">
              <a:lnSpc>
                <a:spcPct val="80000"/>
              </a:lnSpc>
              <a:buSzPct val="90000"/>
              <a:buFontTx/>
              <a:buAutoNum type="arabicPeriod"/>
            </a:pPr>
            <a:r>
              <a:rPr lang="es-ES" sz="1800" dirty="0" err="1">
                <a:latin typeface="Arial Unicode MS" pitchFamily="34" charset="-128"/>
              </a:rPr>
              <a:t>Finance</a:t>
            </a:r>
            <a:r>
              <a:rPr lang="es-ES" sz="1800" dirty="0">
                <a:latin typeface="Arial Unicode MS" pitchFamily="34" charset="-128"/>
              </a:rPr>
              <a:t> a </a:t>
            </a:r>
            <a:r>
              <a:rPr lang="es-ES" sz="1800" dirty="0" err="1">
                <a:latin typeface="Arial Unicode MS" pitchFamily="34" charset="-128"/>
              </a:rPr>
              <a:t>občan</a:t>
            </a:r>
            <a:r>
              <a:rPr lang="es-ES" sz="1800" dirty="0">
                <a:latin typeface="Arial Unicode MS" pitchFamily="34" charset="-128"/>
              </a:rPr>
              <a:t> - pro </a:t>
            </a:r>
            <a:r>
              <a:rPr lang="es-ES" sz="1800" dirty="0" err="1">
                <a:latin typeface="Arial Unicode MS" pitchFamily="34" charset="-128"/>
              </a:rPr>
              <a:t>znevýhodněné</a:t>
            </a:r>
            <a:r>
              <a:rPr lang="es-ES" sz="1800" dirty="0">
                <a:latin typeface="Arial Unicode MS" pitchFamily="34" charset="-128"/>
              </a:rPr>
              <a:t> </a:t>
            </a:r>
            <a:r>
              <a:rPr lang="es-ES" sz="1800" dirty="0" err="1">
                <a:latin typeface="Arial Unicode MS" pitchFamily="34" charset="-128"/>
              </a:rPr>
              <a:t>skupiny</a:t>
            </a:r>
            <a:r>
              <a:rPr lang="es-ES" sz="1800" dirty="0">
                <a:latin typeface="Arial Unicode MS" pitchFamily="34" charset="-128"/>
              </a:rPr>
              <a:t> </a:t>
            </a:r>
            <a:r>
              <a:rPr lang="es-ES" sz="1800" dirty="0" err="1" smtClean="0">
                <a:latin typeface="Arial Unicode MS" pitchFamily="34" charset="-128"/>
              </a:rPr>
              <a:t>osob</a:t>
            </a:r>
            <a:r>
              <a:rPr lang="es-ES" sz="1800" dirty="0" smtClean="0">
                <a:latin typeface="Arial Unicode MS" pitchFamily="34" charset="-128"/>
              </a:rPr>
              <a:t> </a:t>
            </a:r>
            <a:endParaRPr lang="cs-CZ" sz="1800" dirty="0" smtClean="0">
              <a:latin typeface="Arial Unicode MS" pitchFamily="34" charset="-128"/>
            </a:endParaRPr>
          </a:p>
          <a:p>
            <a:pPr marL="552450" indent="-552450" eaLnBrk="1" hangingPunct="1">
              <a:lnSpc>
                <a:spcPct val="80000"/>
              </a:lnSpc>
              <a:buSzPct val="90000"/>
              <a:buFontTx/>
              <a:buAutoNum type="arabicPeriod"/>
            </a:pPr>
            <a:r>
              <a:rPr lang="cs-CZ" sz="1800" dirty="0">
                <a:latin typeface="Arial Unicode MS" pitchFamily="34" charset="-128"/>
              </a:rPr>
              <a:t>Aktivní občanství a participace občanů na veřejném </a:t>
            </a:r>
            <a:r>
              <a:rPr lang="cs-CZ" sz="1800" dirty="0" smtClean="0">
                <a:latin typeface="Arial Unicode MS" pitchFamily="34" charset="-128"/>
              </a:rPr>
              <a:t>dění</a:t>
            </a:r>
          </a:p>
          <a:p>
            <a:pPr marL="552450" indent="-552450" eaLnBrk="1" hangingPunct="1">
              <a:lnSpc>
                <a:spcPct val="80000"/>
              </a:lnSpc>
              <a:buSzPct val="90000"/>
              <a:buFontTx/>
              <a:buAutoNum type="arabicPeriod"/>
            </a:pPr>
            <a:r>
              <a:rPr lang="cs-CZ" sz="1800" dirty="0">
                <a:latin typeface="Arial Unicode MS" pitchFamily="34" charset="-128"/>
              </a:rPr>
              <a:t>Rozvoj sociálních kompetencí </a:t>
            </a:r>
            <a:endParaRPr lang="cs-CZ" sz="1800" dirty="0" smtClean="0">
              <a:latin typeface="Arial Unicode MS" pitchFamily="34" charset="-128"/>
            </a:endParaRPr>
          </a:p>
          <a:p>
            <a:pPr marL="552450" indent="-552450" eaLnBrk="1" hangingPunct="1">
              <a:lnSpc>
                <a:spcPct val="80000"/>
              </a:lnSpc>
              <a:buSzPct val="90000"/>
              <a:buFontTx/>
              <a:buAutoNum type="arabicPeriod"/>
            </a:pPr>
            <a:r>
              <a:rPr lang="cs-CZ" sz="1800" dirty="0">
                <a:latin typeface="Arial Unicode MS" pitchFamily="34" charset="-128"/>
              </a:rPr>
              <a:t>Zdravý životní </a:t>
            </a:r>
            <a:r>
              <a:rPr lang="cs-CZ" sz="1800" dirty="0" smtClean="0">
                <a:latin typeface="Arial Unicode MS" pitchFamily="34" charset="-128"/>
              </a:rPr>
              <a:t>styl</a:t>
            </a:r>
          </a:p>
          <a:p>
            <a:pPr marL="552450" indent="-552450" eaLnBrk="1" hangingPunct="1">
              <a:lnSpc>
                <a:spcPct val="80000"/>
              </a:lnSpc>
              <a:buSzPct val="90000"/>
              <a:buFontTx/>
              <a:buAutoNum type="arabicPeriod"/>
            </a:pPr>
            <a:r>
              <a:rPr lang="cs-CZ" sz="1800" dirty="0">
                <a:latin typeface="Arial Unicode MS" pitchFamily="34" charset="-128"/>
              </a:rPr>
              <a:t>Závěrečná evaluační studie </a:t>
            </a:r>
            <a:endParaRPr lang="cs-CZ" sz="1800" dirty="0" smtClean="0">
              <a:latin typeface="Arial Unicode MS" pitchFamily="34" charset="-128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6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6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6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6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68313" y="260648"/>
            <a:ext cx="8229600" cy="1339552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cs-CZ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cs-CZ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KA 1 - </a:t>
            </a:r>
            <a:r>
              <a:rPr lang="cs-CZ" sz="2400" dirty="0">
                <a:latin typeface="Arial Unicode MS" pitchFamily="34" charset="-128"/>
              </a:rPr>
              <a:t>Propagace a stimulace individuálního dalšího </a:t>
            </a:r>
            <a:r>
              <a:rPr lang="cs-CZ" sz="2400" dirty="0" smtClean="0">
                <a:latin typeface="Arial Unicode MS" pitchFamily="34" charset="-128"/>
              </a:rPr>
              <a:t>vzdělávání</a:t>
            </a:r>
            <a:br>
              <a:rPr lang="cs-CZ" sz="2400" dirty="0" smtClean="0">
                <a:latin typeface="Arial Unicode MS" pitchFamily="34" charset="-128"/>
              </a:rPr>
            </a:br>
            <a:endParaRPr lang="cs-CZ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7650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stimulovat poptávku 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prohloubení obecné informovanosti 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zabezpečení a realizace účinné propagace 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zajištění veřejně dostatečně dostupných informací o projektu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8229600" cy="2005012"/>
          </a:xfrm>
        </p:spPr>
        <p:txBody>
          <a:bodyPr anchor="ctr">
            <a:noAutofit/>
          </a:bodyPr>
          <a:lstStyle/>
          <a:p>
            <a:pPr algn="ctr" eaLnBrk="1" hangingPunct="1">
              <a:defRPr/>
            </a:pP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KA 2 </a:t>
            </a:r>
            <a:r>
              <a:rPr lang="cs-CZ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- </a:t>
            </a:r>
            <a:r>
              <a:rPr lang="cs-CZ" sz="2400" dirty="0">
                <a:latin typeface="Arial Unicode MS" pitchFamily="34" charset="-128"/>
              </a:rPr>
              <a:t>E-</a:t>
            </a:r>
            <a:r>
              <a:rPr lang="cs-CZ" sz="2400" dirty="0" err="1">
                <a:latin typeface="Arial Unicode MS" pitchFamily="34" charset="-128"/>
              </a:rPr>
              <a:t>learningový</a:t>
            </a:r>
            <a:r>
              <a:rPr lang="cs-CZ" sz="2400" dirty="0">
                <a:latin typeface="Arial Unicode MS" pitchFamily="34" charset="-128"/>
              </a:rPr>
              <a:t> systém vzdělávání</a:t>
            </a:r>
            <a:br>
              <a:rPr lang="cs-CZ" sz="2400" dirty="0">
                <a:latin typeface="Arial Unicode MS" pitchFamily="34" charset="-128"/>
              </a:rPr>
            </a:br>
            <a:endParaRPr lang="cs-CZ" sz="2400" dirty="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28674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dirty="0" smtClean="0">
              <a:latin typeface="Arial Unicode MS" pitchFamily="34" charset="-128"/>
            </a:endParaRPr>
          </a:p>
          <a:p>
            <a:pPr marL="0" indent="0" eaLnBrk="1" hangingPunct="1">
              <a:lnSpc>
                <a:spcPct val="80000"/>
              </a:lnSpc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  <a:buFont typeface="Courier New" pitchFamily="49" charset="0"/>
              <a:buChar char="o"/>
            </a:pPr>
            <a:r>
              <a:rPr lang="cs-CZ" sz="1800" dirty="0" smtClean="0">
                <a:latin typeface="Arial Unicode MS" pitchFamily="34" charset="-128"/>
              </a:rPr>
              <a:t> </a:t>
            </a:r>
            <a:r>
              <a:rPr lang="cs-CZ" sz="1800" dirty="0" smtClean="0">
                <a:latin typeface="Arial Unicode MS" pitchFamily="34" charset="-128"/>
              </a:rPr>
              <a:t>vyvinutí E-</a:t>
            </a:r>
            <a:r>
              <a:rPr lang="cs-CZ" sz="1800" dirty="0" err="1" smtClean="0">
                <a:latin typeface="Arial Unicode MS" pitchFamily="34" charset="-128"/>
              </a:rPr>
              <a:t>learningového</a:t>
            </a:r>
            <a:r>
              <a:rPr lang="cs-CZ" sz="1800" dirty="0" smtClean="0">
                <a:latin typeface="Arial Unicode MS" pitchFamily="34" charset="-128"/>
              </a:rPr>
              <a:t> </a:t>
            </a:r>
            <a:r>
              <a:rPr lang="cs-CZ" sz="1800" dirty="0" smtClean="0">
                <a:latin typeface="Arial Unicode MS" pitchFamily="34" charset="-128"/>
              </a:rPr>
              <a:t>systému vzdělávání </a:t>
            </a:r>
          </a:p>
          <a:p>
            <a:pPr eaLnBrk="1" hangingPunct="1">
              <a:lnSpc>
                <a:spcPct val="80000"/>
              </a:lnSpc>
              <a:buFont typeface="Courier New" pitchFamily="49" charset="0"/>
              <a:buChar char="o"/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  <a:buFont typeface="Courier New" pitchFamily="49" charset="0"/>
              <a:buChar char="o"/>
            </a:pPr>
            <a:r>
              <a:rPr lang="cs-CZ" sz="1800" dirty="0" smtClean="0">
                <a:latin typeface="Arial Unicode MS" pitchFamily="34" charset="-128"/>
              </a:rPr>
              <a:t> </a:t>
            </a:r>
            <a:r>
              <a:rPr lang="cs-CZ" sz="1800" dirty="0" smtClean="0">
                <a:latin typeface="Arial Unicode MS" pitchFamily="34" charset="-128"/>
              </a:rPr>
              <a:t>kompletní </a:t>
            </a:r>
            <a:r>
              <a:rPr lang="cs-CZ" sz="1800" dirty="0" smtClean="0">
                <a:latin typeface="Arial Unicode MS" pitchFamily="34" charset="-128"/>
              </a:rPr>
              <a:t>administrace pomocí </a:t>
            </a:r>
            <a:r>
              <a:rPr lang="cs-CZ" sz="1800" dirty="0" smtClean="0">
                <a:latin typeface="Arial Unicode MS" pitchFamily="34" charset="-128"/>
              </a:rPr>
              <a:t>E-</a:t>
            </a:r>
            <a:r>
              <a:rPr lang="cs-CZ" sz="1800" dirty="0" err="1" smtClean="0">
                <a:latin typeface="Arial Unicode MS" pitchFamily="34" charset="-128"/>
              </a:rPr>
              <a:t>learning</a:t>
            </a:r>
            <a:r>
              <a:rPr lang="cs-CZ" sz="1800" dirty="0" smtClean="0">
                <a:latin typeface="Arial Unicode MS" pitchFamily="34" charset="-128"/>
              </a:rPr>
              <a:t> </a:t>
            </a:r>
            <a:r>
              <a:rPr lang="cs-CZ" sz="1800" dirty="0" smtClean="0">
                <a:latin typeface="Arial Unicode MS" pitchFamily="34" charset="-128"/>
              </a:rPr>
              <a:t>aplikace</a:t>
            </a:r>
          </a:p>
          <a:p>
            <a:pPr eaLnBrk="1" hangingPunct="1">
              <a:lnSpc>
                <a:spcPct val="80000"/>
              </a:lnSpc>
              <a:buFont typeface="Courier New" pitchFamily="49" charset="0"/>
              <a:buChar char="o"/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  <a:buFont typeface="Courier New" pitchFamily="49" charset="0"/>
              <a:buChar char="o"/>
            </a:pPr>
            <a:r>
              <a:rPr lang="cs-CZ" sz="1800" dirty="0" smtClean="0">
                <a:latin typeface="Arial Unicode MS" pitchFamily="34" charset="-128"/>
              </a:rPr>
              <a:t> </a:t>
            </a:r>
            <a:r>
              <a:rPr lang="cs-CZ" sz="1800" dirty="0" smtClean="0">
                <a:latin typeface="Arial Unicode MS" pitchFamily="34" charset="-128"/>
              </a:rPr>
              <a:t>modulární </a:t>
            </a:r>
            <a:r>
              <a:rPr lang="cs-CZ" sz="1800" dirty="0" smtClean="0">
                <a:latin typeface="Arial Unicode MS" pitchFamily="34" charset="-128"/>
              </a:rPr>
              <a:t>skladba vzdělání</a:t>
            </a:r>
          </a:p>
          <a:p>
            <a:pPr eaLnBrk="1" hangingPunct="1">
              <a:lnSpc>
                <a:spcPct val="80000"/>
              </a:lnSpc>
              <a:buFont typeface="Courier New" pitchFamily="49" charset="0"/>
              <a:buChar char="o"/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  <a:buFont typeface="Courier New" pitchFamily="49" charset="0"/>
              <a:buChar char="o"/>
            </a:pPr>
            <a:r>
              <a:rPr lang="cs-CZ" sz="1800" dirty="0" smtClean="0">
                <a:latin typeface="Arial Unicode MS" pitchFamily="34" charset="-128"/>
              </a:rPr>
              <a:t> </a:t>
            </a:r>
            <a:r>
              <a:rPr lang="cs-CZ" sz="1800" dirty="0" smtClean="0">
                <a:latin typeface="Arial Unicode MS" pitchFamily="34" charset="-128"/>
              </a:rPr>
              <a:t>využití </a:t>
            </a:r>
            <a:r>
              <a:rPr lang="cs-CZ" sz="1800" dirty="0" smtClean="0">
                <a:latin typeface="Arial Unicode MS" pitchFamily="34" charset="-128"/>
              </a:rPr>
              <a:t>školiteli i studujícími nezávisle na presenčním školení</a:t>
            </a:r>
            <a:br>
              <a:rPr lang="cs-CZ" sz="1800" dirty="0" smtClean="0">
                <a:latin typeface="Arial Unicode MS" pitchFamily="34" charset="-128"/>
              </a:rPr>
            </a:b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  <a:buFont typeface="Courier New" pitchFamily="49" charset="0"/>
              <a:buChar char="o"/>
            </a:pPr>
            <a:r>
              <a:rPr lang="cs-CZ" sz="1800" dirty="0" smtClean="0">
                <a:latin typeface="Arial Unicode MS" pitchFamily="34" charset="-128"/>
              </a:rPr>
              <a:t> E-</a:t>
            </a:r>
            <a:r>
              <a:rPr lang="cs-CZ" sz="1800" dirty="0" err="1" smtClean="0">
                <a:latin typeface="Arial Unicode MS" pitchFamily="34" charset="-128"/>
              </a:rPr>
              <a:t>learningové</a:t>
            </a:r>
            <a:r>
              <a:rPr lang="cs-CZ" sz="1800" dirty="0" smtClean="0">
                <a:latin typeface="Arial Unicode MS" pitchFamily="34" charset="-128"/>
              </a:rPr>
              <a:t> </a:t>
            </a:r>
            <a:r>
              <a:rPr lang="cs-CZ" sz="1800" dirty="0" smtClean="0">
                <a:latin typeface="Arial Unicode MS" pitchFamily="34" charset="-128"/>
              </a:rPr>
              <a:t>podpory vzdělávání budou obsahovat výukový                      </a:t>
            </a:r>
            <a:r>
              <a:rPr lang="cs-CZ" sz="1800" dirty="0" smtClean="0">
                <a:latin typeface="Arial Unicode MS" pitchFamily="34" charset="-128"/>
              </a:rPr>
              <a:t>         materiál </a:t>
            </a:r>
            <a:r>
              <a:rPr lang="cs-CZ" sz="1800" dirty="0" smtClean="0">
                <a:latin typeface="Arial Unicode MS" pitchFamily="34" charset="-128"/>
              </a:rPr>
              <a:t>všech modulů</a:t>
            </a:r>
            <a:endParaRPr lang="cs-CZ" sz="1800" dirty="0" smtClean="0"/>
          </a:p>
          <a:p>
            <a:pPr marL="0" indent="0" eaLnBrk="1" hangingPunct="1">
              <a:lnSpc>
                <a:spcPct val="80000"/>
              </a:lnSpc>
            </a:pPr>
            <a:endParaRPr lang="cs-CZ" sz="1800" dirty="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6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6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6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rmAutofit/>
          </a:bodyPr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KA 3 </a:t>
            </a:r>
            <a:r>
              <a:rPr lang="cs-CZ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– </a:t>
            </a:r>
            <a:r>
              <a:rPr lang="cs-CZ" sz="2400" dirty="0">
                <a:latin typeface="Arial Unicode MS" pitchFamily="34" charset="-128"/>
              </a:rPr>
              <a:t>Zapojení knihoven a </a:t>
            </a:r>
            <a:r>
              <a:rPr lang="cs-CZ" sz="2400" dirty="0" smtClean="0">
                <a:latin typeface="Arial Unicode MS" pitchFamily="34" charset="-128"/>
              </a:rPr>
              <a:t>škol</a:t>
            </a:r>
            <a:endParaRPr lang="cs-CZ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9698" name="Zástupný symbol pro obsah 2"/>
          <p:cNvSpPr>
            <a:spLocks noGrp="1"/>
          </p:cNvSpPr>
          <p:nvPr>
            <p:ph idx="4294967295"/>
          </p:nvPr>
        </p:nvSpPr>
        <p:spPr>
          <a:xfrm>
            <a:off x="1403350" y="1700213"/>
            <a:ext cx="7366000" cy="4525962"/>
          </a:xfrm>
        </p:spPr>
        <p:txBody>
          <a:bodyPr/>
          <a:lstStyle/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v čase i prostoru svobodný a neomezený přístup ke vzdělávání.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početná skupina obyvatel, která nemá bezprostřední přístup k internetu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odstranění bariéry poskytnutím PC pro knihovny </a:t>
            </a:r>
            <a:r>
              <a:rPr lang="cs-CZ" sz="1800" dirty="0" smtClean="0">
                <a:latin typeface="Arial Unicode MS" pitchFamily="34" charset="-128"/>
              </a:rPr>
              <a:t>školy a </a:t>
            </a:r>
            <a:r>
              <a:rPr lang="cs-CZ" sz="1800" dirty="0" smtClean="0">
                <a:latin typeface="Arial Unicode MS" pitchFamily="34" charset="-128"/>
              </a:rPr>
              <a:t>jejich údržbu a správu.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/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KA 4 </a:t>
            </a:r>
            <a:r>
              <a:rPr lang="cs-CZ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 </a:t>
            </a:r>
            <a:r>
              <a:rPr lang="cs-CZ" sz="2400" dirty="0">
                <a:latin typeface="Arial Unicode MS" pitchFamily="34" charset="-128"/>
              </a:rPr>
              <a:t>Vztah občana k </a:t>
            </a:r>
            <a:r>
              <a:rPr lang="cs-CZ" sz="2400" dirty="0" smtClean="0">
                <a:latin typeface="Arial Unicode MS" pitchFamily="34" charset="-128"/>
              </a:rPr>
              <a:t>médiím</a:t>
            </a:r>
            <a:br>
              <a:rPr lang="cs-CZ" sz="2400" dirty="0" smtClean="0">
                <a:latin typeface="Arial Unicode MS" pitchFamily="34" charset="-128"/>
              </a:rPr>
            </a:br>
            <a:endParaRPr lang="cs-CZ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22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a</a:t>
            </a:r>
            <a:r>
              <a:rPr lang="cs-CZ" sz="1800" dirty="0">
                <a:latin typeface="Arial Unicode MS" pitchFamily="34" charset="-128"/>
              </a:rPr>
              <a:t>) e-</a:t>
            </a:r>
            <a:r>
              <a:rPr lang="cs-CZ" sz="1800" dirty="0" err="1">
                <a:latin typeface="Arial Unicode MS" pitchFamily="34" charset="-128"/>
              </a:rPr>
              <a:t>learningové</a:t>
            </a:r>
            <a:r>
              <a:rPr lang="cs-CZ" sz="1800" dirty="0">
                <a:latin typeface="Arial Unicode MS" pitchFamily="34" charset="-128"/>
              </a:rPr>
              <a:t> moduly a navazující prezenční vzdělávací aktivity podporující práci s moderními nástroji informačních technologií ve vazbě na cíl KA a zdůvodnění </a:t>
            </a:r>
            <a:r>
              <a:rPr lang="cs-CZ" sz="1800" dirty="0" smtClean="0">
                <a:latin typeface="Arial Unicode MS" pitchFamily="34" charset="-128"/>
              </a:rPr>
              <a:t>potřebnost</a:t>
            </a:r>
          </a:p>
          <a:p>
            <a:pPr lvl="1" eaLnBrk="1" hangingPunct="1"/>
            <a:r>
              <a:rPr lang="cs-CZ" sz="1400" dirty="0" smtClean="0">
                <a:latin typeface="Arial Unicode MS" pitchFamily="34" charset="-128"/>
              </a:rPr>
              <a:t>Používání </a:t>
            </a:r>
            <a:r>
              <a:rPr lang="cs-CZ" sz="1400" dirty="0">
                <a:latin typeface="Arial Unicode MS" pitchFamily="34" charset="-128"/>
              </a:rPr>
              <a:t>služeb e-</a:t>
            </a:r>
            <a:r>
              <a:rPr lang="cs-CZ" sz="1400" dirty="0" err="1">
                <a:latin typeface="Arial Unicode MS" pitchFamily="34" charset="-128"/>
              </a:rPr>
              <a:t>Governmentu</a:t>
            </a:r>
            <a:endParaRPr lang="cs-CZ" sz="1400" dirty="0">
              <a:latin typeface="Arial Unicode MS" pitchFamily="34" charset="-128"/>
            </a:endParaRPr>
          </a:p>
          <a:p>
            <a:pPr lvl="1" eaLnBrk="1" hangingPunct="1"/>
            <a:r>
              <a:rPr lang="cs-CZ" sz="1400" dirty="0">
                <a:latin typeface="Arial Unicode MS" pitchFamily="34" charset="-128"/>
              </a:rPr>
              <a:t>Elektronický podpis</a:t>
            </a:r>
          </a:p>
          <a:p>
            <a:pPr lvl="1" eaLnBrk="1" hangingPunct="1"/>
            <a:r>
              <a:rPr lang="cs-CZ" sz="1400" dirty="0">
                <a:latin typeface="Arial Unicode MS" pitchFamily="34" charset="-128"/>
              </a:rPr>
              <a:t>Řešení životních a běžných situací na Internetu</a:t>
            </a:r>
          </a:p>
          <a:p>
            <a:pPr lvl="1" eaLnBrk="1" hangingPunct="1"/>
            <a:r>
              <a:rPr lang="cs-CZ" sz="1400" dirty="0">
                <a:latin typeface="Arial Unicode MS" pitchFamily="34" charset="-128"/>
              </a:rPr>
              <a:t>Seberealizace v prostředí Internetu</a:t>
            </a:r>
          </a:p>
          <a:p>
            <a:pPr lvl="1" eaLnBrk="1" hangingPunct="1"/>
            <a:r>
              <a:rPr lang="cs-CZ" sz="1400" dirty="0">
                <a:latin typeface="Arial Unicode MS" pitchFamily="34" charset="-128"/>
              </a:rPr>
              <a:t>Práce s elektronickými médii a aplikacemi</a:t>
            </a: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b</a:t>
            </a:r>
            <a:r>
              <a:rPr lang="cs-CZ" sz="1800" dirty="0">
                <a:latin typeface="Arial Unicode MS" pitchFamily="34" charset="-128"/>
              </a:rPr>
              <a:t>) workshopy a osvětové aktivity pro širokou veřejnost práce </a:t>
            </a:r>
            <a:r>
              <a:rPr lang="cs-CZ" sz="1800" dirty="0" smtClean="0">
                <a:latin typeface="Arial Unicode MS" pitchFamily="34" charset="-128"/>
              </a:rPr>
              <a:t>s digitálními technologiemi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2205038"/>
          </a:xfrm>
        </p:spPr>
        <p:txBody>
          <a:bodyPr anchor="ctr">
            <a:noAutofit/>
          </a:bodyPr>
          <a:lstStyle/>
          <a:p>
            <a:pPr algn="ctr" eaLnBrk="1" hangingPunct="1">
              <a:defRPr/>
            </a:pP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KA5 </a:t>
            </a:r>
            <a:r>
              <a:rPr lang="cs-CZ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 </a:t>
            </a:r>
            <a:r>
              <a:rPr lang="cs-CZ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Občanská </a:t>
            </a:r>
            <a:r>
              <a:rPr lang="cs-CZ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práva a povinnosti</a:t>
            </a:r>
            <a:r>
              <a:rPr lang="cs-CZ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cs-CZ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31746" name="Zástupný symbol pro obsah 2"/>
          <p:cNvSpPr>
            <a:spLocks noGrp="1"/>
          </p:cNvSpPr>
          <p:nvPr>
            <p:ph idx="4294967295"/>
          </p:nvPr>
        </p:nvSpPr>
        <p:spPr>
          <a:xfrm>
            <a:off x="1403350" y="1844674"/>
            <a:ext cx="7283450" cy="4824685"/>
          </a:xfrm>
        </p:spPr>
        <p:txBody>
          <a:bodyPr/>
          <a:lstStyle/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série </a:t>
            </a:r>
            <a:r>
              <a:rPr lang="cs-CZ" sz="1800" dirty="0">
                <a:latin typeface="Arial Unicode MS" pitchFamily="34" charset="-128"/>
              </a:rPr>
              <a:t>krátkých workshopů pro veřejnost zejména na téma občan a jeho práva v konkrétních </a:t>
            </a:r>
            <a:r>
              <a:rPr lang="cs-CZ" sz="1800" dirty="0" smtClean="0">
                <a:latin typeface="Arial Unicode MS" pitchFamily="34" charset="-128"/>
              </a:rPr>
              <a:t>situacích </a:t>
            </a: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e-</a:t>
            </a:r>
            <a:r>
              <a:rPr lang="cs-CZ" sz="1800" dirty="0" err="1" smtClean="0">
                <a:latin typeface="Arial Unicode MS" pitchFamily="34" charset="-128"/>
              </a:rPr>
              <a:t>learningové</a:t>
            </a:r>
            <a:r>
              <a:rPr lang="cs-CZ" sz="1800" dirty="0" smtClean="0">
                <a:latin typeface="Arial Unicode MS" pitchFamily="34" charset="-128"/>
              </a:rPr>
              <a:t> </a:t>
            </a:r>
            <a:r>
              <a:rPr lang="cs-CZ" sz="1800" dirty="0">
                <a:latin typeface="Arial Unicode MS" pitchFamily="34" charset="-128"/>
              </a:rPr>
              <a:t>kurzy </a:t>
            </a:r>
            <a:r>
              <a:rPr lang="cs-CZ" sz="1800" dirty="0" smtClean="0">
                <a:latin typeface="Arial Unicode MS" pitchFamily="34" charset="-128"/>
              </a:rPr>
              <a:t>základních </a:t>
            </a:r>
            <a:r>
              <a:rPr lang="cs-CZ" sz="1800" dirty="0">
                <a:latin typeface="Arial Unicode MS" pitchFamily="34" charset="-128"/>
              </a:rPr>
              <a:t>informací v </a:t>
            </a:r>
            <a:r>
              <a:rPr lang="cs-CZ" sz="1800" dirty="0" smtClean="0">
                <a:latin typeface="Arial Unicode MS" pitchFamily="34" charset="-128"/>
              </a:rPr>
              <a:t>oblasti</a:t>
            </a:r>
          </a:p>
          <a:p>
            <a:pPr lvl="1" eaLnBrk="1" hangingPunct="1"/>
            <a:r>
              <a:rPr lang="cs-CZ" sz="1400" dirty="0" smtClean="0">
                <a:latin typeface="Arial Unicode MS" pitchFamily="34" charset="-128"/>
              </a:rPr>
              <a:t>základných práv občana</a:t>
            </a:r>
          </a:p>
          <a:p>
            <a:pPr lvl="1" eaLnBrk="1" hangingPunct="1"/>
            <a:r>
              <a:rPr lang="cs-CZ" sz="1400" dirty="0" smtClean="0">
                <a:latin typeface="Arial Unicode MS" pitchFamily="34" charset="-128"/>
              </a:rPr>
              <a:t>ochrany </a:t>
            </a:r>
            <a:r>
              <a:rPr lang="cs-CZ" sz="1400" dirty="0">
                <a:latin typeface="Arial Unicode MS" pitchFamily="34" charset="-128"/>
              </a:rPr>
              <a:t>autorských </a:t>
            </a:r>
            <a:r>
              <a:rPr lang="cs-CZ" sz="1400" dirty="0" smtClean="0">
                <a:latin typeface="Arial Unicode MS" pitchFamily="34" charset="-128"/>
              </a:rPr>
              <a:t>práv, </a:t>
            </a:r>
            <a:r>
              <a:rPr lang="cs-CZ" sz="1400" dirty="0">
                <a:latin typeface="Arial Unicode MS" pitchFamily="34" charset="-128"/>
              </a:rPr>
              <a:t>osobnostních a </a:t>
            </a:r>
            <a:r>
              <a:rPr lang="cs-CZ" sz="1400" dirty="0" smtClean="0">
                <a:latin typeface="Arial Unicode MS" pitchFamily="34" charset="-128"/>
              </a:rPr>
              <a:t>majetkových</a:t>
            </a:r>
          </a:p>
          <a:p>
            <a:pPr lvl="1" eaLnBrk="1" hangingPunct="1"/>
            <a:r>
              <a:rPr lang="cs-CZ" sz="1400" dirty="0" smtClean="0">
                <a:latin typeface="Arial Unicode MS" pitchFamily="34" charset="-128"/>
              </a:rPr>
              <a:t>bezpečnosti </a:t>
            </a:r>
            <a:r>
              <a:rPr lang="cs-CZ" sz="1400" dirty="0">
                <a:latin typeface="Arial Unicode MS" pitchFamily="34" charset="-128"/>
              </a:rPr>
              <a:t>a ochrany zdraví při práci, </a:t>
            </a:r>
            <a:endParaRPr lang="cs-CZ" sz="1400" dirty="0" smtClean="0">
              <a:latin typeface="Arial Unicode MS" pitchFamily="34" charset="-128"/>
            </a:endParaRPr>
          </a:p>
          <a:p>
            <a:pPr lvl="1" eaLnBrk="1" hangingPunct="1"/>
            <a:r>
              <a:rPr lang="cs-CZ" sz="1400" dirty="0" smtClean="0">
                <a:latin typeface="Arial Unicode MS" pitchFamily="34" charset="-128"/>
              </a:rPr>
              <a:t>pracovního</a:t>
            </a:r>
            <a:r>
              <a:rPr lang="cs-CZ" sz="1400" dirty="0">
                <a:latin typeface="Arial Unicode MS" pitchFamily="34" charset="-128"/>
              </a:rPr>
              <a:t>, rodinného a občanského </a:t>
            </a:r>
            <a:r>
              <a:rPr lang="cs-CZ" sz="1400" dirty="0" smtClean="0">
                <a:latin typeface="Arial Unicode MS" pitchFamily="34" charset="-128"/>
              </a:rPr>
              <a:t>práva</a:t>
            </a: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informační kampaň občanů </a:t>
            </a:r>
            <a:r>
              <a:rPr lang="cs-CZ" sz="1800" dirty="0">
                <a:latin typeface="Arial Unicode MS" pitchFamily="34" charset="-128"/>
              </a:rPr>
              <a:t>o významu aktivního přístupu k obhajobě svých </a:t>
            </a:r>
            <a:r>
              <a:rPr lang="cs-CZ" sz="1800" dirty="0" smtClean="0">
                <a:latin typeface="Arial Unicode MS" pitchFamily="34" charset="-128"/>
              </a:rPr>
              <a:t>práv, </a:t>
            </a:r>
            <a:r>
              <a:rPr lang="cs-CZ" sz="1800" dirty="0">
                <a:latin typeface="Arial Unicode MS" pitchFamily="34" charset="-128"/>
              </a:rPr>
              <a:t>k získávání informací o svých právech, </a:t>
            </a:r>
            <a:r>
              <a:rPr lang="cs-CZ" sz="1800" dirty="0" smtClean="0">
                <a:latin typeface="Arial Unicode MS" pitchFamily="34" charset="-128"/>
              </a:rPr>
              <a:t>především </a:t>
            </a:r>
            <a:r>
              <a:rPr lang="cs-CZ" sz="1800" dirty="0">
                <a:latin typeface="Arial Unicode MS" pitchFamily="34" charset="-128"/>
              </a:rPr>
              <a:t>v oblastech běžného každodenního </a:t>
            </a:r>
            <a:r>
              <a:rPr lang="cs-CZ" sz="1800" dirty="0" smtClean="0">
                <a:latin typeface="Arial Unicode MS" pitchFamily="34" charset="-128"/>
              </a:rPr>
              <a:t>života</a:t>
            </a:r>
          </a:p>
          <a:p>
            <a:pPr eaLnBrk="1" hangingPunct="1"/>
            <a:r>
              <a:rPr lang="cs-CZ" sz="1800" dirty="0">
                <a:latin typeface="Arial Unicode MS" pitchFamily="34" charset="-128"/>
              </a:rPr>
              <a:t>r</a:t>
            </a:r>
            <a:r>
              <a:rPr lang="cs-CZ" sz="1800" dirty="0" smtClean="0">
                <a:latin typeface="Arial Unicode MS" pitchFamily="34" charset="-128"/>
              </a:rPr>
              <a:t>ozvoj teoretických </a:t>
            </a:r>
            <a:r>
              <a:rPr lang="cs-CZ" sz="1800" dirty="0">
                <a:latin typeface="Arial Unicode MS" pitchFamily="34" charset="-128"/>
              </a:rPr>
              <a:t>i </a:t>
            </a:r>
            <a:r>
              <a:rPr lang="cs-CZ" sz="1800" dirty="0" smtClean="0">
                <a:latin typeface="Arial Unicode MS" pitchFamily="34" charset="-128"/>
              </a:rPr>
              <a:t>praktických </a:t>
            </a:r>
            <a:r>
              <a:rPr lang="cs-CZ" sz="1800" dirty="0">
                <a:latin typeface="Arial Unicode MS" pitchFamily="34" charset="-128"/>
              </a:rPr>
              <a:t>znalosti </a:t>
            </a:r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posílit </a:t>
            </a:r>
            <a:r>
              <a:rPr lang="cs-CZ" sz="1800" dirty="0">
                <a:latin typeface="Arial Unicode MS" pitchFamily="34" charset="-128"/>
              </a:rPr>
              <a:t>informovanost cílových skupin o vztahu občana a úřadů včetně dovednosti využití moderních komunikačních technologií (e-</a:t>
            </a:r>
            <a:r>
              <a:rPr lang="cs-CZ" sz="1800" dirty="0" err="1">
                <a:latin typeface="Arial Unicode MS" pitchFamily="34" charset="-128"/>
              </a:rPr>
              <a:t>government</a:t>
            </a:r>
            <a:r>
              <a:rPr lang="cs-CZ" sz="1800" dirty="0">
                <a:latin typeface="Arial Unicode MS" pitchFamily="34" charset="-128"/>
              </a:rPr>
              <a:t>). </a:t>
            </a:r>
            <a:r>
              <a:rPr lang="cs-CZ" sz="1800" dirty="0" smtClean="0">
                <a:latin typeface="Arial Unicode MS" pitchFamily="34" charset="-128"/>
              </a:rPr>
              <a:t> </a:t>
            </a:r>
            <a:endParaRPr lang="cs-CZ" sz="1800" dirty="0">
              <a:latin typeface="Arial Unicode MS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cs-CZ" sz="1800" dirty="0" smtClean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600200"/>
          </a:xfrm>
        </p:spPr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KA 6 – </a:t>
            </a:r>
            <a:r>
              <a:rPr lang="cs-CZ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Všeobecná </a:t>
            </a: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finanční gramotnost</a:t>
            </a:r>
          </a:p>
        </p:txBody>
      </p:sp>
      <p:sp>
        <p:nvSpPr>
          <p:cNvPr id="32770" name="Zástupný symbol pro obsah 2"/>
          <p:cNvSpPr>
            <a:spLocks noGrp="1"/>
          </p:cNvSpPr>
          <p:nvPr>
            <p:ph idx="4294967295"/>
          </p:nvPr>
        </p:nvSpPr>
        <p:spPr>
          <a:xfrm>
            <a:off x="1346200" y="1412875"/>
            <a:ext cx="7797800" cy="4525963"/>
          </a:xfrm>
        </p:spPr>
        <p:txBody>
          <a:bodyPr/>
          <a:lstStyle/>
          <a:p>
            <a:pPr eaLnBrk="1" hangingPunct="1"/>
            <a:endParaRPr lang="cs-CZ" dirty="0" smtClean="0"/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základní dovednosti finanční gramotnosti 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rozšíření dovednosti finanční gramotnosti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finanční gramotnost pro rozvoj podnikatelství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finanční gramotnost pro pokročilé</a:t>
            </a:r>
          </a:p>
          <a:p>
            <a:pPr eaLnBrk="1" hangingPunct="1">
              <a:buFont typeface="Wingdings" pitchFamily="2" charset="2"/>
              <a:buNone/>
            </a:pPr>
            <a:endParaRPr lang="cs-CZ" sz="1800" dirty="0" smtClean="0">
              <a:latin typeface="Arial Unicode MS" pitchFamily="34" charset="-128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Autofit/>
          </a:bodyPr>
          <a:lstStyle/>
          <a:p>
            <a:pPr eaLnBrk="1" hangingPunct="1">
              <a:defRPr/>
            </a:pP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KA7 </a:t>
            </a:r>
            <a:r>
              <a:rPr lang="cs-CZ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– </a:t>
            </a:r>
            <a:r>
              <a:rPr lang="es-ES" sz="2400" dirty="0" err="1">
                <a:latin typeface="Arial Unicode MS" pitchFamily="34" charset="-128"/>
              </a:rPr>
              <a:t>Finance</a:t>
            </a:r>
            <a:r>
              <a:rPr lang="es-ES" sz="2400" dirty="0">
                <a:latin typeface="Arial Unicode MS" pitchFamily="34" charset="-128"/>
              </a:rPr>
              <a:t> a </a:t>
            </a:r>
            <a:r>
              <a:rPr lang="es-ES" sz="2400" dirty="0" err="1">
                <a:latin typeface="Arial Unicode MS" pitchFamily="34" charset="-128"/>
              </a:rPr>
              <a:t>občan</a:t>
            </a:r>
            <a:r>
              <a:rPr lang="es-ES" sz="2400" dirty="0">
                <a:latin typeface="Arial Unicode MS" pitchFamily="34" charset="-128"/>
              </a:rPr>
              <a:t> - pro </a:t>
            </a:r>
            <a:r>
              <a:rPr lang="es-ES" sz="2400" dirty="0" err="1">
                <a:latin typeface="Arial Unicode MS" pitchFamily="34" charset="-128"/>
              </a:rPr>
              <a:t>znevýhodněné</a:t>
            </a:r>
            <a:r>
              <a:rPr lang="es-ES" sz="2400" dirty="0">
                <a:latin typeface="Arial Unicode MS" pitchFamily="34" charset="-128"/>
              </a:rPr>
              <a:t> </a:t>
            </a:r>
            <a:r>
              <a:rPr lang="es-ES" sz="2400" dirty="0" err="1">
                <a:latin typeface="Arial Unicode MS" pitchFamily="34" charset="-128"/>
              </a:rPr>
              <a:t>skupiny</a:t>
            </a:r>
            <a:r>
              <a:rPr lang="es-ES" sz="2400" dirty="0">
                <a:latin typeface="Arial Unicode MS" pitchFamily="34" charset="-128"/>
              </a:rPr>
              <a:t> </a:t>
            </a:r>
            <a:r>
              <a:rPr lang="es-ES" sz="2400" dirty="0" err="1">
                <a:latin typeface="Arial Unicode MS" pitchFamily="34" charset="-128"/>
              </a:rPr>
              <a:t>osob</a:t>
            </a:r>
            <a:r>
              <a:rPr lang="es-ES" sz="2400" dirty="0">
                <a:latin typeface="Arial Unicode MS" pitchFamily="34" charset="-128"/>
              </a:rPr>
              <a:t> </a:t>
            </a:r>
            <a:endParaRPr lang="cs-CZ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3794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základy finanční gramotnosti v praxi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rizika a příležitosti držby peněz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finanční gramotnost pro rozvoj podnikatelství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Víte, jak učinit správná finanční rozhodnutí?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řízení financí pro rodiny a živnostníky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finance ještě efektivněji aneb Co nám poradci neřeknou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více druhů příjmů aneb Finanční jistota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Autofit/>
          </a:bodyPr>
          <a:lstStyle/>
          <a:p>
            <a:pPr eaLnBrk="1" hangingPunct="1">
              <a:defRPr/>
            </a:pP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KA 8 </a:t>
            </a:r>
            <a:r>
              <a:rPr lang="cs-CZ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 </a:t>
            </a:r>
            <a:r>
              <a:rPr lang="cs-CZ" sz="2400" dirty="0" smtClean="0">
                <a:latin typeface="Arial Unicode MS" pitchFamily="34" charset="-128"/>
              </a:rPr>
              <a:t>Aktivní </a:t>
            </a:r>
            <a:r>
              <a:rPr lang="cs-CZ" sz="2400" dirty="0">
                <a:latin typeface="Arial Unicode MS" pitchFamily="34" charset="-128"/>
              </a:rPr>
              <a:t>občanství a participace občanů na veřejném </a:t>
            </a:r>
            <a:r>
              <a:rPr lang="cs-CZ" sz="2400" dirty="0" smtClean="0">
                <a:latin typeface="Arial Unicode MS" pitchFamily="34" charset="-128"/>
              </a:rPr>
              <a:t>dění</a:t>
            </a:r>
            <a:endParaRPr lang="cs-CZ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4818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série </a:t>
            </a:r>
            <a:r>
              <a:rPr lang="cs-CZ" sz="1800" dirty="0">
                <a:latin typeface="Arial Unicode MS" pitchFamily="34" charset="-128"/>
              </a:rPr>
              <a:t>workshopů ve vazbě na e-</a:t>
            </a:r>
            <a:r>
              <a:rPr lang="cs-CZ" sz="1800" dirty="0" err="1">
                <a:latin typeface="Arial Unicode MS" pitchFamily="34" charset="-128"/>
              </a:rPr>
              <a:t>learning</a:t>
            </a:r>
            <a:r>
              <a:rPr lang="cs-CZ" sz="1800" dirty="0">
                <a:latin typeface="Arial Unicode MS" pitchFamily="34" charset="-128"/>
              </a:rPr>
              <a:t> pro veřejnost zejména na témata</a:t>
            </a:r>
            <a:r>
              <a:rPr lang="cs-CZ" sz="1800" dirty="0" smtClean="0">
                <a:latin typeface="Arial Unicode MS" pitchFamily="34" charset="-128"/>
              </a:rPr>
              <a:t>: </a:t>
            </a:r>
            <a:endParaRPr lang="cs-CZ" sz="1800" dirty="0">
              <a:latin typeface="Arial Unicode MS" pitchFamily="34" charset="-128"/>
            </a:endParaRPr>
          </a:p>
          <a:p>
            <a:pPr lvl="1" eaLnBrk="1" hangingPunct="1"/>
            <a:r>
              <a:rPr lang="cs-CZ" sz="1400" dirty="0" smtClean="0">
                <a:latin typeface="Arial Unicode MS" pitchFamily="34" charset="-128"/>
              </a:rPr>
              <a:t>Obrana </a:t>
            </a:r>
            <a:r>
              <a:rPr lang="cs-CZ" sz="1400" dirty="0">
                <a:latin typeface="Arial Unicode MS" pitchFamily="34" charset="-128"/>
              </a:rPr>
              <a:t>proti negativním zásahům do veřejného prostoru (např. korupce, zneužívání moci úřady...); </a:t>
            </a:r>
          </a:p>
          <a:p>
            <a:pPr lvl="1" eaLnBrk="1" hangingPunct="1"/>
            <a:r>
              <a:rPr lang="cs-CZ" sz="1400" dirty="0" smtClean="0">
                <a:latin typeface="Arial Unicode MS" pitchFamily="34" charset="-128"/>
              </a:rPr>
              <a:t>Zásady </a:t>
            </a:r>
            <a:r>
              <a:rPr lang="cs-CZ" sz="1400" dirty="0">
                <a:latin typeface="Arial Unicode MS" pitchFamily="34" charset="-128"/>
              </a:rPr>
              <a:t>participace a demokratického jednání a kompetence umožňující podíl na veřejném dění; </a:t>
            </a:r>
          </a:p>
          <a:p>
            <a:pPr lvl="1" eaLnBrk="1" hangingPunct="1"/>
            <a:r>
              <a:rPr lang="cs-CZ" sz="1400" dirty="0" smtClean="0">
                <a:latin typeface="Arial Unicode MS" pitchFamily="34" charset="-128"/>
              </a:rPr>
              <a:t>Možnosti </a:t>
            </a:r>
            <a:r>
              <a:rPr lang="cs-CZ" sz="1400" dirty="0">
                <a:latin typeface="Arial Unicode MS" pitchFamily="34" charset="-128"/>
              </a:rPr>
              <a:t>legitimního protestu. </a:t>
            </a: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pro </a:t>
            </a:r>
            <a:r>
              <a:rPr lang="cs-CZ" sz="1800" dirty="0">
                <a:latin typeface="Arial Unicode MS" pitchFamily="34" charset="-128"/>
              </a:rPr>
              <a:t>zástupce bytových družstev a společenství vlastníků </a:t>
            </a:r>
            <a:r>
              <a:rPr lang="cs-CZ" sz="1800" dirty="0" smtClean="0">
                <a:latin typeface="Arial Unicode MS" pitchFamily="34" charset="-128"/>
              </a:rPr>
              <a:t>kurz </a:t>
            </a:r>
            <a:r>
              <a:rPr lang="cs-CZ" sz="1800" dirty="0">
                <a:latin typeface="Arial Unicode MS" pitchFamily="34" charset="-128"/>
              </a:rPr>
              <a:t>se zaměřením na procesy demokratického jednání a </a:t>
            </a:r>
            <a:r>
              <a:rPr lang="cs-CZ" sz="1800" dirty="0" smtClean="0">
                <a:latin typeface="Arial Unicode MS" pitchFamily="34" charset="-128"/>
              </a:rPr>
              <a:t>rozhodování</a:t>
            </a: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cílené kampaně o </a:t>
            </a:r>
            <a:r>
              <a:rPr lang="cs-CZ" sz="1800" dirty="0">
                <a:latin typeface="Arial Unicode MS" pitchFamily="34" charset="-128"/>
              </a:rPr>
              <a:t>významu aktivního a informovaného přístupu k případům negativních zásahů do veřejného prostoru (například korupce, zneužívání moci, vandalismus apod.) a možnostem legitimního </a:t>
            </a:r>
            <a:r>
              <a:rPr lang="cs-CZ" sz="1800" dirty="0" smtClean="0">
                <a:latin typeface="Arial Unicode MS" pitchFamily="34" charset="-128"/>
              </a:rPr>
              <a:t>protestu</a:t>
            </a:r>
          </a:p>
          <a:p>
            <a:pPr eaLnBrk="1" hangingPunct="1"/>
            <a:endParaRPr lang="cs-CZ" sz="1800" dirty="0">
              <a:latin typeface="Arial Unicode MS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cs-CZ" dirty="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Autofit/>
          </a:bodyPr>
          <a:lstStyle/>
          <a:p>
            <a:pPr algn="ctr" eaLnBrk="1" hangingPunct="1">
              <a:defRPr/>
            </a:pP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cs-CZ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A9 – </a:t>
            </a:r>
            <a:r>
              <a:rPr lang="cs-CZ" sz="2400" dirty="0">
                <a:latin typeface="Arial Unicode MS" pitchFamily="34" charset="-128"/>
              </a:rPr>
              <a:t>Rozvoj sociálních kompetencí </a:t>
            </a:r>
            <a:endParaRPr lang="cs-CZ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842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cs-CZ" dirty="0" smtClean="0"/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certifikovaný </a:t>
            </a:r>
            <a:r>
              <a:rPr lang="cs-CZ" sz="1800" dirty="0">
                <a:latin typeface="Arial Unicode MS" pitchFamily="34" charset="-128"/>
              </a:rPr>
              <a:t>vzdělávací modul a metodika pro poradce, zaměřený na občanské vzdělávání v oblasti sociální legislativy a v oblasti rozvoje sociálních </a:t>
            </a:r>
            <a:r>
              <a:rPr lang="cs-CZ" sz="1800" dirty="0" smtClean="0">
                <a:latin typeface="Arial Unicode MS" pitchFamily="34" charset="-128"/>
              </a:rPr>
              <a:t>kompetencí</a:t>
            </a: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certifikovaný </a:t>
            </a:r>
            <a:r>
              <a:rPr lang="cs-CZ" sz="1800" dirty="0">
                <a:latin typeface="Arial Unicode MS" pitchFamily="34" charset="-128"/>
              </a:rPr>
              <a:t>vzdělávací modul a metodika pro občany z široké veřejnosti, především však občany považované za jedince slabší či za jedince bez přístupu k rovnému a nediskriminačnímu přístup k lidským </a:t>
            </a:r>
            <a:r>
              <a:rPr lang="cs-CZ" sz="1800" dirty="0" smtClean="0">
                <a:latin typeface="Arial Unicode MS" pitchFamily="34" charset="-128"/>
              </a:rPr>
              <a:t>právům </a:t>
            </a:r>
            <a:endParaRPr lang="cs-CZ" sz="1800" dirty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e-</a:t>
            </a:r>
            <a:r>
              <a:rPr lang="cs-CZ" sz="1800" dirty="0" err="1" smtClean="0">
                <a:latin typeface="Arial Unicode MS" pitchFamily="34" charset="-128"/>
              </a:rPr>
              <a:t>learningové</a:t>
            </a:r>
            <a:r>
              <a:rPr lang="cs-CZ" sz="1800" dirty="0" smtClean="0">
                <a:latin typeface="Arial Unicode MS" pitchFamily="34" charset="-128"/>
              </a:rPr>
              <a:t> </a:t>
            </a:r>
            <a:r>
              <a:rPr lang="cs-CZ" sz="1800" dirty="0">
                <a:latin typeface="Arial Unicode MS" pitchFamily="34" charset="-128"/>
              </a:rPr>
              <a:t>moduly </a:t>
            </a:r>
            <a:r>
              <a:rPr lang="cs-CZ" sz="1800" dirty="0" smtClean="0">
                <a:latin typeface="Arial Unicode MS" pitchFamily="34" charset="-128"/>
              </a:rPr>
              <a:t>a </a:t>
            </a:r>
            <a:r>
              <a:rPr lang="cs-CZ" sz="1800" dirty="0">
                <a:latin typeface="Arial Unicode MS" pitchFamily="34" charset="-128"/>
              </a:rPr>
              <a:t>doprovodné aktivity na webu pro </a:t>
            </a:r>
            <a:r>
              <a:rPr lang="cs-CZ" sz="1800" dirty="0" smtClean="0">
                <a:latin typeface="Arial Unicode MS" pitchFamily="34" charset="-128"/>
              </a:rPr>
              <a:t>občany</a:t>
            </a: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mezinárodní seminář </a:t>
            </a:r>
            <a:r>
              <a:rPr lang="cs-CZ" sz="1800" dirty="0">
                <a:latin typeface="Arial Unicode MS" pitchFamily="34" charset="-128"/>
              </a:rPr>
              <a:t>vyškolených poradců za účelem předávání zkušeností, znalostí a dovedností v dané oblasti.  </a:t>
            </a:r>
          </a:p>
          <a:p>
            <a:pPr eaLnBrk="1" hangingPunct="1"/>
            <a:endParaRPr lang="cs-CZ" sz="1800" dirty="0">
              <a:latin typeface="Arial Unicode MS" pitchFamily="34" charset="-128"/>
            </a:endParaRP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/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cs-CZ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Individuální další vzdělávání</a:t>
            </a:r>
            <a:endParaRPr lang="cs-CZ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7410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 algn="ctr" eaLnBrk="1" hangingPunct="1">
              <a:lnSpc>
                <a:spcPct val="80000"/>
              </a:lnSpc>
              <a:buNone/>
            </a:pPr>
            <a:endParaRPr lang="cs-CZ" sz="2000" b="1" dirty="0" smtClean="0">
              <a:latin typeface="Arial Unicode MS" pitchFamily="34" charset="-128"/>
            </a:endParaRP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cs-CZ" sz="2000" b="1" dirty="0" err="1" smtClean="0">
                <a:latin typeface="Arial Unicode MS" pitchFamily="34" charset="-128"/>
              </a:rPr>
              <a:t>Ipn</a:t>
            </a:r>
            <a:r>
              <a:rPr lang="cs-CZ" sz="2000" b="1" dirty="0" smtClean="0">
                <a:latin typeface="Arial Unicode MS" pitchFamily="34" charset="-128"/>
              </a:rPr>
              <a:t> </a:t>
            </a:r>
            <a:r>
              <a:rPr lang="cs-CZ" sz="2000" b="1" dirty="0">
                <a:latin typeface="Arial Unicode MS" pitchFamily="34" charset="-128"/>
              </a:rPr>
              <a:t>- individuální projekt národní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cs-CZ" sz="1800" b="1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cs-CZ" sz="1800" dirty="0" smtClean="0">
              <a:solidFill>
                <a:srgbClr val="FF0000"/>
              </a:solidFill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800" dirty="0" smtClean="0">
                <a:solidFill>
                  <a:srgbClr val="FF0000"/>
                </a:solidFill>
                <a:latin typeface="Arial Unicode MS" pitchFamily="34" charset="-128"/>
              </a:rPr>
              <a:t>Operační program Vzdělávání pro konkurenceschopnost</a:t>
            </a:r>
          </a:p>
          <a:p>
            <a:pPr eaLnBrk="1" hangingPunct="1">
              <a:lnSpc>
                <a:spcPct val="80000"/>
              </a:lnSpc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800" dirty="0" smtClean="0">
                <a:latin typeface="Arial Unicode MS" pitchFamily="34" charset="-128"/>
              </a:rPr>
              <a:t>Prioritní osa 3, oblast podpory  3.1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800" dirty="0">
                <a:latin typeface="Arial Unicode MS" pitchFamily="34" charset="-128"/>
              </a:rPr>
              <a:t>celkové způsobilé náklady projektu </a:t>
            </a:r>
            <a:r>
              <a:rPr lang="cs-CZ" sz="1800" dirty="0"/>
              <a:t>899 </a:t>
            </a:r>
            <a:r>
              <a:rPr lang="cs-CZ" sz="1800" dirty="0" smtClean="0"/>
              <a:t>930 830,00 </a:t>
            </a:r>
            <a:r>
              <a:rPr lang="cs-CZ" sz="1800" dirty="0">
                <a:latin typeface="Arial Unicode MS" pitchFamily="34" charset="-128"/>
              </a:rPr>
              <a:t>Kč</a:t>
            </a:r>
          </a:p>
          <a:p>
            <a:pPr eaLnBrk="1" hangingPunct="1">
              <a:lnSpc>
                <a:spcPct val="80000"/>
              </a:lnSpc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800" dirty="0" smtClean="0">
                <a:latin typeface="Arial Unicode MS" pitchFamily="34" charset="-128"/>
              </a:rPr>
              <a:t>předpokládané datum zahájení projektu:   </a:t>
            </a:r>
            <a:r>
              <a:rPr lang="cs-CZ" sz="1800" dirty="0" smtClean="0">
                <a:latin typeface="Arial Unicode MS" pitchFamily="34" charset="-128"/>
              </a:rPr>
              <a:t>1.02.2012</a:t>
            </a:r>
            <a:r>
              <a:rPr lang="cs-CZ" sz="1800" dirty="0" smtClean="0">
                <a:latin typeface="Arial Unicode MS" pitchFamily="34" charset="-128"/>
              </a:rPr>
              <a:t/>
            </a:r>
            <a:br>
              <a:rPr lang="cs-CZ" sz="1800" dirty="0" smtClean="0">
                <a:latin typeface="Arial Unicode MS" pitchFamily="34" charset="-128"/>
              </a:rPr>
            </a:b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800" dirty="0" smtClean="0">
                <a:latin typeface="Arial Unicode MS" pitchFamily="34" charset="-128"/>
              </a:rPr>
              <a:t>předpokládané datum ukončení projektu:  </a:t>
            </a:r>
            <a:r>
              <a:rPr lang="cs-CZ" sz="1800" dirty="0" smtClean="0">
                <a:latin typeface="Arial Unicode MS" pitchFamily="34" charset="-128"/>
              </a:rPr>
              <a:t>30.06.2015</a:t>
            </a:r>
            <a:r>
              <a:rPr lang="cs-CZ" sz="2000" b="1" dirty="0" smtClean="0"/>
              <a:t/>
            </a:r>
            <a:br>
              <a:rPr lang="cs-CZ" sz="2000" b="1" dirty="0" smtClean="0"/>
            </a:br>
            <a:r>
              <a:rPr lang="cs-CZ" sz="2000" b="1" dirty="0" smtClean="0"/>
              <a:t>                               </a:t>
            </a:r>
            <a:endParaRPr lang="cs-CZ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4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4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Autofit/>
          </a:bodyPr>
          <a:lstStyle/>
          <a:p>
            <a:pPr algn="ctr" eaLnBrk="1" hangingPunct="1">
              <a:defRPr/>
            </a:pPr>
            <a:r>
              <a:rPr lang="cs-CZ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cs-CZ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KA10 – </a:t>
            </a:r>
            <a:r>
              <a:rPr lang="cs-CZ" sz="2000" dirty="0">
                <a:latin typeface="Arial Unicode MS" pitchFamily="34" charset="-128"/>
              </a:rPr>
              <a:t>Zdravý životní </a:t>
            </a:r>
            <a:r>
              <a:rPr lang="cs-CZ" sz="2000" dirty="0" smtClean="0">
                <a:latin typeface="Arial Unicode MS" pitchFamily="34" charset="-128"/>
              </a:rPr>
              <a:t>styl</a:t>
            </a:r>
            <a:r>
              <a:rPr lang="cs-CZ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cs-CZ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cs-CZ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866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cs-CZ" sz="1800" dirty="0" smtClean="0">
                <a:latin typeface="Arial Unicode MS" pitchFamily="34" charset="-128"/>
              </a:rPr>
              <a:t>stravování</a:t>
            </a:r>
          </a:p>
          <a:p>
            <a:pPr eaLnBrk="1" hangingPunct="1">
              <a:lnSpc>
                <a:spcPct val="90000"/>
              </a:lnSpc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cs-CZ" sz="1800" dirty="0" smtClean="0">
                <a:latin typeface="Arial Unicode MS" pitchFamily="34" charset="-128"/>
              </a:rPr>
              <a:t>fyziologie</a:t>
            </a:r>
          </a:p>
          <a:p>
            <a:pPr eaLnBrk="1" hangingPunct="1">
              <a:lnSpc>
                <a:spcPct val="90000"/>
              </a:lnSpc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cs-CZ" sz="1800" dirty="0" smtClean="0">
                <a:latin typeface="Arial Unicode MS" pitchFamily="34" charset="-128"/>
              </a:rPr>
              <a:t>psychika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Autofit/>
          </a:bodyPr>
          <a:lstStyle/>
          <a:p>
            <a:pPr algn="ctr" eaLnBrk="1" hangingPunct="1">
              <a:defRPr/>
            </a:pPr>
            <a:r>
              <a:rPr lang="cs-CZ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Rizika projektu</a:t>
            </a:r>
            <a:endParaRPr lang="cs-CZ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7890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cs-CZ" dirty="0" smtClean="0"/>
          </a:p>
          <a:p>
            <a:pPr eaLnBrk="1" hangingPunct="1">
              <a:lnSpc>
                <a:spcPct val="80000"/>
              </a:lnSpc>
            </a:pPr>
            <a:r>
              <a:rPr lang="cs-CZ" sz="1800" dirty="0" smtClean="0">
                <a:latin typeface="Arial Unicode MS" pitchFamily="34" charset="-128"/>
              </a:rPr>
              <a:t>řízení projektu a projektového týmu</a:t>
            </a:r>
          </a:p>
          <a:p>
            <a:pPr eaLnBrk="1" hangingPunct="1">
              <a:lnSpc>
                <a:spcPct val="80000"/>
              </a:lnSpc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800" dirty="0" smtClean="0">
                <a:latin typeface="Arial Unicode MS" pitchFamily="34" charset="-128"/>
              </a:rPr>
              <a:t>nečekané změny zákona a nečekané změny v kompetencích                                MŠMT</a:t>
            </a:r>
          </a:p>
          <a:p>
            <a:pPr eaLnBrk="1" hangingPunct="1">
              <a:lnSpc>
                <a:spcPct val="80000"/>
              </a:lnSpc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800" dirty="0" smtClean="0">
                <a:latin typeface="Arial Unicode MS" pitchFamily="34" charset="-128"/>
              </a:rPr>
              <a:t>nízká motivace cílové skupiny</a:t>
            </a:r>
          </a:p>
          <a:p>
            <a:pPr eaLnBrk="1" hangingPunct="1">
              <a:lnSpc>
                <a:spcPct val="80000"/>
              </a:lnSpc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800" dirty="0" smtClean="0">
                <a:latin typeface="Arial Unicode MS" pitchFamily="34" charset="-128"/>
              </a:rPr>
              <a:t>výběrová řízení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cs-CZ" sz="1800" dirty="0" smtClean="0">
              <a:latin typeface="Arial Unicode MS" pitchFamily="34" charset="-128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8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sz="2400" b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Opatření na eliminaci</a:t>
            </a:r>
            <a:br>
              <a:rPr lang="cs-CZ" sz="2400" b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</a:br>
            <a:r>
              <a:rPr lang="cs-CZ" sz="2400" b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(odstranění rizik)</a:t>
            </a:r>
          </a:p>
        </p:txBody>
      </p:sp>
      <p:sp>
        <p:nvSpPr>
          <p:cNvPr id="38914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800" dirty="0" smtClean="0">
                <a:latin typeface="Arial Unicode MS" pitchFamily="34" charset="-128"/>
              </a:rPr>
              <a:t>propracovaná kampaň </a:t>
            </a:r>
          </a:p>
          <a:p>
            <a:pPr eaLnBrk="1" hangingPunct="1">
              <a:lnSpc>
                <a:spcPct val="80000"/>
              </a:lnSpc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800" dirty="0" smtClean="0">
                <a:latin typeface="Arial Unicode MS" pitchFamily="34" charset="-128"/>
              </a:rPr>
              <a:t>vymezení projektových rolí a zodpovědnosti </a:t>
            </a:r>
          </a:p>
          <a:p>
            <a:pPr eaLnBrk="1" hangingPunct="1">
              <a:lnSpc>
                <a:spcPct val="80000"/>
              </a:lnSpc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800" dirty="0" smtClean="0">
                <a:latin typeface="Arial Unicode MS" pitchFamily="34" charset="-128"/>
              </a:rPr>
              <a:t>průběžná evaluace zpětných vazeb a informací </a:t>
            </a:r>
            <a:br>
              <a:rPr lang="cs-CZ" sz="1800" dirty="0" smtClean="0">
                <a:latin typeface="Arial Unicode MS" pitchFamily="34" charset="-128"/>
              </a:rPr>
            </a:b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800" dirty="0" smtClean="0">
                <a:latin typeface="Arial Unicode MS" pitchFamily="34" charset="-128"/>
              </a:rPr>
              <a:t>preference a zřetel na kvalitu, preciznost zpracování, procesování výběrového řízení a jejich legálnost</a:t>
            </a:r>
          </a:p>
          <a:p>
            <a:pPr eaLnBrk="1" hangingPunct="1">
              <a:lnSpc>
                <a:spcPct val="80000"/>
              </a:lnSpc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cs-CZ" sz="1800" dirty="0" smtClean="0">
              <a:latin typeface="Arial Unicode MS" pitchFamily="34" charset="-128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9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Zástupný symbol pro obsah 2"/>
          <p:cNvSpPr>
            <a:spLocks noGrp="1"/>
          </p:cNvSpPr>
          <p:nvPr>
            <p:ph idx="4294967295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cs-CZ" smtClean="0"/>
          </a:p>
          <a:p>
            <a:pPr marL="0" indent="0" algn="ctr" eaLnBrk="1" hangingPunct="1">
              <a:buFont typeface="Wingdings" pitchFamily="2" charset="2"/>
              <a:buNone/>
            </a:pPr>
            <a:endParaRPr lang="cs-CZ" smtClean="0"/>
          </a:p>
          <a:p>
            <a:pPr marL="0" indent="0" algn="ctr" eaLnBrk="1" hangingPunct="1">
              <a:buFont typeface="Wingdings" pitchFamily="2" charset="2"/>
              <a:buNone/>
            </a:pPr>
            <a:endParaRPr lang="cs-CZ" smtClean="0"/>
          </a:p>
          <a:p>
            <a:pPr marL="0" indent="0" algn="ctr" eaLnBrk="1" hangingPunct="1">
              <a:buFont typeface="Wingdings" pitchFamily="2" charset="2"/>
              <a:buNone/>
            </a:pPr>
            <a:endParaRPr lang="cs-CZ" smtClean="0"/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cs-CZ" smtClean="0"/>
              <a:t>Prostor pro dotazy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Zástupný symbol pro obsah 2"/>
          <p:cNvSpPr>
            <a:spLocks noGrp="1"/>
          </p:cNvSpPr>
          <p:nvPr>
            <p:ph idx="4294967295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cs-CZ" smtClean="0"/>
          </a:p>
          <a:p>
            <a:pPr marL="0" indent="0" eaLnBrk="1" hangingPunct="1">
              <a:buFont typeface="Wingdings" pitchFamily="2" charset="2"/>
              <a:buNone/>
            </a:pPr>
            <a:endParaRPr lang="cs-CZ" smtClean="0"/>
          </a:p>
          <a:p>
            <a:pPr marL="0" indent="0" eaLnBrk="1" hangingPunct="1">
              <a:buFont typeface="Wingdings" pitchFamily="2" charset="2"/>
              <a:buNone/>
            </a:pPr>
            <a:endParaRPr lang="cs-CZ" smtClean="0"/>
          </a:p>
          <a:p>
            <a:pPr marL="0" indent="0" eaLnBrk="1" hangingPunct="1">
              <a:buFont typeface="Wingdings" pitchFamily="2" charset="2"/>
              <a:buNone/>
            </a:pPr>
            <a:endParaRPr lang="cs-CZ" smtClean="0"/>
          </a:p>
          <a:p>
            <a:pPr marL="0" indent="0" eaLnBrk="1" hangingPunct="1">
              <a:buFont typeface="Wingdings" pitchFamily="2" charset="2"/>
              <a:buNone/>
            </a:pPr>
            <a:endParaRPr lang="cs-CZ" smtClean="0"/>
          </a:p>
          <a:p>
            <a:pPr marL="0" indent="0" eaLnBrk="1" hangingPunct="1">
              <a:buFont typeface="Wingdings" pitchFamily="2" charset="2"/>
              <a:buNone/>
            </a:pPr>
            <a:endParaRPr lang="cs-CZ" smtClean="0"/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cs-CZ" smtClean="0"/>
              <a:t>Děkuji za pozornost 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Autofit/>
          </a:bodyPr>
          <a:lstStyle/>
          <a:p>
            <a:pPr eaLnBrk="1" hangingPunct="1">
              <a:defRPr/>
            </a:pPr>
            <a:r>
              <a:rPr lang="cs-CZ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Projekt vychází ze strategických dokumentů , studií a jednání s odbornou veřejností:</a:t>
            </a:r>
            <a:endParaRPr lang="cs-CZ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8434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Sdělení </a:t>
            </a:r>
            <a:r>
              <a:rPr lang="cs-CZ" sz="1800" dirty="0">
                <a:latin typeface="Arial Unicode MS" pitchFamily="34" charset="-128"/>
              </a:rPr>
              <a:t>Komise z roku 2001 Uskutečnění evropského prostoru celoživotního </a:t>
            </a:r>
            <a:r>
              <a:rPr lang="cs-CZ" sz="1800" dirty="0" smtClean="0">
                <a:latin typeface="Arial Unicode MS" pitchFamily="34" charset="-128"/>
              </a:rPr>
              <a:t>vzdělávání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Usnesení </a:t>
            </a:r>
            <a:r>
              <a:rPr lang="cs-CZ" sz="1800" dirty="0">
                <a:latin typeface="Arial Unicode MS" pitchFamily="34" charset="-128"/>
              </a:rPr>
              <a:t>Rady z roku 2002 o celoživotním </a:t>
            </a:r>
            <a:r>
              <a:rPr lang="cs-CZ" sz="1800" dirty="0" smtClean="0">
                <a:latin typeface="Arial Unicode MS" pitchFamily="34" charset="-128"/>
              </a:rPr>
              <a:t>vzdělávání</a:t>
            </a:r>
          </a:p>
          <a:p>
            <a:pPr eaLnBrk="1" hangingPunct="1"/>
            <a:endParaRPr lang="cs-CZ" sz="1800" dirty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Implementační </a:t>
            </a:r>
            <a:r>
              <a:rPr lang="cs-CZ" sz="1800" dirty="0">
                <a:latin typeface="Arial Unicode MS" pitchFamily="34" charset="-128"/>
              </a:rPr>
              <a:t>plán strategie celoživotního </a:t>
            </a:r>
            <a:r>
              <a:rPr lang="cs-CZ" sz="1800" dirty="0" smtClean="0">
                <a:latin typeface="Arial Unicode MS" pitchFamily="34" charset="-128"/>
              </a:rPr>
              <a:t>učení</a:t>
            </a:r>
          </a:p>
          <a:p>
            <a:pPr eaLnBrk="1" hangingPunct="1">
              <a:buFont typeface="Wingdings" pitchFamily="2" charset="2"/>
              <a:buNone/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Prováděcí dokument OP VK - SWOT analýza OP VK</a:t>
            </a:r>
          </a:p>
          <a:p>
            <a:pPr eaLnBrk="1" hangingPunct="1">
              <a:buFont typeface="Wingdings" pitchFamily="2" charset="2"/>
              <a:buNone/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Studie proveditelnosti PIVO</a:t>
            </a: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Jednání s odbornou veřejností</a:t>
            </a:r>
            <a:r>
              <a:rPr lang="cs-CZ" b="1" dirty="0" smtClean="0"/>
              <a:t> </a:t>
            </a: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395288" y="404664"/>
            <a:ext cx="8229600" cy="879624"/>
          </a:xfrm>
        </p:spPr>
        <p:txBody>
          <a:bodyPr anchor="ctr">
            <a:noAutofit/>
          </a:bodyPr>
          <a:lstStyle/>
          <a:p>
            <a:pPr algn="ctr" eaLnBrk="1" hangingPunct="1">
              <a:defRPr/>
            </a:pP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Odůvodnění potřebnosti</a:t>
            </a:r>
            <a:endParaRPr lang="cs-CZ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482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národní </a:t>
            </a:r>
            <a:r>
              <a:rPr lang="cs-CZ" sz="1800" dirty="0">
                <a:latin typeface="Arial Unicode MS" pitchFamily="34" charset="-128"/>
              </a:rPr>
              <a:t>program reforem</a:t>
            </a:r>
            <a:br>
              <a:rPr lang="cs-CZ" sz="1800" dirty="0">
                <a:latin typeface="Arial Unicode MS" pitchFamily="34" charset="-128"/>
              </a:rPr>
            </a:br>
            <a:endParaRPr lang="cs-CZ" sz="1800" dirty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klíčový činitel osobního růstu a společenského začlenění 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zvýšení konkurenceschopnosti v osobním životě a na trhu práce</a:t>
            </a:r>
          </a:p>
          <a:p>
            <a:pPr marL="0" indent="0" eaLnBrk="1" hangingPunct="1">
              <a:buNone/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rovnoměrná distribuce </a:t>
            </a:r>
            <a:r>
              <a:rPr lang="cs-CZ" sz="1800" dirty="0" smtClean="0">
                <a:solidFill>
                  <a:srgbClr val="FF0000"/>
                </a:solidFill>
                <a:latin typeface="Arial Unicode MS" pitchFamily="34" charset="-128"/>
              </a:rPr>
              <a:t>vzdělávání</a:t>
            </a:r>
            <a:endParaRPr lang="cs-CZ" sz="1800" dirty="0">
              <a:solidFill>
                <a:srgbClr val="FF0000"/>
              </a:solidFill>
              <a:latin typeface="Arial Unicode MS" pitchFamily="34" charset="-128"/>
            </a:endParaRPr>
          </a:p>
          <a:p>
            <a:pPr marL="0" indent="0" eaLnBrk="1" hangingPunct="1">
              <a:buNone/>
            </a:pPr>
            <a:endParaRPr lang="cs-CZ" sz="1800" dirty="0">
              <a:latin typeface="Arial Unicode MS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cs-CZ" sz="1800" dirty="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68313" y="404664"/>
            <a:ext cx="8229600" cy="879624"/>
          </a:xfrm>
        </p:spPr>
        <p:txBody>
          <a:bodyPr anchor="ctr">
            <a:noAutofit/>
          </a:bodyPr>
          <a:lstStyle/>
          <a:p>
            <a:pPr algn="ctr" eaLnBrk="1" hangingPunct="1">
              <a:defRPr/>
            </a:pP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Nosný cíl projektu</a:t>
            </a:r>
            <a:r>
              <a:rPr lang="cs-CZ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21506" name="Zástupný symbol pro obsah 2"/>
          <p:cNvSpPr>
            <a:spLocks noGrp="1"/>
          </p:cNvSpPr>
          <p:nvPr>
            <p:ph idx="4294967295"/>
          </p:nvPr>
        </p:nvSpPr>
        <p:spPr>
          <a:xfrm>
            <a:off x="1403648" y="2636912"/>
            <a:ext cx="7313612" cy="4114800"/>
          </a:xfrm>
        </p:spPr>
        <p:txBody>
          <a:bodyPr/>
          <a:lstStyle/>
          <a:p>
            <a:pPr marL="457200" lvl="1" indent="0" eaLnBrk="1" hangingPunct="1">
              <a:lnSpc>
                <a:spcPct val="90000"/>
              </a:lnSpc>
              <a:buNone/>
            </a:pPr>
            <a:endParaRPr lang="cs-CZ" sz="1600" dirty="0" smtClean="0">
              <a:latin typeface="Arial Unicode MS" pitchFamily="34" charset="-128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¡"/>
            </a:pPr>
            <a:endParaRPr lang="cs-CZ" sz="1800" dirty="0" smtClean="0">
              <a:latin typeface="Arial Unicode MS" pitchFamily="34" charset="-128"/>
              <a:ea typeface="+mn-ea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¡"/>
            </a:pPr>
            <a:r>
              <a:rPr lang="cs-CZ" sz="1800" dirty="0" smtClean="0">
                <a:latin typeface="Arial Unicode MS" pitchFamily="34" charset="-128"/>
                <a:ea typeface="+mn-ea"/>
              </a:rPr>
              <a:t>nedostatečná </a:t>
            </a:r>
            <a:r>
              <a:rPr lang="cs-CZ" sz="1800" dirty="0">
                <a:latin typeface="Arial Unicode MS" pitchFamily="34" charset="-128"/>
                <a:ea typeface="+mn-ea"/>
              </a:rPr>
              <a:t>informovanost a motivace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¡"/>
            </a:pPr>
            <a:endParaRPr lang="cs-CZ" sz="1800" dirty="0" smtClean="0">
              <a:latin typeface="Arial Unicode MS" pitchFamily="34" charset="-128"/>
              <a:ea typeface="+mn-ea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¡"/>
            </a:pPr>
            <a:r>
              <a:rPr lang="cs-CZ" sz="1800" dirty="0" smtClean="0">
                <a:latin typeface="Arial Unicode MS" pitchFamily="34" charset="-128"/>
                <a:ea typeface="+mn-ea"/>
              </a:rPr>
              <a:t>cenová nedostupnost 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¡"/>
            </a:pPr>
            <a:endParaRPr lang="cs-CZ" sz="1800" dirty="0">
              <a:latin typeface="Arial Unicode MS" pitchFamily="34" charset="-128"/>
              <a:ea typeface="+mn-ea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¡"/>
            </a:pPr>
            <a:r>
              <a:rPr lang="cs-CZ" sz="1800" dirty="0" smtClean="0">
                <a:latin typeface="Arial Unicode MS" pitchFamily="34" charset="-128"/>
                <a:ea typeface="+mn-ea"/>
              </a:rPr>
              <a:t>osobní překážky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¡"/>
            </a:pPr>
            <a:endParaRPr lang="cs-CZ" sz="1800" dirty="0" smtClean="0">
              <a:latin typeface="Arial Unicode MS" pitchFamily="34" charset="-128"/>
              <a:ea typeface="+mn-ea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¡"/>
            </a:pPr>
            <a:r>
              <a:rPr lang="cs-CZ" sz="1800" dirty="0">
                <a:latin typeface="Arial Unicode MS" pitchFamily="34" charset="-128"/>
                <a:ea typeface="+mn-ea"/>
              </a:rPr>
              <a:t>překážky související s poskytovateli - úroveň podpory vzdělávání, povaha výsledků </a:t>
            </a:r>
            <a:r>
              <a:rPr lang="cs-CZ" sz="1800" dirty="0" smtClean="0">
                <a:latin typeface="Arial Unicode MS" pitchFamily="34" charset="-128"/>
                <a:ea typeface="+mn-ea"/>
              </a:rPr>
              <a:t>vzdělávání</a:t>
            </a:r>
            <a:endParaRPr lang="cs-CZ" sz="1800" dirty="0">
              <a:latin typeface="Arial Unicode MS" pitchFamily="34" charset="-128"/>
              <a:ea typeface="+mn-ea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547664" y="155679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 eaLnBrk="1" hangingPunct="1">
              <a:lnSpc>
                <a:spcPct val="90000"/>
              </a:lnSpc>
              <a:buNone/>
            </a:pPr>
            <a:endParaRPr lang="cs-CZ" sz="2000" dirty="0" smtClean="0">
              <a:latin typeface="Arial Unicode MS" pitchFamily="34" charset="-128"/>
            </a:endParaRP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cs-CZ" sz="2000" dirty="0" smtClean="0">
                <a:latin typeface="Arial Unicode MS" pitchFamily="34" charset="-128"/>
              </a:rPr>
              <a:t>odstranění </a:t>
            </a:r>
            <a:r>
              <a:rPr lang="cs-CZ" sz="2000" dirty="0">
                <a:latin typeface="Arial Unicode MS" pitchFamily="34" charset="-128"/>
              </a:rPr>
              <a:t>překážek v distribuci vzdělávání osob s nejnižší pravděpodobností účasti na vzdělávání :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1370013" y="476671"/>
            <a:ext cx="7313612" cy="967953"/>
          </a:xfrm>
        </p:spPr>
        <p:txBody>
          <a:bodyPr anchor="ctr">
            <a:noAutofit/>
          </a:bodyPr>
          <a:lstStyle/>
          <a:p>
            <a:pPr algn="ctr" eaLnBrk="1" hangingPunct="1">
              <a:defRPr/>
            </a:pP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Globální a specifické cíle projektu</a:t>
            </a:r>
            <a:r>
              <a:rPr lang="cs-CZ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</a:p>
        </p:txBody>
      </p:sp>
      <p:sp>
        <p:nvSpPr>
          <p:cNvPr id="22530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</a:pPr>
            <a:endParaRPr lang="cs-CZ" sz="1800" dirty="0" smtClean="0">
              <a:latin typeface="Arial Unicode MS" pitchFamily="34" charset="-128"/>
            </a:endParaRPr>
          </a:p>
          <a:p>
            <a:pPr marL="0" indent="0" eaLnBrk="1" hangingPunct="1">
              <a:lnSpc>
                <a:spcPct val="80000"/>
              </a:lnSpc>
            </a:pPr>
            <a:r>
              <a:rPr lang="cs-CZ" sz="1800" dirty="0" smtClean="0">
                <a:latin typeface="Arial Unicode MS" pitchFamily="34" charset="-128"/>
              </a:rPr>
              <a:t>  zvýšení konkurenceschopnost jednotlivců ve společnosti a na trhu  </a:t>
            </a:r>
            <a:br>
              <a:rPr lang="cs-CZ" sz="1800" dirty="0" smtClean="0">
                <a:latin typeface="Arial Unicode MS" pitchFamily="34" charset="-128"/>
              </a:rPr>
            </a:br>
            <a:r>
              <a:rPr lang="cs-CZ" sz="1800" dirty="0" smtClean="0">
                <a:latin typeface="Arial Unicode MS" pitchFamily="34" charset="-128"/>
              </a:rPr>
              <a:t>    práce</a:t>
            </a:r>
            <a:br>
              <a:rPr lang="cs-CZ" sz="1800" dirty="0" smtClean="0">
                <a:latin typeface="Arial Unicode MS" pitchFamily="34" charset="-128"/>
              </a:rPr>
            </a:br>
            <a:endParaRPr lang="cs-CZ" sz="1800" dirty="0" smtClean="0">
              <a:latin typeface="Arial Unicode MS" pitchFamily="34" charset="-128"/>
            </a:endParaRPr>
          </a:p>
          <a:p>
            <a:pPr marL="0" indent="0" eaLnBrk="1" hangingPunct="1">
              <a:lnSpc>
                <a:spcPct val="80000"/>
              </a:lnSpc>
            </a:pPr>
            <a:r>
              <a:rPr lang="cs-CZ" sz="1800" dirty="0" smtClean="0">
                <a:latin typeface="Arial Unicode MS" pitchFamily="34" charset="-128"/>
              </a:rPr>
              <a:t>  podpora vzdělávání jednotlivců</a:t>
            </a:r>
          </a:p>
          <a:p>
            <a:pPr marL="0" indent="0" eaLnBrk="1" hangingPunct="1">
              <a:lnSpc>
                <a:spcPct val="80000"/>
              </a:lnSpc>
            </a:pPr>
            <a:endParaRPr lang="cs-CZ" sz="1800" dirty="0" smtClean="0">
              <a:latin typeface="Arial Unicode MS" pitchFamily="34" charset="-128"/>
            </a:endParaRPr>
          </a:p>
          <a:p>
            <a:pPr marL="0" indent="0" eaLnBrk="1" hangingPunct="1">
              <a:lnSpc>
                <a:spcPct val="80000"/>
              </a:lnSpc>
            </a:pPr>
            <a:r>
              <a:rPr lang="cs-CZ" sz="1800" dirty="0" smtClean="0">
                <a:latin typeface="Arial Unicode MS" pitchFamily="34" charset="-128"/>
              </a:rPr>
              <a:t>  usnadnění individuálního přístupu k dalšímu vzdělávání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smtClean="0">
                <a:latin typeface="Arial Unicode MS" pitchFamily="34" charset="-128"/>
              </a:rPr>
              <a:t> 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cs-CZ" sz="1800" dirty="0" smtClean="0">
                <a:latin typeface="Arial Unicode MS" pitchFamily="34" charset="-128"/>
              </a:rPr>
              <a:t>  zvýšení a podpora kvality obecných a odborných kompetencí</a:t>
            </a:r>
          </a:p>
          <a:p>
            <a:pPr marL="0" indent="0" eaLnBrk="1" hangingPunct="1">
              <a:lnSpc>
                <a:spcPct val="80000"/>
              </a:lnSpc>
            </a:pPr>
            <a:endParaRPr lang="cs-CZ" sz="1800" dirty="0" smtClean="0">
              <a:latin typeface="Arial Unicode MS" pitchFamily="34" charset="-128"/>
            </a:endParaRPr>
          </a:p>
          <a:p>
            <a:pPr marL="0" indent="0" eaLnBrk="1" hangingPunct="1">
              <a:lnSpc>
                <a:spcPct val="80000"/>
              </a:lnSpc>
            </a:pPr>
            <a:r>
              <a:rPr lang="cs-CZ" sz="1800" dirty="0" smtClean="0">
                <a:latin typeface="Arial Unicode MS" pitchFamily="34" charset="-128"/>
              </a:rPr>
              <a:t>  posílení aktivního postoje jednotlivců k dalšímu vzdělávání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cs-CZ" sz="1800" dirty="0" smtClean="0">
              <a:latin typeface="Arial Unicode MS" pitchFamily="34" charset="-128"/>
            </a:endParaRPr>
          </a:p>
          <a:p>
            <a:pPr marL="0" indent="0" eaLnBrk="1" hangingPunct="1">
              <a:lnSpc>
                <a:spcPct val="80000"/>
              </a:lnSpc>
            </a:pPr>
            <a:r>
              <a:rPr lang="cs-CZ" sz="1800" dirty="0" smtClean="0">
                <a:latin typeface="Arial Unicode MS" pitchFamily="34" charset="-128"/>
              </a:rPr>
              <a:t>  prohloubení obecné informovanosti </a:t>
            </a:r>
            <a:r>
              <a:rPr lang="cs-CZ" sz="1800" dirty="0" smtClean="0">
                <a:solidFill>
                  <a:srgbClr val="FF0000"/>
                </a:solidFill>
                <a:latin typeface="Arial Unicode MS" pitchFamily="34" charset="-128"/>
              </a:rPr>
              <a:t>o možnostech vzdělávání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5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5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1370013" y="404663"/>
            <a:ext cx="7313612" cy="1039961"/>
          </a:xfrm>
        </p:spPr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Přidaná hodnota projektu</a:t>
            </a:r>
            <a:b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 inovativnost -</a:t>
            </a:r>
            <a:endParaRPr lang="cs-CZ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3554" name="Zástupný symbol pro obsah 2"/>
          <p:cNvSpPr>
            <a:spLocks noGrp="1"/>
          </p:cNvSpPr>
          <p:nvPr>
            <p:ph idx="4294967295"/>
          </p:nvPr>
        </p:nvSpPr>
        <p:spPr>
          <a:xfrm>
            <a:off x="1116013" y="1844675"/>
            <a:ext cx="7427912" cy="3933825"/>
          </a:xfrm>
        </p:spPr>
        <p:txBody>
          <a:bodyPr/>
          <a:lstStyle/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zaměření na jednotlivce - občana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vytvoření uceleného systému e-</a:t>
            </a:r>
            <a:r>
              <a:rPr lang="cs-CZ" sz="1800" dirty="0" err="1" smtClean="0">
                <a:latin typeface="Arial Unicode MS" pitchFamily="34" charset="-128"/>
              </a:rPr>
              <a:t>learningového</a:t>
            </a:r>
            <a:r>
              <a:rPr lang="cs-CZ" sz="1800" dirty="0" smtClean="0">
                <a:latin typeface="Arial Unicode MS" pitchFamily="34" charset="-128"/>
              </a:rPr>
              <a:t> vzdělávání dostupného pro cílovou skupinu.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tvorba vzdělávacích, propagačních a informačních materiálů ve znakové řeči. 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první realizace v tomto rozsahu v ČR s cílovou skupinou jednotlivec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>
              <a:buSzPct val="90000"/>
              <a:buFontTx/>
              <a:buChar char="o"/>
            </a:pPr>
            <a:r>
              <a:rPr lang="cs-CZ" sz="1800" dirty="0" smtClean="0">
                <a:latin typeface="Arial Unicode MS" pitchFamily="34" charset="-128"/>
              </a:rPr>
              <a:t>výstupní evaluační studie z pilotního projektu bude využita pro další monitorovací období.</a:t>
            </a:r>
          </a:p>
          <a:p>
            <a:pPr eaLnBrk="1" hangingPunct="1">
              <a:buFont typeface="Wingdings" pitchFamily="2" charset="2"/>
              <a:buNone/>
            </a:pPr>
            <a:endParaRPr lang="cs-CZ" sz="1800" dirty="0" smtClean="0">
              <a:latin typeface="Arial Unicode MS" pitchFamily="34" charset="-128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5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68313" y="404813"/>
            <a:ext cx="8229600" cy="1600200"/>
          </a:xfrm>
        </p:spPr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Obsah projektu</a:t>
            </a:r>
            <a:b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cs-CZ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78" name="Zástupný symbol pro obsah 2"/>
          <p:cNvSpPr>
            <a:spLocks noGrp="1"/>
          </p:cNvSpPr>
          <p:nvPr>
            <p:ph idx="4294967295"/>
          </p:nvPr>
        </p:nvSpPr>
        <p:spPr>
          <a:xfrm>
            <a:off x="1116013" y="1600200"/>
            <a:ext cx="7704137" cy="5257800"/>
          </a:xfrm>
        </p:spPr>
        <p:txBody>
          <a:bodyPr/>
          <a:lstStyle/>
          <a:p>
            <a:pPr eaLnBrk="1" hangingPunct="1"/>
            <a:endParaRPr lang="cs-CZ" sz="1800" dirty="0" smtClean="0">
              <a:latin typeface="Arial" charset="0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usnadnění individuálního přístupu </a:t>
            </a:r>
            <a:r>
              <a:rPr lang="cs-CZ" sz="1800" dirty="0" smtClean="0">
                <a:solidFill>
                  <a:srgbClr val="FF0000"/>
                </a:solidFill>
                <a:latin typeface="Arial Unicode MS" pitchFamily="34" charset="-128"/>
              </a:rPr>
              <a:t>jednotlivcům – občanům  ČR </a:t>
            </a:r>
            <a:r>
              <a:rPr lang="cs-CZ" sz="1800" dirty="0" smtClean="0">
                <a:latin typeface="Arial Unicode MS" pitchFamily="34" charset="-128"/>
              </a:rPr>
              <a:t>spadajících do cíle Konvergence k dalšímu vzdělávání 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 zvýšení motivace a stimulace poptávky</a:t>
            </a: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podpořit vzdělávání a  konkurenceschopnost  jednotlivců ve společnosti a trhu práce</a:t>
            </a:r>
          </a:p>
          <a:p>
            <a:pPr marL="0" indent="0" eaLnBrk="1" hangingPunct="1">
              <a:buNone/>
            </a:pPr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r>
              <a:rPr lang="cs-CZ" sz="1800" dirty="0" smtClean="0">
                <a:latin typeface="Arial Unicode MS" pitchFamily="34" charset="-128"/>
              </a:rPr>
              <a:t>prohloubit obecnou informovanost o významu a možnostech dalšího vzdělávání</a:t>
            </a:r>
          </a:p>
          <a:p>
            <a:pPr eaLnBrk="1" hangingPunct="1">
              <a:buFont typeface="Wingdings" pitchFamily="2" charset="2"/>
              <a:buNone/>
            </a:pPr>
            <a:endParaRPr lang="cs-CZ" sz="1800" b="1" dirty="0" smtClean="0">
              <a:latin typeface="Arial Unicode MS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cs-CZ" dirty="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468313" y="404664"/>
            <a:ext cx="8229600" cy="952649"/>
          </a:xfrm>
        </p:spPr>
        <p:txBody>
          <a:bodyPr anchor="ctr">
            <a:noAutofit/>
          </a:bodyPr>
          <a:lstStyle/>
          <a:p>
            <a:pPr algn="ctr" eaLnBrk="1" hangingPunct="1">
              <a:defRPr/>
            </a:pP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Cílové skupiny</a:t>
            </a:r>
            <a:endParaRPr lang="cs-CZ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602" name="Zástupný symbol pro obsah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eaLnBrk="1" hangingPunct="1"/>
            <a:endParaRPr lang="cs-CZ" sz="1800" dirty="0" smtClean="0">
              <a:latin typeface="Arial Unicode MS" pitchFamily="34" charset="-128"/>
            </a:endParaRPr>
          </a:p>
          <a:p>
            <a:pPr marL="0" indent="0" eaLnBrk="1" hangingPunct="1">
              <a:buNone/>
            </a:pPr>
            <a:endParaRPr lang="cs-CZ" sz="1800" dirty="0" smtClean="0">
              <a:latin typeface="Arial Unicode MS" pitchFamily="34" charset="-128"/>
            </a:endParaRPr>
          </a:p>
          <a:p>
            <a:pPr marL="0" indent="0" algn="ctr" eaLnBrk="1" hangingPunct="1">
              <a:buNone/>
            </a:pPr>
            <a:r>
              <a:rPr lang="cs-CZ" sz="2800" b="1" dirty="0">
                <a:latin typeface="Arial Unicode MS" pitchFamily="34" charset="-128"/>
              </a:rPr>
              <a:t>J</a:t>
            </a:r>
            <a:r>
              <a:rPr lang="cs-CZ" sz="2800" b="1" dirty="0" smtClean="0">
                <a:latin typeface="Arial Unicode MS" pitchFamily="34" charset="-128"/>
              </a:rPr>
              <a:t>ednotlivci</a:t>
            </a:r>
            <a:r>
              <a:rPr lang="cs-CZ" sz="2800" dirty="0" smtClean="0">
                <a:latin typeface="Arial Unicode MS" pitchFamily="34" charset="-128"/>
              </a:rPr>
              <a:t>  - </a:t>
            </a:r>
            <a:r>
              <a:rPr lang="cs-CZ" sz="2800" b="1" dirty="0" smtClean="0">
                <a:latin typeface="Arial Unicode MS" pitchFamily="34" charset="-128"/>
              </a:rPr>
              <a:t>občané </a:t>
            </a:r>
          </a:p>
          <a:p>
            <a:pPr marL="0" indent="0" algn="ctr" eaLnBrk="1" hangingPunct="1">
              <a:buNone/>
            </a:pPr>
            <a:endParaRPr lang="cs-CZ" sz="2800" dirty="0" smtClean="0">
              <a:latin typeface="Arial Unicode MS" pitchFamily="34" charset="-128"/>
            </a:endParaRPr>
          </a:p>
          <a:p>
            <a:pPr marL="0" indent="0" algn="ctr" eaLnBrk="1" hangingPunct="1">
              <a:buNone/>
            </a:pPr>
            <a:r>
              <a:rPr lang="cs-CZ" sz="2000" dirty="0" smtClean="0">
                <a:latin typeface="Arial Unicode MS" pitchFamily="34" charset="-128"/>
              </a:rPr>
              <a:t>spadající do cíle Konvergence s trvalým pobytem na území ČR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uiExpand="1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atmění">
  <a:themeElements>
    <a:clrScheme name="Zatmění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Zatmění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Zatmění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tmění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tmění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tmění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tmění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tmění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tmění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tmění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tmění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tmění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874</TotalTime>
  <Words>857</Words>
  <Application>Microsoft Office PowerPoint</Application>
  <PresentationFormat>Předvádění na obrazovce (4:3)</PresentationFormat>
  <Paragraphs>229</Paragraphs>
  <Slides>24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24</vt:i4>
      </vt:variant>
    </vt:vector>
  </HeadingPairs>
  <TitlesOfParts>
    <vt:vector size="26" baseType="lpstr">
      <vt:lpstr>Zatmění</vt:lpstr>
      <vt:lpstr>Exekutivní</vt:lpstr>
      <vt:lpstr>Individuální další vzdělávání </vt:lpstr>
      <vt:lpstr>Individuální další vzdělávání</vt:lpstr>
      <vt:lpstr>Projekt vychází ze strategických dokumentů , studií a jednání s odbornou veřejností:</vt:lpstr>
      <vt:lpstr>Odůvodnění potřebnosti</vt:lpstr>
      <vt:lpstr>Nosný cíl projektu </vt:lpstr>
      <vt:lpstr>Globální a specifické cíle projektu </vt:lpstr>
      <vt:lpstr>Přidaná hodnota projektu - inovativnost -</vt:lpstr>
      <vt:lpstr>Obsah projektu </vt:lpstr>
      <vt:lpstr>Cílové skupiny</vt:lpstr>
      <vt:lpstr>Klíčové aktivity</vt:lpstr>
      <vt:lpstr> KA 1 - Propagace a stimulace individuálního dalšího vzdělávání </vt:lpstr>
      <vt:lpstr>KA 2 - E-learningový systém vzdělávání </vt:lpstr>
      <vt:lpstr>KA 3 – Zapojení knihoven a škol</vt:lpstr>
      <vt:lpstr>KA 4 - Vztah občana k médiím </vt:lpstr>
      <vt:lpstr>KA5 - Občanská práva a povinnosti  </vt:lpstr>
      <vt:lpstr>KA 6 – Všeobecná finanční gramotnost</vt:lpstr>
      <vt:lpstr>KA7 – Finance a občan - pro znevýhodněné skupiny osob </vt:lpstr>
      <vt:lpstr>KA 8 - Aktivní občanství a participace občanů na veřejném dění</vt:lpstr>
      <vt:lpstr>KA9 – Rozvoj sociálních kompetencí </vt:lpstr>
      <vt:lpstr> KA10 – Zdravý životní styl </vt:lpstr>
      <vt:lpstr>Rizika projektu</vt:lpstr>
      <vt:lpstr>Opatření na eliminaci  (odstranění rizik)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Stačí se nebát a začít Individuální další vzdělávání</dc:title>
  <dc:creator>dsavedbo</dc:creator>
  <cp:lastModifiedBy>kolega2</cp:lastModifiedBy>
  <cp:revision>181</cp:revision>
  <cp:lastPrinted>2011-11-11T18:10:35Z</cp:lastPrinted>
  <dcterms:created xsi:type="dcterms:W3CDTF">2011-07-12T07:24:27Z</dcterms:created>
  <dcterms:modified xsi:type="dcterms:W3CDTF">2011-11-11T19:10:03Z</dcterms:modified>
</cp:coreProperties>
</file>