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6" r:id="rId8"/>
    <p:sldId id="26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18"/>
  <c:chart>
    <c:plotArea>
      <c:layout/>
      <c:barChart>
        <c:barDir val="col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List1!$A$2:$A$3</c:f>
              <c:strCache>
                <c:ptCount val="2"/>
                <c:pt idx="0">
                  <c:v>období 2005-08</c:v>
                </c:pt>
                <c:pt idx="1">
                  <c:v>období k MS 2013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120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EU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List1!$A$2:$A$3</c:f>
              <c:strCache>
                <c:ptCount val="2"/>
                <c:pt idx="0">
                  <c:v>období 2005-08</c:v>
                </c:pt>
                <c:pt idx="1">
                  <c:v>období k MS 2013</c:v>
                </c:pt>
              </c:strCache>
            </c:strRef>
          </c:cat>
          <c:val>
            <c:numRef>
              <c:f>List1!$C$2:$C$3</c:f>
              <c:numCache>
                <c:formatCode>General</c:formatCode>
                <c:ptCount val="2"/>
                <c:pt idx="1">
                  <c:v>106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MŠMT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List1!$A$2:$A$3</c:f>
              <c:strCache>
                <c:ptCount val="2"/>
                <c:pt idx="0">
                  <c:v>období 2005-08</c:v>
                </c:pt>
                <c:pt idx="1">
                  <c:v>období k MS 2013</c:v>
                </c:pt>
              </c:strCache>
            </c:strRef>
          </c:cat>
          <c:val>
            <c:numRef>
              <c:f>List1!$D$2:$D$3</c:f>
              <c:numCache>
                <c:formatCode>General</c:formatCode>
                <c:ptCount val="2"/>
                <c:pt idx="1">
                  <c:v>100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Kraj Vycočina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List1!$A$2:$A$3</c:f>
              <c:strCache>
                <c:ptCount val="2"/>
                <c:pt idx="0">
                  <c:v>období 2005-08</c:v>
                </c:pt>
                <c:pt idx="1">
                  <c:v>období k MS 2013</c:v>
                </c:pt>
              </c:strCache>
            </c:strRef>
          </c:cat>
          <c:val>
            <c:numRef>
              <c:f>List1!$E$2:$E$3</c:f>
              <c:numCache>
                <c:formatCode>General</c:formatCode>
                <c:ptCount val="2"/>
                <c:pt idx="1">
                  <c:v>60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Město NMNM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Val val="1"/>
          </c:dLbls>
          <c:cat>
            <c:strRef>
              <c:f>List1!$A$2:$A$3</c:f>
              <c:strCache>
                <c:ptCount val="2"/>
                <c:pt idx="0">
                  <c:v>období 2005-08</c:v>
                </c:pt>
                <c:pt idx="1">
                  <c:v>období k MS 2013</c:v>
                </c:pt>
              </c:strCache>
            </c:strRef>
          </c:cat>
          <c:val>
            <c:numRef>
              <c:f>List1!$F$2:$F$3</c:f>
              <c:numCache>
                <c:formatCode>General</c:formatCode>
                <c:ptCount val="2"/>
                <c:pt idx="1">
                  <c:v>30</c:v>
                </c:pt>
              </c:numCache>
            </c:numRef>
          </c:val>
        </c:ser>
        <c:overlap val="100"/>
        <c:axId val="110145920"/>
        <c:axId val="110147456"/>
      </c:barChart>
      <c:catAx>
        <c:axId val="110145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10147456"/>
        <c:crosses val="autoZero"/>
        <c:auto val="1"/>
        <c:lblAlgn val="ctr"/>
        <c:lblOffset val="100"/>
      </c:catAx>
      <c:valAx>
        <c:axId val="110147456"/>
        <c:scaling>
          <c:orientation val="minMax"/>
          <c:max val="3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10145920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16200000" scaled="0"/>
        </a:gradFill>
        <a:ln>
          <a:solidFill>
            <a:prstClr val="black">
              <a:tint val="75000"/>
              <a:shade val="95000"/>
              <a:satMod val="105000"/>
            </a:prstClr>
          </a:solidFill>
        </a:ln>
      </c:spPr>
    </c:plotArea>
    <c:legend>
      <c:legendPos val="r"/>
      <c:layout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15"/>
  <c:chart>
    <c:plotArea>
      <c:layout/>
      <c:barChart>
        <c:barDir val="col"/>
        <c:grouping val="stacked"/>
        <c:ser>
          <c:idx val="0"/>
          <c:order val="0"/>
          <c:tx>
            <c:strRef>
              <c:f>List1!$B$1</c:f>
              <c:strCache>
                <c:ptCount val="1"/>
                <c:pt idx="0">
                  <c:v>Celkem</c:v>
                </c:pt>
              </c:strCache>
            </c:strRef>
          </c:tx>
          <c:dLbls>
            <c:showVal val="1"/>
          </c:dLbls>
          <c:cat>
            <c:numRef>
              <c:f>List1!$A$2:$A$4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List1!$B$2:$B$4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EU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Val val="1"/>
          </c:dLbls>
          <c:cat>
            <c:numRef>
              <c:f>List1!$A$2:$A$4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List1!$C$2:$C$4</c:f>
              <c:numCache>
                <c:formatCode>General</c:formatCode>
                <c:ptCount val="3"/>
                <c:pt idx="0">
                  <c:v>106</c:v>
                </c:pt>
              </c:numCache>
            </c:numRef>
          </c:val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MŠMT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Val val="1"/>
          </c:dLbls>
          <c:cat>
            <c:numRef>
              <c:f>List1!$A$2:$A$4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List1!$D$2:$D$4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</c:numCache>
            </c:numRef>
          </c:val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Kraj Vycočina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Val val="1"/>
          </c:dLbls>
          <c:cat>
            <c:numRef>
              <c:f>List1!$A$2:$A$4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List1!$E$2:$E$4</c:f>
              <c:numCache>
                <c:formatCode>General</c:formatCode>
                <c:ptCount val="3"/>
                <c:pt idx="0">
                  <c:v>40</c:v>
                </c:pt>
                <c:pt idx="1">
                  <c:v>20</c:v>
                </c:pt>
              </c:numCache>
            </c:numRef>
          </c:val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Město NMNM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Val val="1"/>
          </c:dLbls>
          <c:cat>
            <c:numRef>
              <c:f>List1!$A$2:$A$4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</c:numCache>
            </c:numRef>
          </c:cat>
          <c:val>
            <c:numRef>
              <c:f>List1!$F$2:$F$4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overlap val="100"/>
        <c:axId val="91044480"/>
        <c:axId val="91058560"/>
      </c:barChart>
      <c:catAx>
        <c:axId val="91044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91058560"/>
        <c:crosses val="autoZero"/>
        <c:auto val="1"/>
        <c:lblAlgn val="ctr"/>
        <c:lblOffset val="100"/>
      </c:catAx>
      <c:valAx>
        <c:axId val="91058560"/>
        <c:scaling>
          <c:orientation val="minMax"/>
          <c:max val="21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91044480"/>
        <c:crosses val="autoZero"/>
        <c:crossBetween val="between"/>
      </c:valAx>
      <c:spPr>
        <a:gradFill>
          <a:gsLst>
            <a:gs pos="0">
              <a:srgbClr val="4F81BD">
                <a:tint val="66000"/>
                <a:satMod val="160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16200000" scaled="0"/>
        </a:gradFill>
        <a:ln>
          <a:solidFill>
            <a:prstClr val="black">
              <a:tint val="75000"/>
              <a:shade val="95000"/>
              <a:satMod val="105000"/>
            </a:prstClr>
          </a:solidFill>
        </a:ln>
      </c:spPr>
    </c:plotArea>
    <c:legend>
      <c:legendPos val="r"/>
      <c:layout/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NMNM WCH prezentace tiskovk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0682"/>
            <a:ext cx="9144000" cy="68793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04A-5E16-44BD-BA2D-FBB6FF334054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6BD-158D-44CD-BDE4-66DB97A121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04A-5E16-44BD-BA2D-FBB6FF334054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6BD-158D-44CD-BDE4-66DB97A121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NMNM WCH prezentace tiskovk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0682"/>
            <a:ext cx="9144000" cy="687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NMNM WCH prezentace tiskovka titulka copy(2)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0682"/>
            <a:ext cx="9144000" cy="6879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NMNM WCH prezentace tiskovk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0682"/>
            <a:ext cx="9144000" cy="687936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90267"/>
            <a:ext cx="8229600" cy="4219054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04A-5E16-44BD-BA2D-FBB6FF334054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6BD-158D-44CD-BDE4-66DB97A121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04A-5E16-44BD-BA2D-FBB6FF334054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6BD-158D-44CD-BDE4-66DB97A121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04A-5E16-44BD-BA2D-FBB6FF334054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6BD-158D-44CD-BDE4-66DB97A121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04A-5E16-44BD-BA2D-FBB6FF334054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6BD-158D-44CD-BDE4-66DB97A121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04A-5E16-44BD-BA2D-FBB6FF334054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6BD-158D-44CD-BDE4-66DB97A121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04A-5E16-44BD-BA2D-FBB6FF334054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6BD-158D-44CD-BDE4-66DB97A121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04A-5E16-44BD-BA2D-FBB6FF334054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6BD-158D-44CD-BDE4-66DB97A121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8D04A-5E16-44BD-BA2D-FBB6FF334054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76BD-158D-44CD-BDE4-66DB97A1213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8D04A-5E16-44BD-BA2D-FBB6FF334054}" type="datetimeFigureOut">
              <a:rPr lang="cs-CZ" smtClean="0"/>
              <a:pPr/>
              <a:t>8.12.2011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D76BD-158D-44CD-BDE4-66DB97A1213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rgbClr val="00B0F0"/>
                </a:solidFill>
              </a:rPr>
              <a:t>INVESTICE DO AREÁLU</a:t>
            </a:r>
            <a:endParaRPr lang="cs-CZ" sz="2800" b="1" dirty="0">
              <a:solidFill>
                <a:srgbClr val="00B0F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2090738"/>
          <a:ext cx="8229600" cy="421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 rot="16200000">
            <a:off x="-26640" y="377916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mil. Kč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rgbClr val="00B0F0"/>
                </a:solidFill>
              </a:rPr>
              <a:t>INVESTICE DO AREÁLU V OBDOBÍ 2011-2013</a:t>
            </a:r>
            <a:endParaRPr lang="cs-CZ" sz="2800" b="1" dirty="0">
              <a:solidFill>
                <a:srgbClr val="00B0F0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2090738"/>
          <a:ext cx="8229600" cy="421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 rot="16200000">
            <a:off x="-26640" y="377916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Arial" pitchFamily="34" charset="0"/>
                <a:cs typeface="Arial" pitchFamily="34" charset="0"/>
              </a:rPr>
              <a:t>mil. Kč</a:t>
            </a:r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 1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979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 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180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435280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rgbClr val="00B0F0"/>
                </a:solidFill>
              </a:rPr>
              <a:t>VYBUDOVÁNÍ AREÁLU SVĚTOVÉHO BIATLONU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11" name="Zástupný symbol pro obsah 3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31683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Nové tratě se zasněžováním</a:t>
            </a:r>
          </a:p>
          <a:p>
            <a:r>
              <a:rPr lang="cs-CZ" sz="2400" dirty="0" smtClean="0"/>
              <a:t>Kompletní infrastruktura</a:t>
            </a:r>
          </a:p>
          <a:p>
            <a:r>
              <a:rPr lang="cs-CZ" sz="2400" dirty="0" smtClean="0"/>
              <a:t>Týmové zázemí</a:t>
            </a:r>
          </a:p>
          <a:p>
            <a:r>
              <a:rPr lang="cs-CZ" sz="2400" dirty="0" smtClean="0"/>
              <a:t>Prostory pro diváky, tribuny</a:t>
            </a:r>
          </a:p>
          <a:p>
            <a:r>
              <a:rPr lang="cs-CZ" sz="2400" dirty="0" smtClean="0"/>
              <a:t>Parkoviště, přístupové cesty</a:t>
            </a:r>
          </a:p>
          <a:p>
            <a:r>
              <a:rPr lang="cs-CZ" sz="2400" dirty="0" smtClean="0"/>
              <a:t>Administrativní budova</a:t>
            </a:r>
          </a:p>
          <a:p>
            <a:r>
              <a:rPr lang="cs-CZ" sz="2400" dirty="0" smtClean="0"/>
              <a:t>Prostory pro televizní štáby</a:t>
            </a:r>
            <a:endParaRPr lang="cs-CZ" sz="2400" dirty="0"/>
          </a:p>
        </p:txBody>
      </p:sp>
      <p:pic>
        <p:nvPicPr>
          <p:cNvPr id="5" name="Obrázek 4" descr="NMNM infotabule_1333x2000px2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947" y="1340768"/>
            <a:ext cx="3359533" cy="5040560"/>
          </a:xfrm>
          <a:prstGeom prst="rect">
            <a:avLst/>
          </a:prstGeom>
        </p:spPr>
      </p:pic>
      <p:pic>
        <p:nvPicPr>
          <p:cNvPr id="6" name="Obrázek 5" descr="P 13.jpg"/>
          <p:cNvPicPr>
            <a:picLocks noChangeAspect="1"/>
          </p:cNvPicPr>
          <p:nvPr/>
        </p:nvPicPr>
        <p:blipFill>
          <a:blip r:embed="rId3" cstate="print"/>
          <a:srcRect t="20187" b="32083"/>
          <a:stretch>
            <a:fillRect/>
          </a:stretch>
        </p:blipFill>
        <p:spPr>
          <a:xfrm>
            <a:off x="0" y="1484784"/>
            <a:ext cx="5364088" cy="144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rgbClr val="00B0F0"/>
                </a:solidFill>
              </a:rPr>
              <a:t>AKCE POŘÁDANÉ OD ROKU 2008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1683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IBU Mistrovství Evropy v biatlonu </a:t>
            </a:r>
            <a:r>
              <a:rPr lang="cs-CZ" sz="2400" b="1" dirty="0" smtClean="0"/>
              <a:t>2008</a:t>
            </a:r>
          </a:p>
          <a:p>
            <a:r>
              <a:rPr lang="cs-CZ" sz="2400" dirty="0" smtClean="0"/>
              <a:t>IBU Mistrovství Evropy v letním biatlonu </a:t>
            </a:r>
            <a:r>
              <a:rPr lang="cs-CZ" sz="2400" b="1" dirty="0" smtClean="0"/>
              <a:t>2009</a:t>
            </a:r>
          </a:p>
          <a:p>
            <a:r>
              <a:rPr lang="cs-CZ" sz="2400" dirty="0" smtClean="0"/>
              <a:t>IBU poháry v biatlonu </a:t>
            </a:r>
            <a:r>
              <a:rPr lang="cs-CZ" sz="2400" b="1" dirty="0" smtClean="0"/>
              <a:t>2009, 2010, 2011</a:t>
            </a:r>
          </a:p>
          <a:p>
            <a:r>
              <a:rPr lang="cs-CZ" sz="2400" dirty="0" smtClean="0"/>
              <a:t>IBU Mistrovství světa dorostu a juniorů </a:t>
            </a:r>
            <a:r>
              <a:rPr lang="cs-CZ" sz="2400" b="1" dirty="0" smtClean="0"/>
              <a:t>2011</a:t>
            </a:r>
          </a:p>
          <a:p>
            <a:r>
              <a:rPr lang="cs-CZ" sz="2400" dirty="0" smtClean="0"/>
              <a:t>IBU Mistrovství světa v letním biatlonu </a:t>
            </a:r>
            <a:r>
              <a:rPr lang="cs-CZ" sz="2400" b="1" dirty="0" smtClean="0"/>
              <a:t>2011</a:t>
            </a:r>
          </a:p>
          <a:p>
            <a:r>
              <a:rPr lang="cs-CZ" sz="2400" dirty="0" smtClean="0"/>
              <a:t>IBU Světový pohár v biatlonu </a:t>
            </a:r>
            <a:r>
              <a:rPr lang="cs-CZ" sz="2400" b="1" dirty="0" smtClean="0"/>
              <a:t>2012</a:t>
            </a:r>
            <a:endParaRPr lang="cs-CZ" sz="2400" b="1" dirty="0"/>
          </a:p>
        </p:txBody>
      </p:sp>
      <p:pic>
        <p:nvPicPr>
          <p:cNvPr id="5" name="Obrázek 4" descr="biathlon2011_cm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941168"/>
            <a:ext cx="2736554" cy="877832"/>
          </a:xfrm>
          <a:prstGeom prst="rect">
            <a:avLst/>
          </a:prstGeom>
        </p:spPr>
      </p:pic>
      <p:pic>
        <p:nvPicPr>
          <p:cNvPr id="7" name="Obrázek 6" descr="biathlon2011_summer_rgb.jpg"/>
          <p:cNvPicPr>
            <a:picLocks noChangeAspect="1"/>
          </p:cNvPicPr>
          <p:nvPr/>
        </p:nvPicPr>
        <p:blipFill>
          <a:blip r:embed="rId3" cstate="print"/>
          <a:srcRect l="35038"/>
          <a:stretch>
            <a:fillRect/>
          </a:stretch>
        </p:blipFill>
        <p:spPr>
          <a:xfrm>
            <a:off x="3844210" y="4905440"/>
            <a:ext cx="1879918" cy="947203"/>
          </a:xfrm>
          <a:prstGeom prst="rect">
            <a:avLst/>
          </a:prstGeom>
        </p:spPr>
      </p:pic>
      <p:pic>
        <p:nvPicPr>
          <p:cNvPr id="8" name="Obrázek 7" descr="biathlon2012_rgb.jpg"/>
          <p:cNvPicPr>
            <a:picLocks noChangeAspect="1"/>
          </p:cNvPicPr>
          <p:nvPr/>
        </p:nvPicPr>
        <p:blipFill>
          <a:blip r:embed="rId4" cstate="print"/>
          <a:srcRect l="30089"/>
          <a:stretch>
            <a:fillRect/>
          </a:stretch>
        </p:blipFill>
        <p:spPr>
          <a:xfrm>
            <a:off x="6012160" y="4869160"/>
            <a:ext cx="2427686" cy="92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>
                <a:solidFill>
                  <a:srgbClr val="00B0F0"/>
                </a:solidFill>
              </a:rPr>
              <a:t>IBU MISTROVSTVÍ SVĚTA V BIATLONU 2013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67240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Poprvé v České republice</a:t>
            </a:r>
          </a:p>
          <a:p>
            <a:r>
              <a:rPr lang="cs-CZ" sz="2400" dirty="0" smtClean="0"/>
              <a:t>Největší dosud pořádaná akce v kraji Vysočina</a:t>
            </a:r>
          </a:p>
          <a:p>
            <a:r>
              <a:rPr lang="cs-CZ" sz="2400" dirty="0" smtClean="0"/>
              <a:t>Zapojení subjektů napříč celým regionem</a:t>
            </a:r>
          </a:p>
          <a:p>
            <a:r>
              <a:rPr lang="cs-CZ" sz="2400" dirty="0" smtClean="0"/>
              <a:t>14 dnů svátku zimního sportu v ČR</a:t>
            </a:r>
          </a:p>
          <a:p>
            <a:r>
              <a:rPr lang="cs-CZ" sz="2400" b="1" dirty="0" smtClean="0"/>
              <a:t>150 000 diváků z celého světa</a:t>
            </a:r>
          </a:p>
        </p:txBody>
      </p:sp>
      <p:pic>
        <p:nvPicPr>
          <p:cNvPr id="9" name="Obrázek 8" descr="biathlon2013_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437112"/>
            <a:ext cx="6840760" cy="1722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124</Words>
  <Application>Microsoft Office PowerPoint</Application>
  <PresentationFormat>Předvádění na obrazovce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Snímek 1</vt:lpstr>
      <vt:lpstr>INVESTICE DO AREÁLU</vt:lpstr>
      <vt:lpstr>INVESTICE DO AREÁLU V OBDOBÍ 2011-2013</vt:lpstr>
      <vt:lpstr>Snímek 4</vt:lpstr>
      <vt:lpstr>Snímek 5</vt:lpstr>
      <vt:lpstr>VYBUDOVÁNÍ AREÁLU SVĚTOVÉHO BIATLONU</vt:lpstr>
      <vt:lpstr>AKCE POŘÁDANÉ OD ROKU 2008</vt:lpstr>
      <vt:lpstr>IBU MISTROVSTVÍ SVĚTA V BIATLONU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Administrator</cp:lastModifiedBy>
  <cp:revision>29</cp:revision>
  <dcterms:created xsi:type="dcterms:W3CDTF">2011-09-20T07:12:19Z</dcterms:created>
  <dcterms:modified xsi:type="dcterms:W3CDTF">2011-12-08T10:44:08Z</dcterms:modified>
</cp:coreProperties>
</file>