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56" r:id="rId3"/>
    <p:sldId id="257" r:id="rId4"/>
    <p:sldId id="266" r:id="rId5"/>
    <p:sldId id="267" r:id="rId6"/>
    <p:sldId id="271" r:id="rId7"/>
    <p:sldId id="268" r:id="rId8"/>
    <p:sldId id="269" r:id="rId9"/>
    <p:sldId id="270" r:id="rId10"/>
    <p:sldId id="272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D870F-A23B-4907-A821-DA026D88B77E}" type="datetimeFigureOut">
              <a:rPr lang="cs-CZ" smtClean="0"/>
              <a:t>29.12.2011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805CE-262F-46AA-B22E-2FDD98771CC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59033-EB59-4D92-8D0A-520A054C96C5}" type="datetimeFigureOut">
              <a:rPr lang="cs-CZ" smtClean="0"/>
              <a:pPr/>
              <a:t>29.12.2011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14ACA-3834-48DD-A670-9ED2946C167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7FEE-8F85-4EC0-A82F-CEDAB88CE8C4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C0A2-3CBA-4AE3-B43B-54F0B6D94F27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8A4B-2443-4F54-AE75-9829AE34A5C6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3F67-1103-456F-85DD-B98886E2D9C6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80DE-B7FB-4DFA-BE23-21FA450B833A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04FC-485C-453B-A94B-785666A76589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6DD8-C7AD-4133-B2F8-5FDFBB96DB03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C9B7-5BE6-418D-980F-B7B1828E6AB1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DE4B-419A-459D-AFEE-09923CCB7CAA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C8A6-98BE-4728-B24D-F4609BB2038F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79EF-4DD1-456B-BFAA-043036DD0D5B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414B0-4524-484A-B6F7-2CFD1A6295CF}" type="datetime1">
              <a:rPr lang="cs-CZ" smtClean="0"/>
              <a:pPr/>
              <a:t>29.12.2011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C2BAF-B509-4CE1-BB58-B43D3B330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jakub.starek@msmt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19256" cy="576064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BRÁNA DO SVĚTA E-LEARNINGU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4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1800" dirty="0" smtClean="0">
                <a:solidFill>
                  <a:srgbClr val="FF0000"/>
                </a:solidFill>
              </a:rPr>
              <a:t>POTŘEBNOST: </a:t>
            </a:r>
          </a:p>
          <a:p>
            <a:pPr lvl="1" algn="just"/>
            <a:r>
              <a:rPr lang="cs-CZ" sz="1800" dirty="0" smtClean="0"/>
              <a:t>posílení konkurenceschopnosti ekonomiky skrze posílení flexibility lidských zdrojů prostřednictvím modernizace dalšího vzdělávání – e-</a:t>
            </a:r>
            <a:r>
              <a:rPr lang="cs-CZ" sz="1800" dirty="0" err="1" smtClean="0"/>
              <a:t>learningu</a:t>
            </a:r>
            <a:r>
              <a:rPr lang="cs-CZ" sz="1800" dirty="0" smtClean="0"/>
              <a:t>,</a:t>
            </a:r>
          </a:p>
          <a:p>
            <a:pPr lvl="1" algn="just"/>
            <a:r>
              <a:rPr lang="cs-CZ" sz="1800" dirty="0" smtClean="0"/>
              <a:t>ČR – v porovnání s EU-15 nízká účast na dalším vzdělávání,</a:t>
            </a:r>
          </a:p>
          <a:p>
            <a:pPr lvl="1" algn="just"/>
            <a:r>
              <a:rPr lang="cs-CZ" sz="1800" dirty="0" smtClean="0"/>
              <a:t>ČR – nabídka e-</a:t>
            </a:r>
            <a:r>
              <a:rPr lang="cs-CZ" sz="1800" dirty="0" err="1" smtClean="0"/>
              <a:t>learningu</a:t>
            </a:r>
            <a:r>
              <a:rPr lang="cs-CZ" sz="1800" dirty="0" smtClean="0"/>
              <a:t> silně nekonzistentní – neexistuje žádný jednotný portál,</a:t>
            </a:r>
          </a:p>
          <a:p>
            <a:pPr lvl="1" algn="just">
              <a:buNone/>
            </a:pPr>
            <a:r>
              <a:rPr lang="cs-CZ" sz="1800" dirty="0" smtClean="0"/>
              <a:t>		</a:t>
            </a:r>
          </a:p>
          <a:p>
            <a:pPr lvl="1" algn="just">
              <a:buNone/>
            </a:pPr>
            <a:r>
              <a:rPr lang="cs-CZ" sz="1800" dirty="0"/>
              <a:t>	</a:t>
            </a:r>
            <a:r>
              <a:rPr lang="cs-CZ" sz="1800" dirty="0" smtClean="0"/>
              <a:t>→ základní problém – jak dostat e-</a:t>
            </a:r>
            <a:r>
              <a:rPr lang="cs-CZ" sz="1800" dirty="0" err="1" smtClean="0"/>
              <a:t>learningové</a:t>
            </a:r>
            <a:r>
              <a:rPr lang="cs-CZ" sz="1800" dirty="0" smtClean="0"/>
              <a:t> kurzy „na trh“. </a:t>
            </a:r>
          </a:p>
          <a:p>
            <a:pPr lvl="1" algn="just"/>
            <a:endParaRPr lang="cs-CZ" sz="1800" dirty="0" smtClean="0"/>
          </a:p>
          <a:p>
            <a:pPr algn="just"/>
            <a:r>
              <a:rPr lang="cs-CZ" sz="1800" dirty="0" smtClean="0">
                <a:solidFill>
                  <a:srgbClr val="FF0000"/>
                </a:solidFill>
              </a:rPr>
              <a:t>CÍL PROJEKTU:</a:t>
            </a:r>
          </a:p>
          <a:p>
            <a:pPr lvl="1" algn="just"/>
            <a:r>
              <a:rPr lang="cs-CZ" sz="1800" dirty="0" smtClean="0"/>
              <a:t>podpora celoživotního učení prostřednictvím širšího využívání e-</a:t>
            </a:r>
            <a:r>
              <a:rPr lang="cs-CZ" sz="1800" dirty="0" err="1" smtClean="0"/>
              <a:t>learningu</a:t>
            </a:r>
            <a:r>
              <a:rPr lang="cs-CZ" sz="1800" dirty="0" smtClean="0"/>
              <a:t> skrze vytvořený celonárodního portál e-</a:t>
            </a:r>
            <a:r>
              <a:rPr lang="cs-CZ" sz="1800" dirty="0" err="1" smtClean="0"/>
              <a:t>learningu</a:t>
            </a:r>
            <a:r>
              <a:rPr lang="cs-CZ" sz="1800" dirty="0"/>
              <a:t> </a:t>
            </a:r>
            <a:endParaRPr lang="cs-CZ" sz="1800" dirty="0" smtClean="0"/>
          </a:p>
          <a:p>
            <a:pPr lvl="1" algn="just">
              <a:buNone/>
            </a:pPr>
            <a:r>
              <a:rPr lang="cs-CZ" sz="1800" dirty="0"/>
              <a:t>	</a:t>
            </a:r>
            <a:r>
              <a:rPr lang="cs-CZ" sz="1800" dirty="0" smtClean="0"/>
              <a:t>= BRÁNA DO SVĚTA E-LEARNINGU</a:t>
            </a:r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755576" y="1844824"/>
            <a:ext cx="7941568" cy="468052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cs-CZ" sz="2400" b="1" dirty="0" smtClean="0"/>
          </a:p>
          <a:p>
            <a:pPr algn="ctr">
              <a:buNone/>
            </a:pPr>
            <a:r>
              <a:rPr lang="cs-CZ" sz="2400" b="1" dirty="0" smtClean="0"/>
              <a:t>DĚKUJI ZA POZORNOST.</a:t>
            </a:r>
          </a:p>
          <a:p>
            <a:pPr algn="just">
              <a:buNone/>
            </a:pPr>
            <a:endParaRPr lang="cs-CZ" sz="2400" i="1" dirty="0" smtClean="0"/>
          </a:p>
          <a:p>
            <a:pPr algn="just">
              <a:buNone/>
            </a:pPr>
            <a:endParaRPr lang="cs-CZ" sz="2400" i="1" dirty="0" smtClean="0"/>
          </a:p>
          <a:p>
            <a:pPr algn="ctr"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Mgr. Jakub Stárek</a:t>
            </a:r>
            <a:endParaRPr lang="cs-CZ" sz="2400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cs-CZ" sz="2000" dirty="0" smtClean="0"/>
              <a:t>vrchní ředitel sekce vzdělávání MŠMT</a:t>
            </a:r>
            <a:endParaRPr lang="cs-CZ" sz="2000" dirty="0"/>
          </a:p>
          <a:p>
            <a:pPr algn="ctr">
              <a:buNone/>
            </a:pPr>
            <a:r>
              <a:rPr lang="cs-CZ" sz="2000" dirty="0" smtClean="0"/>
              <a:t>tel.: +420 234 811 257</a:t>
            </a:r>
          </a:p>
          <a:p>
            <a:pPr algn="ctr">
              <a:buNone/>
            </a:pPr>
            <a:r>
              <a:rPr lang="cs-CZ" sz="2000" dirty="0" smtClean="0"/>
              <a:t>e-mail: </a:t>
            </a:r>
            <a:r>
              <a:rPr lang="cs-CZ" sz="2000" dirty="0" err="1" smtClean="0">
                <a:hlinkClick r:id="rId2"/>
              </a:rPr>
              <a:t>jakub.starek</a:t>
            </a:r>
            <a:r>
              <a:rPr lang="cs-CZ" sz="2000" dirty="0" smtClean="0">
                <a:hlinkClick r:id="rId2"/>
              </a:rPr>
              <a:t>@</a:t>
            </a:r>
            <a:r>
              <a:rPr lang="cs-CZ" sz="2000" dirty="0" err="1" smtClean="0">
                <a:hlinkClick r:id="rId2"/>
              </a:rPr>
              <a:t>msmt.cz</a:t>
            </a:r>
            <a:r>
              <a:rPr lang="cs-CZ" sz="2000" dirty="0" smtClean="0"/>
              <a:t> </a:t>
            </a:r>
          </a:p>
          <a:p>
            <a:pPr algn="just">
              <a:buNone/>
            </a:pPr>
            <a:endParaRPr lang="cs-CZ" sz="2400" dirty="0" smtClean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60040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OBECNÁ CHARAKTERISTIKA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4248473"/>
          </a:xfrm>
        </p:spPr>
        <p:txBody>
          <a:bodyPr>
            <a:normAutofit fontScale="70000" lnSpcReduction="20000"/>
          </a:bodyPr>
          <a:lstStyle/>
          <a:p>
            <a:r>
              <a:rPr lang="cs-CZ" sz="2300" dirty="0" smtClean="0"/>
              <a:t>INDIVIDUÁLNÍ PROJEKT NÁRODNÍ</a:t>
            </a:r>
          </a:p>
          <a:p>
            <a:r>
              <a:rPr lang="cs-CZ" sz="2300" dirty="0" smtClean="0"/>
              <a:t>PŘÍJEMCE DOTACE: 	MŠMT</a:t>
            </a:r>
          </a:p>
          <a:p>
            <a:r>
              <a:rPr lang="cs-CZ" sz="2300" dirty="0" smtClean="0"/>
              <a:t>PRIORITNÍ OSA:		3 – Další vzdělávání</a:t>
            </a:r>
          </a:p>
          <a:p>
            <a:r>
              <a:rPr lang="cs-CZ" sz="2300" dirty="0" smtClean="0"/>
              <a:t>OBLAST PODPORY:	3.2 – Podpora nabídky dalšího vzdělávání</a:t>
            </a:r>
          </a:p>
          <a:p>
            <a:r>
              <a:rPr lang="cs-CZ" sz="2300" dirty="0" smtClean="0"/>
              <a:t>DOBA REALIZACE:		1. 3. 2012 – 28. 2. 2014</a:t>
            </a:r>
          </a:p>
          <a:p>
            <a:pPr marL="2692400" lvl="8" indent="-342900">
              <a:buNone/>
            </a:pPr>
            <a:r>
              <a:rPr lang="cs-CZ" sz="2300" dirty="0" smtClean="0"/>
              <a:t>	24 měsíců</a:t>
            </a:r>
          </a:p>
          <a:p>
            <a:endParaRPr lang="cs-CZ" sz="2300" dirty="0" smtClean="0"/>
          </a:p>
          <a:p>
            <a:r>
              <a:rPr lang="cs-CZ" sz="2300" dirty="0" smtClean="0"/>
              <a:t>CELKOVÉ  ZPŮSOBILÉ NÁKLADY:</a:t>
            </a:r>
          </a:p>
          <a:p>
            <a:pPr>
              <a:buNone/>
            </a:pPr>
            <a:r>
              <a:rPr lang="cs-CZ" sz="2300" dirty="0" smtClean="0"/>
              <a:t>				60 000 </a:t>
            </a:r>
            <a:r>
              <a:rPr lang="cs-CZ" sz="2300" dirty="0" err="1" smtClean="0"/>
              <a:t>000</a:t>
            </a:r>
            <a:r>
              <a:rPr lang="cs-CZ" sz="2300" dirty="0" smtClean="0"/>
              <a:t> Kč</a:t>
            </a:r>
          </a:p>
          <a:p>
            <a:r>
              <a:rPr lang="cs-CZ" sz="2300" dirty="0" smtClean="0"/>
              <a:t>CÍLOVÁ SKUPINA:</a:t>
            </a:r>
          </a:p>
          <a:p>
            <a:pPr lvl="1"/>
            <a:r>
              <a:rPr lang="cs-CZ" sz="2300" dirty="0" smtClean="0"/>
              <a:t>instituce a odborníci dalšího vzdělávání orientující se na e-</a:t>
            </a:r>
            <a:r>
              <a:rPr lang="cs-CZ" sz="2300" dirty="0" err="1" smtClean="0"/>
              <a:t>learning</a:t>
            </a:r>
            <a:r>
              <a:rPr lang="cs-CZ" sz="2300" dirty="0" smtClean="0"/>
              <a:t>,</a:t>
            </a:r>
          </a:p>
          <a:p>
            <a:pPr lvl="1"/>
            <a:r>
              <a:rPr lang="cs-CZ" sz="2300" dirty="0" smtClean="0"/>
              <a:t>zaměstnavatelé,</a:t>
            </a:r>
          </a:p>
          <a:p>
            <a:pPr lvl="1"/>
            <a:r>
              <a:rPr lang="cs-CZ" sz="2300" dirty="0" smtClean="0"/>
              <a:t>úřady práce,</a:t>
            </a:r>
          </a:p>
          <a:p>
            <a:pPr lvl="1"/>
            <a:r>
              <a:rPr lang="cs-CZ" sz="2300" dirty="0" smtClean="0"/>
              <a:t>veřejnost.</a:t>
            </a:r>
          </a:p>
          <a:p>
            <a:endParaRPr lang="cs-CZ" sz="2300" dirty="0" smtClean="0"/>
          </a:p>
          <a:p>
            <a:r>
              <a:rPr lang="cs-CZ" sz="2300" dirty="0" smtClean="0"/>
              <a:t>A AKTIVIT ZAJIŠTĚNA SUBDODAVATELSKY – FIRMOU VYBRANOU VÝBĚROVÝM </a:t>
            </a:r>
            <a:r>
              <a:rPr lang="cs-CZ" sz="2300" dirty="0" smtClean="0"/>
              <a:t>ŘÍZENÍM</a:t>
            </a:r>
            <a:r>
              <a:rPr lang="cs-CZ" sz="2300" dirty="0" smtClean="0"/>
              <a:t>.			</a:t>
            </a:r>
          </a:p>
          <a:p>
            <a:pPr>
              <a:buNone/>
            </a:pPr>
            <a:endParaRPr lang="cs-CZ" sz="1800" dirty="0" smtClean="0"/>
          </a:p>
          <a:p>
            <a:endParaRPr lang="cs-CZ" sz="600" dirty="0" smtClean="0"/>
          </a:p>
          <a:p>
            <a:endParaRPr lang="cs-CZ" sz="1800" dirty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/>
              <a:t>AKTIVITY PROJEKTU:</a:t>
            </a:r>
            <a:endParaRPr lang="cs-CZ" sz="3200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764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400" dirty="0" smtClean="0"/>
              <a:t>AKTIVITA 1 – </a:t>
            </a:r>
            <a:r>
              <a:rPr lang="cs-CZ" sz="2400" dirty="0" smtClean="0">
                <a:solidFill>
                  <a:srgbClr val="FF0000"/>
                </a:solidFill>
              </a:rPr>
              <a:t>Provádění expertních analýz</a:t>
            </a:r>
          </a:p>
          <a:p>
            <a:pPr lvl="1" algn="just">
              <a:buNone/>
            </a:pPr>
            <a:r>
              <a:rPr lang="cs-CZ" sz="2000" dirty="0" smtClean="0"/>
              <a:t>			</a:t>
            </a:r>
            <a:r>
              <a:rPr lang="cs-CZ" sz="1900" dirty="0" smtClean="0"/>
              <a:t>Termín realizace: 	1. 3. 2012 – 30. 9. 2012</a:t>
            </a:r>
          </a:p>
          <a:p>
            <a:pPr lvl="1" algn="just">
              <a:buNone/>
            </a:pPr>
            <a:r>
              <a:rPr lang="cs-CZ" sz="1900" dirty="0" smtClean="0"/>
              <a:t>			Rozpočet aktivity: 	1 500 000 Kč</a:t>
            </a:r>
          </a:p>
          <a:p>
            <a:pPr lvl="1" algn="just">
              <a:buNone/>
            </a:pPr>
            <a:endParaRPr lang="cs-CZ" sz="900" dirty="0" smtClean="0"/>
          </a:p>
          <a:p>
            <a:pPr algn="just"/>
            <a:r>
              <a:rPr lang="cs-CZ" sz="2400" dirty="0" smtClean="0"/>
              <a:t>AKTIVITA 2 – </a:t>
            </a:r>
            <a:r>
              <a:rPr lang="cs-CZ" sz="2400" dirty="0" smtClean="0">
                <a:solidFill>
                  <a:srgbClr val="FF0000"/>
                </a:solidFill>
              </a:rPr>
              <a:t>Tvorba portálu </a:t>
            </a:r>
          </a:p>
          <a:p>
            <a:pPr algn="just">
              <a:buNone/>
            </a:pPr>
            <a:r>
              <a:rPr lang="cs-CZ" sz="2000" dirty="0" smtClean="0"/>
              <a:t>			</a:t>
            </a:r>
            <a:r>
              <a:rPr lang="cs-CZ" sz="1900" dirty="0" smtClean="0"/>
              <a:t>Termín realizace: 	1. 3. 2012 – 30. 6. 2013</a:t>
            </a:r>
          </a:p>
          <a:p>
            <a:pPr algn="just">
              <a:buNone/>
            </a:pPr>
            <a:r>
              <a:rPr lang="cs-CZ" sz="1900" dirty="0" smtClean="0"/>
              <a:t>			Rozpočet aktivity:  	5 000 000 Kč</a:t>
            </a:r>
          </a:p>
          <a:p>
            <a:pPr algn="just">
              <a:buNone/>
            </a:pPr>
            <a:endParaRPr lang="cs-CZ" sz="900" dirty="0" smtClean="0"/>
          </a:p>
          <a:p>
            <a:pPr algn="just"/>
            <a:r>
              <a:rPr lang="cs-CZ" sz="2400" dirty="0" smtClean="0"/>
              <a:t>AKTIVITA 3 – </a:t>
            </a:r>
            <a:r>
              <a:rPr lang="cs-CZ" sz="2400" dirty="0" smtClean="0">
                <a:solidFill>
                  <a:srgbClr val="FF0000"/>
                </a:solidFill>
              </a:rPr>
              <a:t>Osvětová kampaň </a:t>
            </a:r>
            <a:r>
              <a:rPr lang="cs-CZ" sz="2400" dirty="0" smtClean="0"/>
              <a:t>(marketingová etapa)</a:t>
            </a:r>
          </a:p>
          <a:p>
            <a:pPr algn="just">
              <a:buNone/>
            </a:pPr>
            <a:r>
              <a:rPr lang="cs-CZ" sz="2400" dirty="0" smtClean="0"/>
              <a:t>			</a:t>
            </a:r>
            <a:r>
              <a:rPr lang="cs-CZ" sz="1900" dirty="0" smtClean="0"/>
              <a:t>Termín realizace: 	1. 3. 2012 – 31. 12. 2013</a:t>
            </a:r>
          </a:p>
          <a:p>
            <a:pPr algn="just">
              <a:buNone/>
            </a:pPr>
            <a:r>
              <a:rPr lang="cs-CZ" sz="1900" dirty="0" smtClean="0"/>
              <a:t>			Rozpočet aktivity: 	15 </a:t>
            </a:r>
            <a:r>
              <a:rPr lang="cs-CZ" sz="1900" dirty="0"/>
              <a:t>0</a:t>
            </a:r>
            <a:r>
              <a:rPr lang="cs-CZ" sz="1900" dirty="0" smtClean="0"/>
              <a:t>00 000 Kč</a:t>
            </a:r>
          </a:p>
          <a:p>
            <a:pPr algn="just">
              <a:buNone/>
            </a:pPr>
            <a:endParaRPr lang="cs-CZ" sz="900" dirty="0" smtClean="0"/>
          </a:p>
          <a:p>
            <a:pPr algn="just"/>
            <a:r>
              <a:rPr lang="cs-CZ" sz="2400" dirty="0" smtClean="0"/>
              <a:t>AKTIVITA 4 – </a:t>
            </a:r>
            <a:r>
              <a:rPr lang="cs-CZ" sz="2400" dirty="0" smtClean="0">
                <a:solidFill>
                  <a:srgbClr val="FF0000"/>
                </a:solidFill>
              </a:rPr>
              <a:t>Zkušební provoz </a:t>
            </a:r>
            <a:r>
              <a:rPr lang="cs-CZ" sz="2400" dirty="0" smtClean="0"/>
              <a:t>(pilotní etapa)</a:t>
            </a:r>
          </a:p>
          <a:p>
            <a:pPr algn="just">
              <a:buNone/>
            </a:pPr>
            <a:r>
              <a:rPr lang="cs-CZ" sz="2400" dirty="0" smtClean="0"/>
              <a:t>			</a:t>
            </a:r>
            <a:r>
              <a:rPr lang="cs-CZ" sz="1900" dirty="0" smtClean="0"/>
              <a:t>Termín realizace: 	1. </a:t>
            </a:r>
            <a:r>
              <a:rPr lang="cs-CZ" sz="1900" dirty="0"/>
              <a:t>4</a:t>
            </a:r>
            <a:r>
              <a:rPr lang="cs-CZ" sz="1900" dirty="0" smtClean="0"/>
              <a:t>. 2012 – 28. 2. 2014</a:t>
            </a:r>
          </a:p>
          <a:p>
            <a:pPr algn="just">
              <a:buNone/>
            </a:pPr>
            <a:r>
              <a:rPr lang="cs-CZ" sz="1900" dirty="0" smtClean="0"/>
              <a:t>			Rozpočet aktivity: 	30 000 000 Kč</a:t>
            </a:r>
            <a:endParaRPr lang="cs-CZ" sz="1900" dirty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/>
              <a:t>AKTIVITA 1 - </a:t>
            </a:r>
            <a:r>
              <a:rPr lang="cs-CZ" sz="3200" dirty="0" smtClean="0">
                <a:solidFill>
                  <a:srgbClr val="FF0000"/>
                </a:solidFill>
              </a:rPr>
              <a:t>Provádění expertních analýz</a:t>
            </a:r>
            <a:endParaRPr lang="cs-CZ" sz="3200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76464"/>
          </a:xfrm>
        </p:spPr>
        <p:txBody>
          <a:bodyPr>
            <a:normAutofit/>
          </a:bodyPr>
          <a:lstStyle/>
          <a:p>
            <a:pPr algn="just"/>
            <a:r>
              <a:rPr lang="cs-CZ" sz="2000" dirty="0" smtClean="0"/>
              <a:t>Termín realizace: 	1. 3. 2012 – 30. 9. 2012</a:t>
            </a:r>
          </a:p>
          <a:p>
            <a:pPr algn="just"/>
            <a:r>
              <a:rPr lang="cs-CZ" sz="2000" dirty="0" smtClean="0"/>
              <a:t>provede pět externě najatých expertů</a:t>
            </a:r>
          </a:p>
          <a:p>
            <a:pPr algn="just"/>
            <a:r>
              <a:rPr lang="cs-CZ" sz="2000" dirty="0" smtClean="0"/>
              <a:t>základní </a:t>
            </a:r>
            <a:r>
              <a:rPr lang="cs-CZ" sz="2000" dirty="0"/>
              <a:t>mapování situace </a:t>
            </a:r>
            <a:r>
              <a:rPr lang="cs-CZ" sz="2000" dirty="0" smtClean="0"/>
              <a:t>v oblasti využívání e-</a:t>
            </a:r>
            <a:r>
              <a:rPr lang="cs-CZ" sz="2000" dirty="0" err="1" smtClean="0"/>
              <a:t>learningového</a:t>
            </a:r>
            <a:r>
              <a:rPr lang="cs-CZ" sz="2000" dirty="0" smtClean="0"/>
              <a:t> vzdělávání</a:t>
            </a:r>
          </a:p>
          <a:p>
            <a:pPr algn="just"/>
            <a:r>
              <a:rPr lang="cs-CZ" sz="2000" b="1" dirty="0" smtClean="0"/>
              <a:t>Výstupy:</a:t>
            </a:r>
            <a:endParaRPr lang="cs-CZ" sz="2000" dirty="0"/>
          </a:p>
          <a:p>
            <a:pPr lvl="1" algn="just"/>
            <a:r>
              <a:rPr lang="cs-CZ" sz="2000" dirty="0" smtClean="0"/>
              <a:t>analýza </a:t>
            </a:r>
            <a:r>
              <a:rPr lang="cs-CZ" sz="2000" dirty="0"/>
              <a:t>poptávky po dalším vzdělávání realizovaném e-</a:t>
            </a:r>
            <a:r>
              <a:rPr lang="cs-CZ" sz="2000" dirty="0" err="1"/>
              <a:t>learningovou</a:t>
            </a:r>
            <a:r>
              <a:rPr lang="cs-CZ" sz="2000" dirty="0"/>
              <a:t> </a:t>
            </a:r>
            <a:r>
              <a:rPr lang="cs-CZ" sz="2000" dirty="0" smtClean="0"/>
              <a:t>formou (mapování </a:t>
            </a:r>
            <a:r>
              <a:rPr lang="cs-CZ" sz="2000" dirty="0"/>
              <a:t>poptávky </a:t>
            </a:r>
            <a:r>
              <a:rPr lang="cs-CZ" sz="2000" dirty="0" smtClean="0"/>
              <a:t>občanů a firem),</a:t>
            </a:r>
            <a:endParaRPr lang="cs-CZ" sz="2000" dirty="0"/>
          </a:p>
          <a:p>
            <a:pPr lvl="1" algn="just"/>
            <a:r>
              <a:rPr lang="cs-CZ" sz="2000" dirty="0" smtClean="0"/>
              <a:t>analýza </a:t>
            </a:r>
            <a:r>
              <a:rPr lang="cs-CZ" sz="2000" dirty="0"/>
              <a:t>nabídky </a:t>
            </a:r>
            <a:r>
              <a:rPr lang="cs-CZ" sz="2000" dirty="0" smtClean="0"/>
              <a:t>e-</a:t>
            </a:r>
            <a:r>
              <a:rPr lang="cs-CZ" sz="2000" dirty="0" err="1" smtClean="0"/>
              <a:t>learningu</a:t>
            </a:r>
            <a:r>
              <a:rPr lang="cs-CZ" sz="2000" dirty="0"/>
              <a:t> </a:t>
            </a:r>
            <a:r>
              <a:rPr lang="cs-CZ" sz="2000" dirty="0" smtClean="0"/>
              <a:t>(výčet </a:t>
            </a:r>
            <a:r>
              <a:rPr lang="cs-CZ" sz="2000" dirty="0"/>
              <a:t>kurzů doplněný základní charakteristikou</a:t>
            </a:r>
            <a:r>
              <a:rPr lang="cs-CZ" sz="2000" dirty="0" smtClean="0"/>
              <a:t>),</a:t>
            </a:r>
          </a:p>
          <a:p>
            <a:pPr lvl="1" algn="just"/>
            <a:r>
              <a:rPr lang="cs-CZ" sz="2000" dirty="0" smtClean="0"/>
              <a:t>komparace </a:t>
            </a:r>
            <a:r>
              <a:rPr lang="cs-CZ" sz="2000" dirty="0"/>
              <a:t>výsledků obou analýz. </a:t>
            </a:r>
          </a:p>
          <a:p>
            <a:pPr algn="just"/>
            <a:r>
              <a:rPr lang="cs-CZ" sz="2000" dirty="0" smtClean="0"/>
              <a:t>následně experti </a:t>
            </a:r>
            <a:r>
              <a:rPr lang="cs-CZ" sz="2000" dirty="0"/>
              <a:t>doporučí </a:t>
            </a:r>
            <a:r>
              <a:rPr lang="cs-CZ" sz="2000" dirty="0" smtClean="0"/>
              <a:t>skladbu </a:t>
            </a:r>
            <a:r>
              <a:rPr lang="cs-CZ" sz="2000" dirty="0"/>
              <a:t>nabídky  e-</a:t>
            </a:r>
            <a:r>
              <a:rPr lang="cs-CZ" sz="2000" dirty="0" err="1"/>
              <a:t>learningových</a:t>
            </a:r>
            <a:r>
              <a:rPr lang="cs-CZ" sz="2000" dirty="0"/>
              <a:t> </a:t>
            </a:r>
            <a:r>
              <a:rPr lang="cs-CZ" sz="2000" dirty="0" smtClean="0"/>
              <a:t>kurzů na navrhovaném portálu, se kterými bude pracováno v dalších fázích projektu.</a:t>
            </a:r>
            <a:endParaRPr lang="cs-CZ" sz="2000" dirty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/>
              <a:t>AKTIVITA 2 – </a:t>
            </a:r>
            <a:r>
              <a:rPr lang="cs-CZ" sz="3200" dirty="0" smtClean="0">
                <a:solidFill>
                  <a:srgbClr val="FF0000"/>
                </a:solidFill>
              </a:rPr>
              <a:t>Tvorba portálu</a:t>
            </a:r>
            <a:endParaRPr lang="cs-CZ" sz="3200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0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sz="2400" dirty="0" smtClean="0"/>
              <a:t>Termín realizace: 	 1. 3. 2012 – 30. 6. 2013</a:t>
            </a:r>
          </a:p>
          <a:p>
            <a:pPr algn="just"/>
            <a:r>
              <a:rPr lang="cs-CZ" sz="2400" dirty="0" smtClean="0"/>
              <a:t>provede externě najatá firma ve spolupráci s externími experty aktivity 1, projektovými manažery, příp. marketingovou firmou aktivity 3,</a:t>
            </a:r>
          </a:p>
          <a:p>
            <a:pPr algn="just"/>
            <a:r>
              <a:rPr lang="cs-CZ" sz="2400" dirty="0" smtClean="0"/>
              <a:t>návrh, tvorba a naplnění e-</a:t>
            </a:r>
            <a:r>
              <a:rPr lang="cs-CZ" sz="2400" dirty="0" err="1" smtClean="0"/>
              <a:t>learningového</a:t>
            </a:r>
            <a:r>
              <a:rPr lang="cs-CZ" sz="2400" dirty="0" smtClean="0"/>
              <a:t> portálu,</a:t>
            </a:r>
          </a:p>
          <a:p>
            <a:pPr algn="just"/>
            <a:r>
              <a:rPr lang="cs-CZ" sz="2400" dirty="0" smtClean="0"/>
              <a:t>současně:</a:t>
            </a:r>
          </a:p>
          <a:p>
            <a:pPr lvl="1" algn="just"/>
            <a:r>
              <a:rPr lang="cs-CZ" sz="2400" dirty="0" smtClean="0"/>
              <a:t>oslovení vzdělávacích institucí orientujícími se na e-</a:t>
            </a:r>
            <a:r>
              <a:rPr lang="cs-CZ" sz="2400" dirty="0" err="1" smtClean="0"/>
              <a:t>learning</a:t>
            </a:r>
            <a:r>
              <a:rPr lang="cs-CZ" sz="2400" dirty="0" smtClean="0"/>
              <a:t> k aktivní účasti na portálu a představení jejich nabídky,</a:t>
            </a:r>
          </a:p>
          <a:p>
            <a:pPr lvl="1" algn="just"/>
            <a:r>
              <a:rPr lang="cs-CZ" sz="2400" dirty="0" smtClean="0"/>
              <a:t>posouzení kvality vzdělávacích institucí/nabízených e-</a:t>
            </a:r>
            <a:r>
              <a:rPr lang="cs-CZ" sz="2400" dirty="0" err="1" smtClean="0"/>
              <a:t>learningových</a:t>
            </a:r>
            <a:r>
              <a:rPr lang="cs-CZ" sz="2400" dirty="0" smtClean="0"/>
              <a:t> kurzů externími experty včetně vydávání certifikátů kvality zakládající další účast na portále,</a:t>
            </a:r>
          </a:p>
          <a:p>
            <a:pPr algn="just"/>
            <a:r>
              <a:rPr lang="cs-CZ" sz="2400" dirty="0" smtClean="0"/>
              <a:t>návrh poptávaných kurzů, </a:t>
            </a:r>
            <a:r>
              <a:rPr lang="cs-CZ" sz="2400" dirty="0" err="1" smtClean="0"/>
              <a:t>kt</a:t>
            </a:r>
            <a:r>
              <a:rPr lang="cs-CZ" sz="2400" dirty="0" smtClean="0"/>
              <a:t>. nejsou v nabídce (</a:t>
            </a:r>
            <a:r>
              <a:rPr lang="cs-CZ" sz="2400" dirty="0" err="1" smtClean="0"/>
              <a:t>vzděl</a:t>
            </a:r>
            <a:r>
              <a:rPr lang="cs-CZ" sz="2400" dirty="0" smtClean="0"/>
              <a:t>. instituce, experti).</a:t>
            </a:r>
          </a:p>
          <a:p>
            <a:pPr algn="just"/>
            <a:endParaRPr lang="cs-CZ" sz="2400" b="1" dirty="0" smtClean="0"/>
          </a:p>
          <a:p>
            <a:pPr algn="just"/>
            <a:r>
              <a:rPr lang="cs-CZ" sz="2400" b="1" dirty="0" smtClean="0"/>
              <a:t>Výstup aktivity: </a:t>
            </a:r>
          </a:p>
          <a:p>
            <a:pPr lvl="1" algn="just"/>
            <a:r>
              <a:rPr lang="cs-CZ" sz="2400" dirty="0" smtClean="0"/>
              <a:t>fungující portál s přehlednou nabídkou kvalitních e-</a:t>
            </a:r>
            <a:r>
              <a:rPr lang="cs-CZ" sz="2400" dirty="0" err="1" smtClean="0"/>
              <a:t>learningových</a:t>
            </a:r>
            <a:r>
              <a:rPr lang="cs-CZ" sz="2400" dirty="0" smtClean="0"/>
              <a:t> kurzů.</a:t>
            </a:r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Charakteristika portálu: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480"/>
          </a:xfrm>
        </p:spPr>
        <p:txBody>
          <a:bodyPr>
            <a:noAutofit/>
          </a:bodyPr>
          <a:lstStyle/>
          <a:p>
            <a:pPr algn="just"/>
            <a:r>
              <a:rPr lang="cs-CZ" sz="1600" dirty="0" smtClean="0"/>
              <a:t>fungování na komunitní bázi (přibližně systém </a:t>
            </a:r>
            <a:r>
              <a:rPr lang="cs-CZ" sz="1600" dirty="0" err="1" smtClean="0"/>
              <a:t>Facebooku</a:t>
            </a:r>
            <a:r>
              <a:rPr lang="cs-CZ" sz="1600" dirty="0" smtClean="0"/>
              <a:t> – registrace, e-mail, chat…),</a:t>
            </a:r>
          </a:p>
          <a:p>
            <a:pPr algn="just"/>
            <a:r>
              <a:rPr lang="cs-CZ" sz="1600" dirty="0" smtClean="0"/>
              <a:t>důraz na </a:t>
            </a:r>
            <a:r>
              <a:rPr lang="cs-CZ" sz="1600" b="1" dirty="0" smtClean="0"/>
              <a:t>kvalitu</a:t>
            </a:r>
            <a:r>
              <a:rPr lang="cs-CZ" sz="1600" dirty="0" smtClean="0"/>
              <a:t> – „garantování“ kvality kurzu a vzdělávací instituce, rozřazovací testy dle vstupní úrovně znalostí, rozdílná výstupní úroveň znalostí, provázanost kurzu s následným certifikátem o úspěšném absolvování, vyhodnocovaná zpětná vazba účastníků,</a:t>
            </a:r>
          </a:p>
          <a:p>
            <a:pPr algn="just"/>
            <a:r>
              <a:rPr lang="cs-CZ" sz="1600" dirty="0" smtClean="0"/>
              <a:t>individuální přístup ke vzdělávání, kde to situace umožňuje (různé typy kurzů), podpora motivace účasti (bonusový systém – sleva na další kurzovné při úspěšném absolvování  atp.),</a:t>
            </a:r>
          </a:p>
          <a:p>
            <a:pPr algn="just"/>
            <a:r>
              <a:rPr lang="cs-CZ" sz="1600" dirty="0" smtClean="0"/>
              <a:t>elektronická komunikace (včetně možností el. platby kurzovného).</a:t>
            </a:r>
          </a:p>
          <a:p>
            <a:pPr algn="just"/>
            <a:r>
              <a:rPr lang="cs-CZ" sz="1600" b="1" dirty="0" smtClean="0"/>
              <a:t>6 sekcí dle typu návštěvníka </a:t>
            </a:r>
            <a:r>
              <a:rPr lang="cs-CZ" sz="1600" dirty="0" smtClean="0"/>
              <a:t>(rozlišení oprávnění správy svého účtu; sekce do </a:t>
            </a:r>
            <a:r>
              <a:rPr lang="cs-CZ" sz="1600" dirty="0" err="1" smtClean="0"/>
              <a:t>urč</a:t>
            </a:r>
            <a:r>
              <a:rPr lang="cs-CZ" sz="1600" dirty="0" smtClean="0"/>
              <a:t>. míry vnitřně propojené):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instituce poskytující vzdělávání </a:t>
            </a:r>
            <a:r>
              <a:rPr lang="cs-CZ" sz="1600" dirty="0" smtClean="0"/>
              <a:t>(nabídka kurzů, ne/akreditované kurzy/instituce)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zaměstnavatelé</a:t>
            </a:r>
            <a:r>
              <a:rPr lang="cs-CZ" sz="1600" b="1" dirty="0" smtClean="0"/>
              <a:t> </a:t>
            </a:r>
            <a:r>
              <a:rPr lang="cs-CZ" sz="1600" dirty="0" smtClean="0"/>
              <a:t>(nabídka školení povinného ze zákona),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úřady práce </a:t>
            </a:r>
            <a:r>
              <a:rPr lang="cs-CZ" sz="1600" dirty="0" smtClean="0"/>
              <a:t>(nabídky e-</a:t>
            </a:r>
            <a:r>
              <a:rPr lang="cs-CZ" sz="1600" dirty="0" err="1" smtClean="0"/>
              <a:t>learningových</a:t>
            </a:r>
            <a:r>
              <a:rPr lang="cs-CZ" sz="1600" dirty="0" smtClean="0"/>
              <a:t> </a:t>
            </a:r>
            <a:r>
              <a:rPr lang="cs-CZ" sz="1600" dirty="0" err="1" smtClean="0"/>
              <a:t>rekval</a:t>
            </a:r>
            <a:r>
              <a:rPr lang="cs-CZ" sz="1600" dirty="0" smtClean="0"/>
              <a:t>. kurzů, „obecné rady“ – jak napsat CV atp.)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jednotlivci </a:t>
            </a:r>
            <a:r>
              <a:rPr lang="cs-CZ" sz="1600" dirty="0" smtClean="0"/>
              <a:t>(fyzické osoby - hlavní cílová skupina),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odborníci/lektoři </a:t>
            </a:r>
            <a:r>
              <a:rPr lang="cs-CZ" sz="1600" dirty="0" smtClean="0"/>
              <a:t>(sekce externích hodnotitelů kurzů, příp. posléze lektorů </a:t>
            </a:r>
            <a:r>
              <a:rPr lang="cs-CZ" sz="1600" dirty="0" err="1" smtClean="0"/>
              <a:t>jedn</a:t>
            </a:r>
            <a:r>
              <a:rPr lang="cs-CZ" sz="1600" dirty="0" smtClean="0"/>
              <a:t>. kurzů),</a:t>
            </a:r>
          </a:p>
          <a:p>
            <a:pPr lvl="1" algn="just"/>
            <a:r>
              <a:rPr lang="cs-CZ" sz="1600" b="1" dirty="0" smtClean="0">
                <a:solidFill>
                  <a:srgbClr val="FF0000"/>
                </a:solidFill>
              </a:rPr>
              <a:t>zábavná sekce </a:t>
            </a:r>
            <a:r>
              <a:rPr lang="cs-CZ" sz="1600" dirty="0" smtClean="0"/>
              <a:t>(společná – zábavné vědomostní testy atp. - bonusový systém).</a:t>
            </a:r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/>
              <a:t>AKTIVITA </a:t>
            </a:r>
            <a:r>
              <a:rPr lang="cs-CZ" sz="3200" dirty="0"/>
              <a:t>3</a:t>
            </a:r>
            <a:r>
              <a:rPr lang="cs-CZ" sz="3200" dirty="0" smtClean="0"/>
              <a:t> – </a:t>
            </a:r>
            <a:r>
              <a:rPr lang="cs-CZ" sz="3200" dirty="0" smtClean="0">
                <a:solidFill>
                  <a:srgbClr val="FF0000"/>
                </a:solidFill>
              </a:rPr>
              <a:t>Osvětová kampaň </a:t>
            </a:r>
            <a:r>
              <a:rPr lang="cs-CZ" sz="3200" dirty="0" smtClean="0"/>
              <a:t>(marketing)</a:t>
            </a:r>
            <a:endParaRPr lang="cs-CZ" sz="3200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048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000" dirty="0" smtClean="0"/>
              <a:t>Termín realizace: 	 1. 3. 2012 – 31. 12. 2013</a:t>
            </a:r>
          </a:p>
          <a:p>
            <a:pPr algn="just"/>
            <a:r>
              <a:rPr lang="cs-CZ" sz="2000" dirty="0" smtClean="0"/>
              <a:t>provede externě najatá firma vybraná na základě posouzení návrhu kampaně,</a:t>
            </a:r>
          </a:p>
          <a:p>
            <a:pPr algn="just"/>
            <a:r>
              <a:rPr lang="cs-CZ" sz="2000" dirty="0" smtClean="0"/>
              <a:t>masivní propagační kampaň (TV, rozhlas, internet, billboardy, letáky, komunikace s úřady práce a zaměstnavateli…)</a:t>
            </a:r>
          </a:p>
          <a:p>
            <a:pPr algn="just"/>
            <a:r>
              <a:rPr lang="cs-CZ" sz="2000" dirty="0" smtClean="0"/>
              <a:t>cíl – oslovení každého občana ČR, </a:t>
            </a:r>
          </a:p>
          <a:p>
            <a:pPr algn="just"/>
            <a:r>
              <a:rPr lang="cs-CZ" sz="2000" dirty="0" smtClean="0"/>
              <a:t>motivační prvky – soutěže s možnou výhrou (kniha apod.),</a:t>
            </a:r>
          </a:p>
          <a:p>
            <a:pPr algn="just"/>
            <a:r>
              <a:rPr lang="cs-CZ" sz="2000" dirty="0" smtClean="0"/>
              <a:t>přispění k zajištění dostatečného počtu účastníků v době udržitelnosti</a:t>
            </a:r>
            <a:r>
              <a:rPr lang="cs-CZ" sz="2000" dirty="0"/>
              <a:t>,</a:t>
            </a:r>
            <a:endParaRPr lang="cs-CZ" sz="2000" dirty="0" smtClean="0"/>
          </a:p>
          <a:p>
            <a:pPr algn="just"/>
            <a:r>
              <a:rPr lang="cs-CZ" sz="2000" dirty="0" smtClean="0"/>
              <a:t>v závěru kampaně využití příkladů prvních úspěšných absolventů (tzv. příklady dobré praxe) pro další propagaci portálu.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Výstup aktivity: </a:t>
            </a:r>
          </a:p>
          <a:p>
            <a:pPr lvl="1" algn="just"/>
            <a:r>
              <a:rPr lang="cs-CZ" sz="1900" dirty="0" smtClean="0"/>
              <a:t>zajištění předpokládaného počtu podpořených osob (tj. 30 000).</a:t>
            </a:r>
          </a:p>
          <a:p>
            <a:endParaRPr lang="cs-CZ" sz="2000" dirty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/>
              <a:t>AKTIVITA 4 – </a:t>
            </a:r>
            <a:r>
              <a:rPr lang="cs-CZ" sz="3200" dirty="0" smtClean="0">
                <a:solidFill>
                  <a:srgbClr val="FF0000"/>
                </a:solidFill>
              </a:rPr>
              <a:t>Zkušební provoz </a:t>
            </a:r>
            <a:r>
              <a:rPr lang="cs-CZ" sz="3200" dirty="0" smtClean="0"/>
              <a:t>(pilotní etapa)</a:t>
            </a:r>
            <a:endParaRPr lang="cs-CZ" sz="3200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000" dirty="0" smtClean="0"/>
              <a:t>Termín realizace: 	 1. 4. 2012 – 28. 2. 2014</a:t>
            </a:r>
          </a:p>
          <a:p>
            <a:pPr algn="just"/>
            <a:r>
              <a:rPr lang="cs-CZ" sz="2000" dirty="0" smtClean="0"/>
              <a:t>zajistí projektoví manažeři, externě najatá firma, která portál vytvořila, </a:t>
            </a:r>
          </a:p>
          <a:p>
            <a:pPr algn="just">
              <a:buNone/>
            </a:pPr>
            <a:r>
              <a:rPr lang="cs-CZ" sz="2000" dirty="0"/>
              <a:t>	</a:t>
            </a:r>
            <a:r>
              <a:rPr lang="cs-CZ" sz="2000" dirty="0" smtClean="0"/>
              <a:t>e-</a:t>
            </a:r>
            <a:r>
              <a:rPr lang="cs-CZ" sz="2000" dirty="0" err="1" smtClean="0"/>
              <a:t>learningoví</a:t>
            </a:r>
            <a:r>
              <a:rPr lang="cs-CZ" sz="2000" dirty="0" smtClean="0"/>
              <a:t> experti,</a:t>
            </a:r>
          </a:p>
          <a:p>
            <a:pPr algn="just"/>
            <a:r>
              <a:rPr lang="cs-CZ" sz="2000" dirty="0" smtClean="0"/>
              <a:t>správa a další zdokonalování e-</a:t>
            </a:r>
            <a:r>
              <a:rPr lang="cs-CZ" sz="2000" dirty="0" err="1" smtClean="0"/>
              <a:t>learningového</a:t>
            </a:r>
            <a:r>
              <a:rPr lang="cs-CZ" sz="2000" dirty="0" smtClean="0"/>
              <a:t> portálu,</a:t>
            </a:r>
          </a:p>
          <a:p>
            <a:pPr algn="just"/>
            <a:r>
              <a:rPr lang="cs-CZ" sz="2000" dirty="0" smtClean="0"/>
              <a:t>průběžné naplňování portálu novými kurzy, vzdělávacími institucemi,</a:t>
            </a:r>
          </a:p>
          <a:p>
            <a:pPr algn="just"/>
            <a:r>
              <a:rPr lang="cs-CZ" sz="2000" dirty="0" smtClean="0"/>
              <a:t>řešení nově vzniklých potřeb, zapracování podnětů a zpětných reakcí (dotazníky spokojenosti), </a:t>
            </a:r>
          </a:p>
          <a:p>
            <a:pPr algn="just"/>
            <a:r>
              <a:rPr lang="cs-CZ" sz="2000" dirty="0" smtClean="0"/>
              <a:t>REALIZACE VZDĚLÁVÁNÍ, vydávání akreditací a certifikátů účasti.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Výstup aktivity: </a:t>
            </a:r>
          </a:p>
          <a:p>
            <a:pPr lvl="1" algn="just"/>
            <a:r>
              <a:rPr lang="cs-CZ" sz="2000" dirty="0" smtClean="0"/>
              <a:t>fungující portál s přehlednou nabídkou kvalitních e-</a:t>
            </a:r>
            <a:r>
              <a:rPr lang="cs-CZ" sz="2000" dirty="0" err="1" smtClean="0"/>
              <a:t>learningových</a:t>
            </a:r>
            <a:r>
              <a:rPr lang="cs-CZ" sz="2000" dirty="0" smtClean="0"/>
              <a:t> kurzů, který navštěvuje předpokládaný počet aktivních účastníků (tj. 30 000 osob/dobu realizace).</a:t>
            </a:r>
          </a:p>
          <a:p>
            <a:endParaRPr lang="cs-CZ" sz="2000" dirty="0"/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432048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DALŠÍ INFO: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80520"/>
          </a:xfrm>
        </p:spPr>
        <p:txBody>
          <a:bodyPr>
            <a:normAutofit/>
          </a:bodyPr>
          <a:lstStyle/>
          <a:p>
            <a:pPr algn="just"/>
            <a:r>
              <a:rPr lang="cs-CZ" sz="2000" dirty="0" smtClean="0">
                <a:solidFill>
                  <a:srgbClr val="FF0000"/>
                </a:solidFill>
              </a:rPr>
              <a:t>Řízení projektu - realizační tým:</a:t>
            </a:r>
          </a:p>
          <a:p>
            <a:pPr lvl="1" algn="just"/>
            <a:r>
              <a:rPr lang="cs-CZ" sz="1600" dirty="0" smtClean="0"/>
              <a:t>MŠMT - 3 pracovní úvazky (projektový, věcný a finanční manažer projektu),</a:t>
            </a:r>
          </a:p>
          <a:p>
            <a:pPr lvl="1" algn="just"/>
            <a:r>
              <a:rPr lang="cs-CZ" sz="1600" dirty="0" smtClean="0"/>
              <a:t>ostatní činnosti zajištěny externě skrze výběrové řízení,</a:t>
            </a:r>
          </a:p>
          <a:p>
            <a:pPr lvl="1" algn="just"/>
            <a:r>
              <a:rPr lang="cs-CZ" sz="1600" dirty="0" smtClean="0"/>
              <a:t>předpoklad – 2 externí e-</a:t>
            </a:r>
            <a:r>
              <a:rPr lang="cs-CZ" sz="1600" dirty="0" err="1" smtClean="0"/>
              <a:t>learningoví</a:t>
            </a:r>
            <a:r>
              <a:rPr lang="cs-CZ" sz="1600" dirty="0" smtClean="0"/>
              <a:t> experti na částečný úvazek na MŠMT po celou dobu realizace projektu.</a:t>
            </a:r>
          </a:p>
          <a:p>
            <a:pPr lvl="1" algn="just"/>
            <a:r>
              <a:rPr lang="cs-CZ" sz="1600" b="1" dirty="0" smtClean="0"/>
              <a:t>Náklady realizačního týmu:</a:t>
            </a:r>
            <a:r>
              <a:rPr lang="cs-CZ" sz="1600" dirty="0" smtClean="0"/>
              <a:t> 8 500 000,- Kč (bez firem vzešlých z výběrových řízení).</a:t>
            </a:r>
          </a:p>
          <a:p>
            <a:pPr algn="just"/>
            <a:r>
              <a:rPr lang="cs-CZ" sz="2000" dirty="0" smtClean="0">
                <a:solidFill>
                  <a:srgbClr val="FF0000"/>
                </a:solidFill>
              </a:rPr>
              <a:t>Udržitelnost – financování:</a:t>
            </a:r>
          </a:p>
          <a:p>
            <a:pPr lvl="1" algn="just"/>
            <a:r>
              <a:rPr lang="cs-CZ" sz="1600" dirty="0" smtClean="0"/>
              <a:t>poskytovatelé vzdělávání hradí svou účast na </a:t>
            </a:r>
            <a:r>
              <a:rPr lang="cs-CZ" sz="1600" dirty="0" smtClean="0"/>
              <a:t>portálu </a:t>
            </a:r>
            <a:r>
              <a:rPr lang="cs-CZ" sz="1600" dirty="0" smtClean="0"/>
              <a:t>z kurzovného účastníků (nutností je zajištění kvality, akreditace vzdělání a motivace účastníků).</a:t>
            </a:r>
          </a:p>
          <a:p>
            <a:pPr algn="just"/>
            <a:r>
              <a:rPr lang="cs-CZ" sz="2000" b="1" dirty="0" smtClean="0"/>
              <a:t>Výstupy projektu: </a:t>
            </a:r>
          </a:p>
          <a:p>
            <a:pPr lvl="1" algn="just"/>
            <a:r>
              <a:rPr lang="cs-CZ" sz="1600" dirty="0" smtClean="0"/>
              <a:t>50 nově vytvořených produktů/inovovaných  v oblasti dalšího vzdělávání a produktů podporujících zajištění propojení dalšího vzdělávání s počátečním vzděláváním</a:t>
            </a:r>
          </a:p>
          <a:p>
            <a:pPr lvl="1" algn="just"/>
            <a:r>
              <a:rPr lang="cs-CZ" sz="1600" dirty="0" smtClean="0"/>
              <a:t>10 nově vytvořených/ inovovaných produktů s komponentou ICT na celkovém počtu nově vytvořených/ inovovaných produktů.</a:t>
            </a:r>
          </a:p>
        </p:txBody>
      </p:sp>
      <p:pic>
        <p:nvPicPr>
          <p:cNvPr id="1026" name="Picture 2" descr="logolinkII_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600972" cy="131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číslo snímk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2BAF-B509-4CE1-BB58-B43D3B330D0A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451</Words>
  <Application>Microsoft Office PowerPoint</Application>
  <PresentationFormat>Předvádění na obrazovce (4:3)</PresentationFormat>
  <Paragraphs>128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BRÁNA DO SVĚTA E-LEARNINGU</vt:lpstr>
      <vt:lpstr>OBECNÁ CHARAKTERISTIKA</vt:lpstr>
      <vt:lpstr>AKTIVITY PROJEKTU:</vt:lpstr>
      <vt:lpstr>AKTIVITA 1 - Provádění expertních analýz</vt:lpstr>
      <vt:lpstr>AKTIVITA 2 – Tvorba portálu</vt:lpstr>
      <vt:lpstr>Charakteristika portálu:</vt:lpstr>
      <vt:lpstr>AKTIVITA 3 – Osvětová kampaň (marketing)</vt:lpstr>
      <vt:lpstr>AKTIVITA 4 – Zkušební provoz (pilotní etapa)</vt:lpstr>
      <vt:lpstr>DALŠÍ INFO:</vt:lpstr>
      <vt:lpstr>Snímek 10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Eva Balatková</dc:creator>
  <cp:lastModifiedBy>Jakub Stárek</cp:lastModifiedBy>
  <cp:revision>29</cp:revision>
  <dcterms:created xsi:type="dcterms:W3CDTF">2011-12-21T13:35:15Z</dcterms:created>
  <dcterms:modified xsi:type="dcterms:W3CDTF">2011-12-29T07:34:40Z</dcterms:modified>
</cp:coreProperties>
</file>