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995A8B-0E1F-4CCB-94EE-E59D9175437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57DBB37-F8B9-42B2-AA9F-0115CE134E2F}">
      <dgm:prSet phldrT="[Text]"/>
      <dgm:spPr/>
      <dgm:t>
        <a:bodyPr/>
        <a:lstStyle/>
        <a:p>
          <a:r>
            <a:rPr lang="cs-CZ" dirty="0" smtClean="0"/>
            <a:t>I. Aplikace nástrojů řízení kvality v NFV</a:t>
          </a:r>
          <a:endParaRPr lang="cs-CZ" dirty="0"/>
        </a:p>
      </dgm:t>
    </dgm:pt>
    <dgm:pt modelId="{1C5F22AB-7FA1-4DCD-89B0-F071E45F1331}" type="parTrans" cxnId="{E918FBA2-4F0B-4747-9812-DAEEE94A3B7A}">
      <dgm:prSet/>
      <dgm:spPr/>
      <dgm:t>
        <a:bodyPr/>
        <a:lstStyle/>
        <a:p>
          <a:endParaRPr lang="cs-CZ"/>
        </a:p>
      </dgm:t>
    </dgm:pt>
    <dgm:pt modelId="{F2474087-2300-4352-91E2-AA2DD303E1C0}" type="sibTrans" cxnId="{E918FBA2-4F0B-4747-9812-DAEEE94A3B7A}">
      <dgm:prSet/>
      <dgm:spPr/>
      <dgm:t>
        <a:bodyPr/>
        <a:lstStyle/>
        <a:p>
          <a:endParaRPr lang="cs-CZ"/>
        </a:p>
      </dgm:t>
    </dgm:pt>
    <dgm:pt modelId="{B25ED943-A5A4-405B-8883-EE046CC186B0}">
      <dgm:prSet phldrT="[Text]" custT="1"/>
      <dgm:spPr/>
      <dgm:t>
        <a:bodyPr/>
        <a:lstStyle/>
        <a:p>
          <a:r>
            <a:rPr lang="cs-CZ" sz="4000" dirty="0" smtClean="0"/>
            <a:t>1/2013 – 2/2015</a:t>
          </a:r>
          <a:endParaRPr lang="cs-CZ" sz="4000" dirty="0"/>
        </a:p>
      </dgm:t>
    </dgm:pt>
    <dgm:pt modelId="{9764B707-636B-423A-8226-7DF6E520B4B3}" type="parTrans" cxnId="{DBC5261E-E7AC-4D03-8F36-ABE6DDBD9103}">
      <dgm:prSet/>
      <dgm:spPr/>
      <dgm:t>
        <a:bodyPr/>
        <a:lstStyle/>
        <a:p>
          <a:endParaRPr lang="cs-CZ"/>
        </a:p>
      </dgm:t>
    </dgm:pt>
    <dgm:pt modelId="{9B6967DB-9CC7-4D9F-A20B-B197BEC946AE}" type="sibTrans" cxnId="{DBC5261E-E7AC-4D03-8F36-ABE6DDBD9103}">
      <dgm:prSet/>
      <dgm:spPr/>
      <dgm:t>
        <a:bodyPr/>
        <a:lstStyle/>
        <a:p>
          <a:endParaRPr lang="cs-CZ"/>
        </a:p>
      </dgm:t>
    </dgm:pt>
    <dgm:pt modelId="{915824E4-7D76-4B85-98FB-C756C0073DB1}">
      <dgm:prSet phldrT="[Text]"/>
      <dgm:spPr/>
      <dgm:t>
        <a:bodyPr/>
        <a:lstStyle/>
        <a:p>
          <a:r>
            <a:rPr lang="cs-CZ" dirty="0" smtClean="0"/>
            <a:t>II. Metodická podpora uznávání NFV</a:t>
          </a:r>
          <a:endParaRPr lang="cs-CZ" dirty="0"/>
        </a:p>
      </dgm:t>
    </dgm:pt>
    <dgm:pt modelId="{D0161B67-1F6C-4AF6-93ED-B101C2F55869}" type="parTrans" cxnId="{7DB562EA-24BB-4273-8C33-8E71E3D9B49F}">
      <dgm:prSet/>
      <dgm:spPr/>
      <dgm:t>
        <a:bodyPr/>
        <a:lstStyle/>
        <a:p>
          <a:endParaRPr lang="cs-CZ"/>
        </a:p>
      </dgm:t>
    </dgm:pt>
    <dgm:pt modelId="{9E0DB366-F70A-4E06-A3F0-3C60A83A15B8}" type="sibTrans" cxnId="{7DB562EA-24BB-4273-8C33-8E71E3D9B49F}">
      <dgm:prSet/>
      <dgm:spPr/>
      <dgm:t>
        <a:bodyPr/>
        <a:lstStyle/>
        <a:p>
          <a:endParaRPr lang="cs-CZ"/>
        </a:p>
      </dgm:t>
    </dgm:pt>
    <dgm:pt modelId="{43EA308B-5744-43C5-A74E-C5207CE70CDB}">
      <dgm:prSet phldrT="[Text]" custT="1"/>
      <dgm:spPr/>
      <dgm:t>
        <a:bodyPr/>
        <a:lstStyle/>
        <a:p>
          <a:r>
            <a:rPr lang="cs-CZ" sz="4000" dirty="0" smtClean="0"/>
            <a:t>1/2013 – 2/2015</a:t>
          </a:r>
          <a:endParaRPr lang="cs-CZ" sz="4000" dirty="0"/>
        </a:p>
      </dgm:t>
    </dgm:pt>
    <dgm:pt modelId="{DA0660F6-E1C8-4C80-9154-1E4E7E57C3EB}" type="parTrans" cxnId="{B6BEE3CE-580A-4E97-A983-406C6B8DE698}">
      <dgm:prSet/>
      <dgm:spPr/>
      <dgm:t>
        <a:bodyPr/>
        <a:lstStyle/>
        <a:p>
          <a:endParaRPr lang="cs-CZ"/>
        </a:p>
      </dgm:t>
    </dgm:pt>
    <dgm:pt modelId="{B8B6C023-C0C5-44A2-82CE-00FA2DEDE46C}" type="sibTrans" cxnId="{B6BEE3CE-580A-4E97-A983-406C6B8DE698}">
      <dgm:prSet/>
      <dgm:spPr/>
      <dgm:t>
        <a:bodyPr/>
        <a:lstStyle/>
        <a:p>
          <a:endParaRPr lang="cs-CZ"/>
        </a:p>
      </dgm:t>
    </dgm:pt>
    <dgm:pt modelId="{C8B900D0-3661-457D-BDFA-33BDA5FDC849}" type="pres">
      <dgm:prSet presAssocID="{FB995A8B-0E1F-4CCB-94EE-E59D9175437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DAE3692-4F27-41E1-A750-52FB9FB01BB9}" type="pres">
      <dgm:prSet presAssocID="{A57DBB37-F8B9-42B2-AA9F-0115CE134E2F}" presName="linNode" presStyleCnt="0"/>
      <dgm:spPr/>
    </dgm:pt>
    <dgm:pt modelId="{3DD063BD-5FCC-4558-A03A-2BEB600926B5}" type="pres">
      <dgm:prSet presAssocID="{A57DBB37-F8B9-42B2-AA9F-0115CE134E2F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07307E-3134-4583-A518-94B7ED231DDF}" type="pres">
      <dgm:prSet presAssocID="{A57DBB37-F8B9-42B2-AA9F-0115CE134E2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EDA1C3-C6E4-4720-B3D0-ACABF69C3604}" type="pres">
      <dgm:prSet presAssocID="{F2474087-2300-4352-91E2-AA2DD303E1C0}" presName="spacing" presStyleCnt="0"/>
      <dgm:spPr/>
    </dgm:pt>
    <dgm:pt modelId="{330A8026-49A4-4A8C-8F50-DAFB0E3444A3}" type="pres">
      <dgm:prSet presAssocID="{915824E4-7D76-4B85-98FB-C756C0073DB1}" presName="linNode" presStyleCnt="0"/>
      <dgm:spPr/>
    </dgm:pt>
    <dgm:pt modelId="{D5A3038C-F898-4090-BDA5-2AFA844E11AB}" type="pres">
      <dgm:prSet presAssocID="{915824E4-7D76-4B85-98FB-C756C0073DB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AD9E06-9B47-417D-9730-03A02BE8401E}" type="pres">
      <dgm:prSet presAssocID="{915824E4-7D76-4B85-98FB-C756C0073DB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8883C67-0CA2-43C9-B73B-F24A0054C22B}" type="presOf" srcId="{FB995A8B-0E1F-4CCB-94EE-E59D9175437F}" destId="{C8B900D0-3661-457D-BDFA-33BDA5FDC849}" srcOrd="0" destOrd="0" presId="urn:microsoft.com/office/officeart/2005/8/layout/vList6"/>
    <dgm:cxn modelId="{DBC5261E-E7AC-4D03-8F36-ABE6DDBD9103}" srcId="{A57DBB37-F8B9-42B2-AA9F-0115CE134E2F}" destId="{B25ED943-A5A4-405B-8883-EE046CC186B0}" srcOrd="0" destOrd="0" parTransId="{9764B707-636B-423A-8226-7DF6E520B4B3}" sibTransId="{9B6967DB-9CC7-4D9F-A20B-B197BEC946AE}"/>
    <dgm:cxn modelId="{F65566EA-40AD-4543-B7CF-59337C14370C}" type="presOf" srcId="{43EA308B-5744-43C5-A74E-C5207CE70CDB}" destId="{F1AD9E06-9B47-417D-9730-03A02BE8401E}" srcOrd="0" destOrd="0" presId="urn:microsoft.com/office/officeart/2005/8/layout/vList6"/>
    <dgm:cxn modelId="{7DB562EA-24BB-4273-8C33-8E71E3D9B49F}" srcId="{FB995A8B-0E1F-4CCB-94EE-E59D9175437F}" destId="{915824E4-7D76-4B85-98FB-C756C0073DB1}" srcOrd="1" destOrd="0" parTransId="{D0161B67-1F6C-4AF6-93ED-B101C2F55869}" sibTransId="{9E0DB366-F70A-4E06-A3F0-3C60A83A15B8}"/>
    <dgm:cxn modelId="{B6BEE3CE-580A-4E97-A983-406C6B8DE698}" srcId="{915824E4-7D76-4B85-98FB-C756C0073DB1}" destId="{43EA308B-5744-43C5-A74E-C5207CE70CDB}" srcOrd="0" destOrd="0" parTransId="{DA0660F6-E1C8-4C80-9154-1E4E7E57C3EB}" sibTransId="{B8B6C023-C0C5-44A2-82CE-00FA2DEDE46C}"/>
    <dgm:cxn modelId="{0DD9091F-EDBB-40CD-B16A-53B2FCA33892}" type="presOf" srcId="{B25ED943-A5A4-405B-8883-EE046CC186B0}" destId="{2B07307E-3134-4583-A518-94B7ED231DDF}" srcOrd="0" destOrd="0" presId="urn:microsoft.com/office/officeart/2005/8/layout/vList6"/>
    <dgm:cxn modelId="{E918FBA2-4F0B-4747-9812-DAEEE94A3B7A}" srcId="{FB995A8B-0E1F-4CCB-94EE-E59D9175437F}" destId="{A57DBB37-F8B9-42B2-AA9F-0115CE134E2F}" srcOrd="0" destOrd="0" parTransId="{1C5F22AB-7FA1-4DCD-89B0-F071E45F1331}" sibTransId="{F2474087-2300-4352-91E2-AA2DD303E1C0}"/>
    <dgm:cxn modelId="{92FD35F0-EF61-4167-A256-2E77F684D29D}" type="presOf" srcId="{A57DBB37-F8B9-42B2-AA9F-0115CE134E2F}" destId="{3DD063BD-5FCC-4558-A03A-2BEB600926B5}" srcOrd="0" destOrd="0" presId="urn:microsoft.com/office/officeart/2005/8/layout/vList6"/>
    <dgm:cxn modelId="{31629900-E58C-407A-A77C-5C4A02859E79}" type="presOf" srcId="{915824E4-7D76-4B85-98FB-C756C0073DB1}" destId="{D5A3038C-F898-4090-BDA5-2AFA844E11AB}" srcOrd="0" destOrd="0" presId="urn:microsoft.com/office/officeart/2005/8/layout/vList6"/>
    <dgm:cxn modelId="{D0609EB6-6EA1-447C-BF0D-BFC748C3271E}" type="presParOf" srcId="{C8B900D0-3661-457D-BDFA-33BDA5FDC849}" destId="{CDAE3692-4F27-41E1-A750-52FB9FB01BB9}" srcOrd="0" destOrd="0" presId="urn:microsoft.com/office/officeart/2005/8/layout/vList6"/>
    <dgm:cxn modelId="{69BC73C4-800A-49DE-8032-6F77E8480EE8}" type="presParOf" srcId="{CDAE3692-4F27-41E1-A750-52FB9FB01BB9}" destId="{3DD063BD-5FCC-4558-A03A-2BEB600926B5}" srcOrd="0" destOrd="0" presId="urn:microsoft.com/office/officeart/2005/8/layout/vList6"/>
    <dgm:cxn modelId="{EDE74AFB-F609-4787-A583-8BE630F82159}" type="presParOf" srcId="{CDAE3692-4F27-41E1-A750-52FB9FB01BB9}" destId="{2B07307E-3134-4583-A518-94B7ED231DDF}" srcOrd="1" destOrd="0" presId="urn:microsoft.com/office/officeart/2005/8/layout/vList6"/>
    <dgm:cxn modelId="{36FEC011-4CCE-41F5-87C4-A43CD7EA2AFC}" type="presParOf" srcId="{C8B900D0-3661-457D-BDFA-33BDA5FDC849}" destId="{37EDA1C3-C6E4-4720-B3D0-ACABF69C3604}" srcOrd="1" destOrd="0" presId="urn:microsoft.com/office/officeart/2005/8/layout/vList6"/>
    <dgm:cxn modelId="{65E709FC-36D3-4462-815C-77D980984EE5}" type="presParOf" srcId="{C8B900D0-3661-457D-BDFA-33BDA5FDC849}" destId="{330A8026-49A4-4A8C-8F50-DAFB0E3444A3}" srcOrd="2" destOrd="0" presId="urn:microsoft.com/office/officeart/2005/8/layout/vList6"/>
    <dgm:cxn modelId="{4E1D04B7-3947-4354-9C45-1E7F2DCF4A87}" type="presParOf" srcId="{330A8026-49A4-4A8C-8F50-DAFB0E3444A3}" destId="{D5A3038C-F898-4090-BDA5-2AFA844E11AB}" srcOrd="0" destOrd="0" presId="urn:microsoft.com/office/officeart/2005/8/layout/vList6"/>
    <dgm:cxn modelId="{C099B3A7-4DEF-4F31-BF21-1AB7213B0257}" type="presParOf" srcId="{330A8026-49A4-4A8C-8F50-DAFB0E3444A3}" destId="{F1AD9E06-9B47-417D-9730-03A02BE8401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7307E-3134-4583-A518-94B7ED231DDF}">
      <dsp:nvSpPr>
        <dsp:cNvPr id="0" name=""/>
        <dsp:cNvSpPr/>
      </dsp:nvSpPr>
      <dsp:spPr>
        <a:xfrm>
          <a:off x="3047999" y="586"/>
          <a:ext cx="4572000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1/2013 – 2/2015</a:t>
          </a:r>
          <a:endParaRPr lang="cs-CZ" sz="4000" kern="1200" dirty="0"/>
        </a:p>
      </dsp:txBody>
      <dsp:txXfrm>
        <a:off x="3047999" y="286266"/>
        <a:ext cx="3714960" cy="1714081"/>
      </dsp:txXfrm>
    </dsp:sp>
    <dsp:sp modelId="{3DD063BD-5FCC-4558-A03A-2BEB600926B5}">
      <dsp:nvSpPr>
        <dsp:cNvPr id="0" name=""/>
        <dsp:cNvSpPr/>
      </dsp:nvSpPr>
      <dsp:spPr>
        <a:xfrm>
          <a:off x="0" y="586"/>
          <a:ext cx="3048000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I. Aplikace nástrojů řízení kvality v NFV</a:t>
          </a:r>
          <a:endParaRPr lang="cs-CZ" sz="3400" kern="1200" dirty="0"/>
        </a:p>
      </dsp:txBody>
      <dsp:txXfrm>
        <a:off x="111566" y="112152"/>
        <a:ext cx="2824868" cy="2062309"/>
      </dsp:txXfrm>
    </dsp:sp>
    <dsp:sp modelId="{F1AD9E06-9B47-417D-9730-03A02BE8401E}">
      <dsp:nvSpPr>
        <dsp:cNvPr id="0" name=""/>
        <dsp:cNvSpPr/>
      </dsp:nvSpPr>
      <dsp:spPr>
        <a:xfrm>
          <a:off x="3047999" y="2514572"/>
          <a:ext cx="4572000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1/2013 – 2/2015</a:t>
          </a:r>
          <a:endParaRPr lang="cs-CZ" sz="4000" kern="1200" dirty="0"/>
        </a:p>
      </dsp:txBody>
      <dsp:txXfrm>
        <a:off x="3047999" y="2800252"/>
        <a:ext cx="3714960" cy="1714081"/>
      </dsp:txXfrm>
    </dsp:sp>
    <dsp:sp modelId="{D5A3038C-F898-4090-BDA5-2AFA844E11AB}">
      <dsp:nvSpPr>
        <dsp:cNvPr id="0" name=""/>
        <dsp:cNvSpPr/>
      </dsp:nvSpPr>
      <dsp:spPr>
        <a:xfrm>
          <a:off x="0" y="2514572"/>
          <a:ext cx="3048000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/>
            <a:t>II. Metodická podpora uznávání NFV</a:t>
          </a:r>
          <a:endParaRPr lang="cs-CZ" sz="3400" kern="1200" dirty="0"/>
        </a:p>
      </dsp:txBody>
      <dsp:txXfrm>
        <a:off x="111566" y="2626138"/>
        <a:ext cx="2824868" cy="2062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7BEA6-7383-4B30-9AE2-D16B822EF0C3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364C8-0C2B-41A9-BD09-9B27743BB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09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656F853-8680-4056-AA89-3A034D987ABD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7863493-1D65-4570-9A4B-E23B476319B0}" type="datetimeFigureOut">
              <a:rPr lang="cs-CZ" smtClean="0"/>
              <a:t>27.12.2011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543800" cy="2593975"/>
          </a:xfrm>
        </p:spPr>
        <p:txBody>
          <a:bodyPr/>
          <a:lstStyle/>
          <a:p>
            <a:r>
              <a:rPr lang="cs-CZ" dirty="0" smtClean="0"/>
              <a:t>Individuální projekt národní – „K2“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6461760" cy="1066800"/>
          </a:xfrm>
        </p:spPr>
        <p:txBody>
          <a:bodyPr/>
          <a:lstStyle/>
          <a:p>
            <a:r>
              <a:rPr lang="cs-CZ" dirty="0" smtClean="0"/>
              <a:t>Kvalita a konkurenceschopnost v neformálním vzdělávání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13176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09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5194920" cy="4051920"/>
          </a:xfrm>
        </p:spPr>
        <p:txBody>
          <a:bodyPr/>
          <a:lstStyle/>
          <a:p>
            <a:r>
              <a:rPr lang="cs-CZ" dirty="0" smtClean="0"/>
              <a:t>Evropa 2020 – iniciativa Mládež v pohybu</a:t>
            </a:r>
          </a:p>
          <a:p>
            <a:r>
              <a:rPr lang="cs-CZ" dirty="0" smtClean="0"/>
              <a:t>Strategie EU pro mládež 2010 – 2018</a:t>
            </a:r>
          </a:p>
          <a:p>
            <a:r>
              <a:rPr lang="cs-CZ" dirty="0"/>
              <a:t>Koncepce státní politiky pro oblast dětí a mládeže 2007 – </a:t>
            </a:r>
            <a:r>
              <a:rPr lang="cs-CZ" dirty="0" smtClean="0"/>
              <a:t>2013</a:t>
            </a:r>
          </a:p>
          <a:p>
            <a:r>
              <a:rPr lang="cs-CZ" dirty="0" smtClean="0"/>
              <a:t>Strategie celoživotního učení</a:t>
            </a:r>
          </a:p>
          <a:p>
            <a:r>
              <a:rPr lang="cs-CZ" dirty="0" smtClean="0"/>
              <a:t>Výstupy </a:t>
            </a:r>
            <a:r>
              <a:rPr lang="cs-CZ" dirty="0" err="1" smtClean="0"/>
              <a:t>IPn</a:t>
            </a:r>
            <a:r>
              <a:rPr lang="cs-CZ" dirty="0" smtClean="0"/>
              <a:t> Klíče pro život – Rozvoj klíčových kompetencí v zájmovém a neformálním vzdělávání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http://www.mladezvakci.cz/fileadmin/user_upload/fotogalerie/legal_drugs/cache/105109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96752"/>
            <a:ext cx="3220567" cy="4824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0175"/>
            <a:ext cx="2880320" cy="7037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53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Prioritní osa </a:t>
            </a:r>
            <a:r>
              <a:rPr lang="cs-CZ" dirty="0" smtClean="0"/>
              <a:t>– 4a – Systémový rámec celoživotního učení</a:t>
            </a:r>
          </a:p>
          <a:p>
            <a:r>
              <a:rPr lang="cs-CZ" b="1" dirty="0"/>
              <a:t>Oblast podpory</a:t>
            </a:r>
            <a:r>
              <a:rPr lang="cs-CZ" dirty="0"/>
              <a:t> </a:t>
            </a:r>
            <a:r>
              <a:rPr lang="cs-CZ" dirty="0" smtClean="0"/>
              <a:t>- 4.1 </a:t>
            </a:r>
          </a:p>
          <a:p>
            <a:r>
              <a:rPr lang="cs-CZ" b="1" dirty="0"/>
              <a:t>Náklady projektu </a:t>
            </a:r>
            <a:r>
              <a:rPr lang="cs-CZ" dirty="0" smtClean="0"/>
              <a:t>– 59 947 542,- Kč</a:t>
            </a:r>
          </a:p>
          <a:p>
            <a:r>
              <a:rPr lang="cs-CZ" b="1" dirty="0"/>
              <a:t>Trvání projektu </a:t>
            </a:r>
            <a:r>
              <a:rPr lang="cs-CZ" dirty="0" smtClean="0"/>
              <a:t>– 1. 1. 2013 – 28. 2. 2015</a:t>
            </a:r>
          </a:p>
          <a:p>
            <a:r>
              <a:rPr lang="cs-CZ" b="1" dirty="0"/>
              <a:t>Partner projektu </a:t>
            </a:r>
            <a:r>
              <a:rPr lang="cs-CZ" dirty="0" smtClean="0"/>
              <a:t>– Národní institut dětí a mládeže MŠMT</a:t>
            </a:r>
          </a:p>
          <a:p>
            <a:r>
              <a:rPr lang="cs-CZ" b="1" dirty="0"/>
              <a:t>Cílová skupina </a:t>
            </a:r>
            <a:r>
              <a:rPr lang="cs-CZ" dirty="0" smtClean="0"/>
              <a:t>- </a:t>
            </a:r>
            <a:r>
              <a:rPr lang="cs-CZ" dirty="0"/>
              <a:t>vedoucí pracovníci škol a školských zařízení pro zájmové vzdělávání a pracovníci NNO pracující s dětmi a mládeží, dále děti a mládež - účastníci neformálního </a:t>
            </a:r>
            <a:r>
              <a:rPr lang="cs-CZ" dirty="0" smtClean="0"/>
              <a:t>vzdělávání, </a:t>
            </a:r>
            <a:r>
              <a:rPr lang="cs-CZ" dirty="0"/>
              <a:t>pracovníci škol a školských zařízení, účastníci dalšího vzdělávání, instituce poskytující další </a:t>
            </a:r>
            <a:r>
              <a:rPr lang="cs-CZ" dirty="0" smtClean="0"/>
              <a:t>vzdělávání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0175"/>
            <a:ext cx="2880320" cy="7037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1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endParaRPr lang="cs-CZ" dirty="0" smtClean="0"/>
          </a:p>
          <a:p>
            <a:r>
              <a:rPr lang="cs-CZ" sz="2900" dirty="0"/>
              <a:t>Zavést nástroje řízení kvality ve vybraných školských zařízeních pro zájmové vzdělávání a v NNO. </a:t>
            </a:r>
          </a:p>
          <a:p>
            <a:r>
              <a:rPr lang="cs-CZ" sz="2900" dirty="0"/>
              <a:t>Připravit vzdělávací programy a podpůrné materiály pro konzultanty v oblasti řízení kvality v oblasti neformálního </a:t>
            </a:r>
            <a:r>
              <a:rPr lang="cs-CZ" sz="2900" dirty="0" smtClean="0"/>
              <a:t>vzdělávání. </a:t>
            </a:r>
            <a:r>
              <a:rPr lang="cs-CZ" sz="2900" dirty="0"/>
              <a:t>Realizovat proškolení konzultantů a zabezpečit zavádění nástrojů kvality</a:t>
            </a:r>
            <a:r>
              <a:rPr lang="cs-CZ" sz="2900" dirty="0" smtClean="0"/>
              <a:t>.</a:t>
            </a:r>
            <a:endParaRPr lang="cs-CZ" sz="2900" dirty="0"/>
          </a:p>
          <a:p>
            <a:r>
              <a:rPr lang="cs-CZ" sz="2900" dirty="0"/>
              <a:t>Vytvářet podmínky pro širší přijetí principů a nástrojů hodnocení a sebehodnocení odbornou veřejností a mezi cílovými skupinami</a:t>
            </a:r>
            <a:r>
              <a:rPr lang="cs-CZ" sz="2900" dirty="0" smtClean="0"/>
              <a:t>.</a:t>
            </a:r>
            <a:endParaRPr lang="cs-CZ" sz="2900" dirty="0"/>
          </a:p>
          <a:p>
            <a:r>
              <a:rPr lang="cs-CZ" sz="2900" dirty="0" smtClean="0"/>
              <a:t>Aplikovat </a:t>
            </a:r>
            <a:r>
              <a:rPr lang="cs-CZ" sz="2900" dirty="0"/>
              <a:t>nástroje pro uznávání </a:t>
            </a:r>
            <a:r>
              <a:rPr lang="cs-CZ" sz="2900" dirty="0" smtClean="0"/>
              <a:t>neformálního </a:t>
            </a:r>
            <a:r>
              <a:rPr lang="cs-CZ" sz="2900" dirty="0"/>
              <a:t>vzdělávání. </a:t>
            </a:r>
            <a:endParaRPr lang="cs-CZ" sz="2900" dirty="0" smtClean="0"/>
          </a:p>
          <a:p>
            <a:r>
              <a:rPr lang="cs-CZ" sz="2900" dirty="0" smtClean="0"/>
              <a:t>Se </a:t>
            </a:r>
            <a:r>
              <a:rPr lang="cs-CZ" sz="2900" dirty="0"/>
              <a:t>vzdělavateli a zaměstnavateli v rámci zavádění nástroje pro uznávání zájmového a neformálního vzdělávání, pozitivně stimulovat prostředí</a:t>
            </a:r>
            <a:r>
              <a:rPr lang="cs-CZ" sz="2900" dirty="0" smtClean="0"/>
              <a:t>.</a:t>
            </a:r>
            <a:endParaRPr lang="cs-CZ" sz="2900" dirty="0"/>
          </a:p>
          <a:p>
            <a:r>
              <a:rPr lang="cs-CZ" sz="2900" dirty="0"/>
              <a:t>Zajistit metodickou podporu a poradenství v oblasti plánování osobnostního rozvoje (ve vazbě na uznávání</a:t>
            </a:r>
            <a:r>
              <a:rPr lang="cs-CZ" sz="2900" dirty="0" smtClean="0"/>
              <a:t>).</a:t>
            </a:r>
            <a:endParaRPr lang="cs-CZ" sz="2900" dirty="0"/>
          </a:p>
          <a:p>
            <a:r>
              <a:rPr lang="cs-CZ" sz="2900" dirty="0"/>
              <a:t>Realizovat pilotní školení pracovníků pracujících s dětmi a mládeží a pedagogů volného času zodpovědných za vzdělávací proces.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0175"/>
            <a:ext cx="2880320" cy="7037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8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58253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0175"/>
            <a:ext cx="2880320" cy="7037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1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0176"/>
            <a:ext cx="2232248" cy="545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Aplikace nástrojů řízení kvality 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240562"/>
              </p:ext>
            </p:extLst>
          </p:nvPr>
        </p:nvGraphicFramePr>
        <p:xfrm>
          <a:off x="107503" y="1412775"/>
          <a:ext cx="8280922" cy="51194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530"/>
                <a:gridCol w="140524"/>
                <a:gridCol w="150563"/>
                <a:gridCol w="190713"/>
                <a:gridCol w="200748"/>
                <a:gridCol w="160600"/>
                <a:gridCol w="200748"/>
                <a:gridCol w="240899"/>
                <a:gridCol w="281050"/>
                <a:gridCol w="190713"/>
                <a:gridCol w="150563"/>
                <a:gridCol w="190713"/>
                <a:gridCol w="230862"/>
                <a:gridCol w="140524"/>
                <a:gridCol w="150563"/>
                <a:gridCol w="190713"/>
                <a:gridCol w="200748"/>
                <a:gridCol w="160600"/>
                <a:gridCol w="200748"/>
                <a:gridCol w="240899"/>
                <a:gridCol w="281050"/>
                <a:gridCol w="190713"/>
                <a:gridCol w="150563"/>
                <a:gridCol w="190713"/>
                <a:gridCol w="230862"/>
              </a:tblGrid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2013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2014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Název aktivity/časový rozvrh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VIII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VIII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XII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Úvodní seminář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Příprava systému a zavádění značky kvality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Příprava vzdělávacích programů a metodik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35594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Výběr odborných konzultantů / konzultantů k zavádění kvality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Školení odborných konzultantů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Školení konzultantů k zavádění kvality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Výběr organizací k zavedení nástrojů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Pracovní workshop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Zavádění nástrojů - pilotáž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Konzultace k zavádění kvality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Odborné konzultace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Vzdělávání - e-learning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Vyhodnocení první fáze zavádění nástrojů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Výběr organizací k zavedení nástrojů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Pracovní workshop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Zavádění nástrojů - pilotáž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Konzultace k zavádění kvality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Odborné konzultace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Vzdělávání - e-learning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1572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Úprava nástrojů, příručky, vzdělávacích programů, metodik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  <a:tr h="22650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Závěrečný seminář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263" marR="9263" marT="926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8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0176"/>
            <a:ext cx="2232248" cy="545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1143000"/>
          </a:xfrm>
        </p:spPr>
        <p:txBody>
          <a:bodyPr/>
          <a:lstStyle/>
          <a:p>
            <a:r>
              <a:rPr lang="cs-CZ" dirty="0" smtClean="0"/>
              <a:t>Metodická podpora uznávání NFV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861052"/>
              </p:ext>
            </p:extLst>
          </p:nvPr>
        </p:nvGraphicFramePr>
        <p:xfrm>
          <a:off x="457198" y="1637057"/>
          <a:ext cx="7620004" cy="4762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3956"/>
                <a:gridCol w="124191"/>
                <a:gridCol w="133062"/>
                <a:gridCol w="168545"/>
                <a:gridCol w="177416"/>
                <a:gridCol w="141933"/>
                <a:gridCol w="177416"/>
                <a:gridCol w="212899"/>
                <a:gridCol w="248382"/>
                <a:gridCol w="168545"/>
                <a:gridCol w="133062"/>
                <a:gridCol w="168545"/>
                <a:gridCol w="204028"/>
                <a:gridCol w="124191"/>
                <a:gridCol w="133062"/>
                <a:gridCol w="168545"/>
                <a:gridCol w="177416"/>
                <a:gridCol w="141933"/>
                <a:gridCol w="177416"/>
                <a:gridCol w="212899"/>
                <a:gridCol w="248382"/>
                <a:gridCol w="168545"/>
                <a:gridCol w="133062"/>
                <a:gridCol w="168545"/>
                <a:gridCol w="204028"/>
              </a:tblGrid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2013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2014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Název aktivity/časový rozvrh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IV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VIII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IV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VIII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IX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XII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36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u="none" strike="noStrike" dirty="0">
                          <a:effectLst/>
                        </a:rPr>
                        <a:t>Osvěta k Osobnímu kompetenčnímu portfoliu a Uznávání neformálního vzdělávaní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Úvodní konference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Kulaté stoly k Uznávání neformálního vzdělávání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Prezentace na akcích partnerů a cílové skupiny 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u="none" strike="noStrike" dirty="0">
                          <a:effectLst/>
                        </a:rPr>
                        <a:t>Metodická podpora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Analýza nástrojů pro plán osobnostního rozvoje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36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Tvorba a aplikace nástroje pro neformální vzdělávání včetně zájmového, úprava metodiky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Pilotáž nástroje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u="none" strike="noStrike" dirty="0">
                          <a:effectLst/>
                        </a:rPr>
                        <a:t>Realizace školení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453995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Příprava  vzdělávacího programu a metodiky pro pracovníky prac. s dětmi a mládeží (modul: Výstavba vzdělávacího programu na pozadí klíčových kompetencí)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11565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Příprava  vzdělávacího programu a metodiky pro  pracovníky s dětmi a mládeží (modul: Vzdělávací modul, OKP)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2046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Příprava  vzdělávacího programu a metodiky pro  školitele (modul: Školitel)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Realizace vzdělávacího programu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x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47173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Školení školitelů v modulech Výstavba vzdělávacího programu na pozadí klíčových kompetencí a Vzdělávací modul, OKP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11565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Příprava  vzdělávacího programu a metodiky pro pracovníky s dětmi a mládež (modul: Plán osobnostního rozvoje)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Pilotáž vzdělávacího programu, úprava programu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7803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Realizace školení školitelů v modulu Plán osobnostního rozvoje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6939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Závěrečná konference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x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 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20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2 vzdělávací programy a metodiky pro konzultanty v rámci klíčové aktivity Aplikace nástrojů řízení kvality v neformálním vzdělávání </a:t>
            </a:r>
          </a:p>
          <a:p>
            <a:r>
              <a:rPr lang="cs-CZ" dirty="0"/>
              <a:t>1 inovovaná příručka pro zavádění nástrojů řízení kvality</a:t>
            </a:r>
          </a:p>
          <a:p>
            <a:r>
              <a:rPr lang="cs-CZ" dirty="0"/>
              <a:t>1 závěrečná zpráva ze zavádění nástrojů ve vybraných organizacích </a:t>
            </a:r>
          </a:p>
          <a:p>
            <a:r>
              <a:rPr lang="cs-CZ" dirty="0"/>
              <a:t>1 vzdělávací program a metodika sestávající ze 3 modulů se zaměřením na podporu klíčové aktivity </a:t>
            </a:r>
          </a:p>
          <a:p>
            <a:r>
              <a:rPr lang="cs-CZ" dirty="0"/>
              <a:t>Metodická podpora uznávání neformálního </a:t>
            </a:r>
            <a:r>
              <a:rPr lang="cs-CZ" dirty="0" smtClean="0"/>
              <a:t>vzdělávání </a:t>
            </a:r>
            <a:r>
              <a:rPr lang="cs-CZ" dirty="0"/>
              <a:t>pro pracovníky pracující s dětmi a mládeží a pedagogy volného času a jednoho modulu pro školitele.</a:t>
            </a:r>
          </a:p>
          <a:p>
            <a:r>
              <a:rPr lang="cs-CZ" dirty="0"/>
              <a:t>1 vzdělávací program – Studium pedagogiky volného času</a:t>
            </a:r>
          </a:p>
          <a:p>
            <a:r>
              <a:rPr lang="cs-CZ" dirty="0"/>
              <a:t>1 nástroj a metodika pro plánování osobnostního rozvoje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0175"/>
            <a:ext cx="2880320" cy="7037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76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2636912"/>
            <a:ext cx="4032448" cy="3763888"/>
          </a:xfrm>
        </p:spPr>
        <p:txBody>
          <a:bodyPr/>
          <a:lstStyle/>
          <a:p>
            <a:pPr marL="114300" indent="0">
              <a:buNone/>
            </a:pPr>
            <a:r>
              <a:rPr lang="cs-CZ" b="1" dirty="0" smtClean="0"/>
              <a:t>Zpracovatelé projektu: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dirty="0" smtClean="0"/>
              <a:t>MŠMT – odbor pro mládež</a:t>
            </a:r>
          </a:p>
          <a:p>
            <a:pPr marL="114300" indent="0">
              <a:buNone/>
            </a:pPr>
            <a:r>
              <a:rPr lang="cs-CZ" dirty="0" smtClean="0"/>
              <a:t>Národní institut dětí a mládeže</a:t>
            </a:r>
            <a:endParaRPr lang="cs-CZ" dirty="0"/>
          </a:p>
        </p:txBody>
      </p:sp>
      <p:pic>
        <p:nvPicPr>
          <p:cNvPr id="4" name="Zástupný symbol pro obsah 4" descr="H_Logotype_CZ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48065" y="2636912"/>
            <a:ext cx="2016224" cy="957453"/>
          </a:xfrm>
          <a:prstGeom prst="rect">
            <a:avLst/>
          </a:prstGeom>
        </p:spPr>
      </p:pic>
      <p:pic>
        <p:nvPicPr>
          <p:cNvPr id="3074" name="Picture 2" descr="http://icm.ymcaorlova.cz/old/obrazky/logo_NID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69" y="3685492"/>
            <a:ext cx="1698215" cy="95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57192"/>
            <a:ext cx="4536504" cy="110837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43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95</TotalTime>
  <Words>665</Words>
  <Application>Microsoft Office PowerPoint</Application>
  <PresentationFormat>Předvádění na obrazovce (4:3)</PresentationFormat>
  <Paragraphs>1077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Sousedství</vt:lpstr>
      <vt:lpstr>Individuální projekt národní – „K2“ </vt:lpstr>
      <vt:lpstr>Východiska</vt:lpstr>
      <vt:lpstr>Základní údaje</vt:lpstr>
      <vt:lpstr>Cíle projektu</vt:lpstr>
      <vt:lpstr>Klíčové aktivity</vt:lpstr>
      <vt:lpstr>Aplikace nástrojů řízení kvality </vt:lpstr>
      <vt:lpstr>Metodická podpora uznávání NFV</vt:lpstr>
      <vt:lpstr>Výstupy projektu</vt:lpstr>
      <vt:lpstr>Děkuji za pozornost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K2</dc:title>
  <dc:creator>Urban Michal</dc:creator>
  <cp:lastModifiedBy>Urban Michal</cp:lastModifiedBy>
  <cp:revision>10</cp:revision>
  <dcterms:created xsi:type="dcterms:W3CDTF">2011-12-06T20:24:04Z</dcterms:created>
  <dcterms:modified xsi:type="dcterms:W3CDTF">2011-12-27T12:56:59Z</dcterms:modified>
</cp:coreProperties>
</file>