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7"/>
  </p:notesMasterIdLst>
  <p:handoutMasterIdLst>
    <p:handoutMasterId r:id="rId58"/>
  </p:handoutMasterIdLst>
  <p:sldIdLst>
    <p:sldId id="256" r:id="rId2"/>
    <p:sldId id="257" r:id="rId3"/>
    <p:sldId id="258" r:id="rId4"/>
    <p:sldId id="260" r:id="rId5"/>
    <p:sldId id="266" r:id="rId6"/>
    <p:sldId id="267" r:id="rId7"/>
    <p:sldId id="269" r:id="rId8"/>
    <p:sldId id="270" r:id="rId9"/>
    <p:sldId id="261" r:id="rId10"/>
    <p:sldId id="262" r:id="rId11"/>
    <p:sldId id="263" r:id="rId12"/>
    <p:sldId id="264" r:id="rId13"/>
    <p:sldId id="265" r:id="rId14"/>
    <p:sldId id="268" r:id="rId15"/>
    <p:sldId id="271" r:id="rId16"/>
    <p:sldId id="272" r:id="rId17"/>
    <p:sldId id="273" r:id="rId18"/>
    <p:sldId id="274" r:id="rId19"/>
    <p:sldId id="276" r:id="rId20"/>
    <p:sldId id="277" r:id="rId21"/>
    <p:sldId id="278" r:id="rId22"/>
    <p:sldId id="275"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259" r:id="rId5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5BD6"/>
    <a:srgbClr val="0DC0FF"/>
    <a:srgbClr val="47CFFF"/>
  </p:clrMru>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706" autoAdjust="0"/>
  </p:normalViewPr>
  <p:slideViewPr>
    <p:cSldViewPr>
      <p:cViewPr varScale="1">
        <p:scale>
          <a:sx n="107" d="100"/>
          <a:sy n="107" d="100"/>
        </p:scale>
        <p:origin x="-1104" y="-96"/>
      </p:cViewPr>
      <p:guideLst>
        <p:guide orient="horz" pos="2160"/>
        <p:guide pos="2880"/>
      </p:guideLst>
    </p:cSldViewPr>
  </p:slideViewPr>
  <p:outlineViewPr>
    <p:cViewPr>
      <p:scale>
        <a:sx n="33" d="100"/>
        <a:sy n="33" d="100"/>
      </p:scale>
      <p:origin x="0" y="4325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282CEAD-8102-404B-A4F6-5A072B1A78E9}" type="datetimeFigureOut">
              <a:rPr lang="cs-CZ" smtClean="0"/>
              <a:pPr/>
              <a:t>19.1.2012</a:t>
            </a:fld>
            <a:endParaRPr lang="cs-CZ" dirty="0"/>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DC21D13-C16B-4510-93FC-C1FA0E3292CA}" type="slidenum">
              <a:rPr lang="cs-CZ" smtClean="0"/>
              <a:pPr/>
              <a:t>‹#›</a:t>
            </a:fld>
            <a:endParaRPr lang="cs-CZ"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25C519-FF45-43DA-8C3B-CF547ED66B83}" type="datetimeFigureOut">
              <a:rPr lang="cs-CZ" smtClean="0"/>
              <a:pPr/>
              <a:t>19.1.2012</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F69B8D-851D-4E3D-9AE1-135CA0373CDC}" type="slidenum">
              <a:rPr lang="cs-CZ" smtClean="0"/>
              <a:pPr/>
              <a:t>‹#›</a:t>
            </a:fld>
            <a:endParaRPr lang="cs-CZ"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1CF69B8D-851D-4E3D-9AE1-135CA0373CDC}" type="slidenum">
              <a:rPr lang="cs-CZ" smtClean="0"/>
              <a:pPr/>
              <a:t>1</a:t>
            </a:fld>
            <a:endParaRPr lang="cs-CZ"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981A90DB-52FF-4BBF-87AF-689E5A98A16F}" type="datetime1">
              <a:rPr lang="cs-CZ" smtClean="0"/>
              <a:pPr/>
              <a:t>19.1.2012</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BC6CCD3-3A5B-4BEE-A7C1-B76E7F5567C7}" type="datetime1">
              <a:rPr lang="cs-CZ" smtClean="0"/>
              <a:pPr/>
              <a:t>19.1.2012</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027A3BE-12C7-4F9C-9D23-1183BF77FAAA}" type="datetime1">
              <a:rPr lang="cs-CZ" smtClean="0"/>
              <a:pPr/>
              <a:t>19.1.2012</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8745D5B-2258-4186-9B33-771194F615D7}" type="datetime1">
              <a:rPr lang="cs-CZ" smtClean="0"/>
              <a:pPr/>
              <a:t>19.1.2012</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9BF36614-D7C8-45EB-9AC1-B26EE160248E}" type="datetime1">
              <a:rPr lang="cs-CZ" smtClean="0"/>
              <a:pPr/>
              <a:t>19.1.2012</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945BC61-9A10-4FD6-8EA1-16CF6DB0AF97}" type="datetime1">
              <a:rPr lang="cs-CZ" smtClean="0"/>
              <a:pPr/>
              <a:t>19.1.2012</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1C21618-0E76-472B-ADAB-EACC84535905}" type="datetime1">
              <a:rPr lang="cs-CZ" smtClean="0"/>
              <a:pPr/>
              <a:t>19.1.2012</a:t>
            </a:fld>
            <a:endParaRPr lang="cs-CZ" dirty="0"/>
          </a:p>
        </p:txBody>
      </p:sp>
      <p:sp>
        <p:nvSpPr>
          <p:cNvPr id="8" name="Zástupný symbol pro zápatí 7"/>
          <p:cNvSpPr>
            <a:spLocks noGrp="1"/>
          </p:cNvSpPr>
          <p:nvPr>
            <p:ph type="ftr" sz="quarter" idx="11"/>
          </p:nvPr>
        </p:nvSpPr>
        <p:spPr/>
        <p:txBody>
          <a:bodyPr/>
          <a:lstStyle/>
          <a:p>
            <a:endParaRPr lang="cs-CZ" dirty="0"/>
          </a:p>
        </p:txBody>
      </p:sp>
      <p:sp>
        <p:nvSpPr>
          <p:cNvPr id="9" name="Zástupný symbol pro číslo snímku 8"/>
          <p:cNvSpPr>
            <a:spLocks noGrp="1"/>
          </p:cNvSpPr>
          <p:nvPr>
            <p:ph type="sldNum" sz="quarter" idx="12"/>
          </p:nvPr>
        </p:nvSpPr>
        <p:spPr/>
        <p:txBody>
          <a:bodyPr/>
          <a:lstStyle/>
          <a:p>
            <a:fld id="{20264769-77EF-4CD0-90DE-F7D7F2D423C4}"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F14DD8B0-0802-4D75-B2C1-B0ADA842A435}" type="datetime1">
              <a:rPr lang="cs-CZ" smtClean="0"/>
              <a:pPr/>
              <a:t>19.1.2012</a:t>
            </a:fld>
            <a:endParaRPr lang="cs-CZ" dirty="0"/>
          </a:p>
        </p:txBody>
      </p:sp>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20264769-77EF-4CD0-90DE-F7D7F2D423C4}"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5DE1FFC-32A4-4171-8456-635FCB0677E2}" type="datetime1">
              <a:rPr lang="cs-CZ" smtClean="0"/>
              <a:pPr/>
              <a:t>19.1.2012</a:t>
            </a:fld>
            <a:endParaRPr lang="cs-CZ" dirty="0"/>
          </a:p>
        </p:txBody>
      </p:sp>
      <p:sp>
        <p:nvSpPr>
          <p:cNvPr id="3" name="Zástupný symbol pro zápatí 2"/>
          <p:cNvSpPr>
            <a:spLocks noGrp="1"/>
          </p:cNvSpPr>
          <p:nvPr>
            <p:ph type="ftr" sz="quarter" idx="11"/>
          </p:nvPr>
        </p:nvSpPr>
        <p:spPr/>
        <p:txBody>
          <a:bodyPr/>
          <a:lstStyle/>
          <a:p>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C5454CD3-54E3-4D3A-B8FC-25F632E2CC78}" type="datetime1">
              <a:rPr lang="cs-CZ" smtClean="0"/>
              <a:pPr/>
              <a:t>19.1.2012</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39ECEEAA-44A5-425A-A5B0-EAD44A031481}" type="datetime1">
              <a:rPr lang="cs-CZ" smtClean="0"/>
              <a:pPr/>
              <a:t>19.1.2012</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DC0FF"/>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DA23E0-3C42-465D-A0C9-5BFF7A5ABDC0}" type="datetime1">
              <a:rPr lang="cs-CZ" smtClean="0"/>
              <a:pPr/>
              <a:t>19.1.2012</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264769-77EF-4CD0-90DE-F7D7F2D423C4}"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268761"/>
            <a:ext cx="7774632" cy="2331690"/>
          </a:xfrm>
          <a:noFill/>
        </p:spPr>
        <p:style>
          <a:lnRef idx="1">
            <a:schemeClr val="accent5"/>
          </a:lnRef>
          <a:fillRef idx="2">
            <a:schemeClr val="accent5"/>
          </a:fillRef>
          <a:effectRef idx="1">
            <a:schemeClr val="accent5"/>
          </a:effectRef>
          <a:fontRef idx="minor">
            <a:schemeClr val="dk1"/>
          </a:fontRef>
        </p:style>
        <p:txBody>
          <a:bodyPr>
            <a:normAutofit/>
          </a:bodyPr>
          <a:lstStyle/>
          <a:p>
            <a:r>
              <a:rPr lang="cs-CZ" dirty="0" smtClean="0"/>
              <a:t>Směrnice o zadávání veřejných zakázek z pohledu zadavatelského útvaru</a:t>
            </a:r>
            <a:endParaRPr lang="cs-CZ" dirty="0"/>
          </a:p>
        </p:txBody>
      </p:sp>
      <p:sp>
        <p:nvSpPr>
          <p:cNvPr id="3" name="Podnadpis 2"/>
          <p:cNvSpPr>
            <a:spLocks noGrp="1"/>
          </p:cNvSpPr>
          <p:nvPr>
            <p:ph type="subTitle" idx="1"/>
          </p:nvPr>
        </p:nvSpPr>
        <p:spPr/>
        <p:txBody>
          <a:bodyPr/>
          <a:lstStyle/>
          <a:p>
            <a:endParaRPr lang="cs-CZ" dirty="0" smtClean="0"/>
          </a:p>
          <a:p>
            <a:r>
              <a:rPr lang="cs-CZ" dirty="0" smtClean="0">
                <a:solidFill>
                  <a:schemeClr val="tx1"/>
                </a:solidFill>
              </a:rPr>
              <a:t>Leden 2012</a:t>
            </a:r>
          </a:p>
          <a:p>
            <a:endParaRPr lang="cs-CZ" dirty="0"/>
          </a:p>
        </p:txBody>
      </p:sp>
    </p:spTree>
  </p:cSld>
  <p:clrMapOvr>
    <a:masterClrMapping/>
  </p:clrMapOvr>
  <p:transition spd="slow">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Záměr veřejné zakázky II.</a:t>
            </a:r>
            <a:endParaRPr lang="cs-CZ" dirty="0"/>
          </a:p>
        </p:txBody>
      </p:sp>
      <p:sp>
        <p:nvSpPr>
          <p:cNvPr id="3" name="Zástupný symbol pro obsah 2"/>
          <p:cNvSpPr>
            <a:spLocks noGrp="1"/>
          </p:cNvSpPr>
          <p:nvPr>
            <p:ph idx="1"/>
          </p:nvPr>
        </p:nvSpPr>
        <p:spPr/>
        <p:txBody>
          <a:bodyPr/>
          <a:lstStyle/>
          <a:p>
            <a:pPr lvl="0" algn="just"/>
            <a:r>
              <a:rPr lang="cs-CZ" dirty="0" smtClean="0"/>
              <a:t>za obsah odpovídá zadavatelský útvar</a:t>
            </a:r>
          </a:p>
          <a:p>
            <a:pPr lvl="0" algn="just"/>
            <a:r>
              <a:rPr lang="cs-CZ" dirty="0" smtClean="0"/>
              <a:t>je základem pro zpracování zadávacích podmínek</a:t>
            </a:r>
          </a:p>
          <a:p>
            <a:pPr lvl="0" algn="just"/>
            <a:r>
              <a:rPr lang="cs-CZ" dirty="0" smtClean="0"/>
              <a:t>vytváří se v případě VZ na dodávky a služby s hodnotou alespoň 100 000 Kč bez DPH a </a:t>
            </a:r>
            <a:br>
              <a:rPr lang="cs-CZ" dirty="0" smtClean="0"/>
            </a:br>
            <a:r>
              <a:rPr lang="cs-CZ" dirty="0" smtClean="0"/>
              <a:t>na stavební práce 200 000 Kč bez DPH</a:t>
            </a:r>
          </a:p>
          <a:p>
            <a:pPr lvl="0" algn="just"/>
            <a:r>
              <a:rPr lang="cs-CZ" dirty="0" smtClean="0"/>
              <a:t>v případě žádosti o výjimku zasílá zadavatelský útvar tuto žádost současně se záměrem VZ</a:t>
            </a:r>
          </a:p>
          <a:p>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10</a:t>
            </a:fld>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Záměr veřejné zakázky III.</a:t>
            </a:r>
            <a:endParaRPr lang="cs-CZ" dirty="0"/>
          </a:p>
        </p:txBody>
      </p:sp>
      <p:sp>
        <p:nvSpPr>
          <p:cNvPr id="3" name="Zástupný symbol pro obsah 2"/>
          <p:cNvSpPr>
            <a:spLocks noGrp="1"/>
          </p:cNvSpPr>
          <p:nvPr>
            <p:ph idx="1"/>
          </p:nvPr>
        </p:nvSpPr>
        <p:spPr/>
        <p:txBody>
          <a:bodyPr>
            <a:normAutofit fontScale="70000" lnSpcReduction="20000"/>
          </a:bodyPr>
          <a:lstStyle/>
          <a:p>
            <a:pPr>
              <a:buNone/>
            </a:pPr>
            <a:r>
              <a:rPr lang="cs-CZ" sz="3500" dirty="0" smtClean="0"/>
              <a:t>Zadavatelský útvar:</a:t>
            </a:r>
          </a:p>
          <a:p>
            <a:pPr lvl="0" algn="just"/>
            <a:r>
              <a:rPr lang="cs-CZ" sz="3500" b="1" u="sng" dirty="0" smtClean="0"/>
              <a:t>Připravuje</a:t>
            </a:r>
            <a:r>
              <a:rPr lang="cs-CZ" sz="3500" dirty="0" smtClean="0"/>
              <a:t> záměr veřejné zakázky</a:t>
            </a:r>
            <a:r>
              <a:rPr lang="cs-CZ" sz="3500" b="1" dirty="0" smtClean="0"/>
              <a:t> </a:t>
            </a:r>
            <a:r>
              <a:rPr lang="cs-CZ" sz="3500" dirty="0" smtClean="0"/>
              <a:t>v případě, kdy je plnění v souladu se schváleným nebo upraveným rozpočtem MŠMT, případně v souladu se schválenými programy, projekty nebo jinými rozhodnutími upravujícími plnění úkolů MŠMT, a pouze v případě zajištění finančního krytí zakázky v době zahájení zadávacího řízení. </a:t>
            </a:r>
          </a:p>
          <a:p>
            <a:pPr lvl="0" algn="just"/>
            <a:r>
              <a:rPr lang="cs-CZ" sz="3500" dirty="0" smtClean="0"/>
              <a:t>Přidělí veřejné zakázce </a:t>
            </a:r>
            <a:r>
              <a:rPr lang="cs-CZ" sz="3500" b="1" u="sng" dirty="0" smtClean="0"/>
              <a:t>evidenční číslo</a:t>
            </a:r>
            <a:r>
              <a:rPr lang="cs-CZ" sz="3500" b="1" dirty="0" smtClean="0"/>
              <a:t> </a:t>
            </a:r>
            <a:r>
              <a:rPr lang="cs-CZ" sz="3500" dirty="0" smtClean="0"/>
              <a:t>(č.j.  v EPD).</a:t>
            </a:r>
          </a:p>
          <a:p>
            <a:pPr lvl="0" algn="just"/>
            <a:r>
              <a:rPr lang="cs-CZ" sz="3500" dirty="0" smtClean="0"/>
              <a:t>Předkládá záměr veřejné zakázky ke schválení a podpisu </a:t>
            </a:r>
            <a:r>
              <a:rPr lang="cs-CZ" sz="3500" b="1" u="sng" dirty="0" smtClean="0"/>
              <a:t>oprávněné osobě</a:t>
            </a:r>
            <a:r>
              <a:rPr lang="cs-CZ" sz="3500" dirty="0" smtClean="0"/>
              <a:t>. </a:t>
            </a:r>
          </a:p>
          <a:p>
            <a:pPr lvl="0" algn="just"/>
            <a:r>
              <a:rPr lang="cs-CZ" sz="3500" dirty="0" smtClean="0"/>
              <a:t>Zajistí </a:t>
            </a:r>
            <a:r>
              <a:rPr lang="cs-CZ" sz="3500" b="1" u="sng" dirty="0" smtClean="0"/>
              <a:t>předložení</a:t>
            </a:r>
            <a:r>
              <a:rPr lang="cs-CZ" sz="3500" dirty="0" smtClean="0"/>
              <a:t> záměru veřejné zakázky </a:t>
            </a:r>
            <a:r>
              <a:rPr lang="cs-CZ" sz="3500" b="1" u="sng" dirty="0" smtClean="0"/>
              <a:t>O K6</a:t>
            </a:r>
            <a:r>
              <a:rPr lang="cs-CZ" sz="3500" dirty="0" smtClean="0"/>
              <a:t> – prostřednictvím věcně příslušného náměstka nebo vrchního ředitele sekce.</a:t>
            </a:r>
          </a:p>
          <a:p>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11</a:t>
            </a:fld>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Záměr veřejné zakázky IV.</a:t>
            </a:r>
            <a:endParaRPr lang="cs-CZ" dirty="0"/>
          </a:p>
        </p:txBody>
      </p:sp>
      <p:sp>
        <p:nvSpPr>
          <p:cNvPr id="3" name="Zástupný symbol pro obsah 2"/>
          <p:cNvSpPr>
            <a:spLocks noGrp="1"/>
          </p:cNvSpPr>
          <p:nvPr>
            <p:ph idx="1"/>
          </p:nvPr>
        </p:nvSpPr>
        <p:spPr/>
        <p:txBody>
          <a:bodyPr>
            <a:normAutofit fontScale="92500" lnSpcReduction="10000"/>
          </a:bodyPr>
          <a:lstStyle/>
          <a:p>
            <a:pPr>
              <a:buNone/>
            </a:pPr>
            <a:r>
              <a:rPr lang="cs-CZ" dirty="0" smtClean="0"/>
              <a:t>O K6</a:t>
            </a:r>
          </a:p>
          <a:p>
            <a:pPr algn="just"/>
            <a:r>
              <a:rPr lang="cs-CZ" b="1" u="sng" dirty="0" smtClean="0"/>
              <a:t>Vyjadřuje se</a:t>
            </a:r>
            <a:r>
              <a:rPr lang="cs-CZ" b="1" dirty="0" smtClean="0"/>
              <a:t> </a:t>
            </a:r>
            <a:r>
              <a:rPr lang="cs-CZ" dirty="0" smtClean="0"/>
              <a:t>k záměru VZ.</a:t>
            </a:r>
          </a:p>
          <a:p>
            <a:pPr algn="just"/>
            <a:r>
              <a:rPr lang="cs-CZ" b="1" u="sng" dirty="0" smtClean="0"/>
              <a:t>Předkládá</a:t>
            </a:r>
            <a:r>
              <a:rPr lang="cs-CZ" dirty="0" smtClean="0"/>
              <a:t> záměr VZ prostřednictvím VŘ KM panu ministrovi ke schválení a podpisu. </a:t>
            </a:r>
          </a:p>
          <a:p>
            <a:pPr algn="just">
              <a:buNone/>
            </a:pPr>
            <a:endParaRPr lang="cs-CZ" dirty="0" smtClean="0"/>
          </a:p>
          <a:p>
            <a:pPr>
              <a:buNone/>
            </a:pPr>
            <a:r>
              <a:rPr lang="cs-CZ" dirty="0" smtClean="0"/>
              <a:t>Zadavatelský útvar</a:t>
            </a:r>
          </a:p>
          <a:p>
            <a:pPr algn="just"/>
            <a:r>
              <a:rPr lang="cs-CZ" dirty="0" smtClean="0"/>
              <a:t>V případě schválení záměru předá zadavatelský útvar spis O K6 </a:t>
            </a:r>
            <a:r>
              <a:rPr lang="cs-CZ" b="1" u="sng" dirty="0" smtClean="0"/>
              <a:t>s žádostí o administraci</a:t>
            </a:r>
            <a:r>
              <a:rPr lang="cs-CZ" dirty="0" smtClean="0"/>
              <a:t> zadávacího řízení.</a:t>
            </a:r>
          </a:p>
          <a:p>
            <a:pPr algn="just"/>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12</a:t>
            </a:fld>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Záměr veřejné zakázky V.</a:t>
            </a:r>
            <a:endParaRPr lang="cs-CZ" dirty="0"/>
          </a:p>
        </p:txBody>
      </p:sp>
      <p:sp>
        <p:nvSpPr>
          <p:cNvPr id="3" name="Zástupný symbol pro obsah 2"/>
          <p:cNvSpPr>
            <a:spLocks noGrp="1"/>
          </p:cNvSpPr>
          <p:nvPr>
            <p:ph idx="1"/>
          </p:nvPr>
        </p:nvSpPr>
        <p:spPr/>
        <p:txBody>
          <a:bodyPr>
            <a:normAutofit fontScale="92500" lnSpcReduction="10000"/>
          </a:bodyPr>
          <a:lstStyle/>
          <a:p>
            <a:pPr algn="just">
              <a:buNone/>
            </a:pPr>
            <a:r>
              <a:rPr lang="cs-CZ" b="1" u="sng" spc="-20" dirty="0" smtClean="0"/>
              <a:t>Oběh referátníku obsahujícího záměr VZ:</a:t>
            </a:r>
          </a:p>
          <a:p>
            <a:pPr lvl="0" algn="just"/>
            <a:r>
              <a:rPr lang="cs-CZ" dirty="0" smtClean="0"/>
              <a:t>Zadavatelský útvar</a:t>
            </a:r>
          </a:p>
          <a:p>
            <a:pPr lvl="0" algn="just"/>
            <a:r>
              <a:rPr lang="cs-CZ" dirty="0" smtClean="0"/>
              <a:t>Oprávněná osoba</a:t>
            </a:r>
          </a:p>
          <a:p>
            <a:pPr lvl="0" algn="just"/>
            <a:r>
              <a:rPr lang="cs-CZ" dirty="0" smtClean="0"/>
              <a:t>Věcně příslušný náměstek nebo vrchní ředitel sekce</a:t>
            </a:r>
          </a:p>
          <a:p>
            <a:pPr lvl="0" algn="just"/>
            <a:r>
              <a:rPr lang="cs-CZ" dirty="0" smtClean="0"/>
              <a:t>O K6</a:t>
            </a:r>
          </a:p>
          <a:p>
            <a:pPr lvl="0" algn="just"/>
            <a:r>
              <a:rPr lang="cs-CZ" dirty="0" smtClean="0"/>
              <a:t>VŘ KM</a:t>
            </a:r>
          </a:p>
          <a:p>
            <a:pPr lvl="0" algn="just"/>
            <a:r>
              <a:rPr lang="cs-CZ" dirty="0" smtClean="0"/>
              <a:t>PM </a:t>
            </a:r>
          </a:p>
          <a:p>
            <a:pPr lvl="0" algn="just"/>
            <a:r>
              <a:rPr lang="cs-CZ" dirty="0" smtClean="0"/>
              <a:t>Zpět zadavatelský útvar</a:t>
            </a:r>
          </a:p>
          <a:p>
            <a:pPr algn="just">
              <a:buNone/>
            </a:pPr>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13</a:t>
            </a:fld>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Aktuální výklady směrnice</a:t>
            </a:r>
            <a:endParaRPr lang="cs-CZ" dirty="0"/>
          </a:p>
        </p:txBody>
      </p:sp>
      <p:sp>
        <p:nvSpPr>
          <p:cNvPr id="3" name="Zástupný symbol pro obsah 2"/>
          <p:cNvSpPr>
            <a:spLocks noGrp="1"/>
          </p:cNvSpPr>
          <p:nvPr>
            <p:ph idx="1"/>
          </p:nvPr>
        </p:nvSpPr>
        <p:spPr/>
        <p:txBody>
          <a:bodyPr/>
          <a:lstStyle/>
          <a:p>
            <a:pPr algn="just"/>
            <a:r>
              <a:rPr lang="cs-CZ" dirty="0" smtClean="0"/>
              <a:t>Veřejné zakázky do 100 000 Kč bez DPH zadávané prostřednictvím elektronického tržiště si zadává zadavatelský útvar sám.</a:t>
            </a:r>
          </a:p>
          <a:p>
            <a:pPr algn="just"/>
            <a:r>
              <a:rPr lang="cs-CZ" dirty="0" smtClean="0"/>
              <a:t>Nezbytnost předložení originálů smluv O K6 </a:t>
            </a:r>
            <a:br>
              <a:rPr lang="cs-CZ" dirty="0" smtClean="0"/>
            </a:br>
            <a:r>
              <a:rPr lang="cs-CZ" dirty="0" smtClean="0"/>
              <a:t>za účelem evidence. </a:t>
            </a:r>
          </a:p>
          <a:p>
            <a:pPr algn="just"/>
            <a:r>
              <a:rPr lang="cs-CZ" dirty="0" smtClean="0"/>
              <a:t>Zajištění podpisu oprávněné osoby zabezpečuje zadavatelský útvar. </a:t>
            </a:r>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14</a:t>
            </a:fld>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Kvalifikace a hodnotící kritéria</a:t>
            </a:r>
            <a:endParaRPr lang="cs-CZ" dirty="0"/>
          </a:p>
        </p:txBody>
      </p:sp>
      <p:sp>
        <p:nvSpPr>
          <p:cNvPr id="3" name="Zástupný symbol pro obsah 2"/>
          <p:cNvSpPr>
            <a:spLocks noGrp="1"/>
          </p:cNvSpPr>
          <p:nvPr>
            <p:ph idx="1"/>
          </p:nvPr>
        </p:nvSpPr>
        <p:spPr/>
        <p:txBody>
          <a:bodyPr/>
          <a:lstStyle/>
          <a:p>
            <a:pPr algn="just"/>
            <a:r>
              <a:rPr lang="cs-CZ" dirty="0" smtClean="0"/>
              <a:t>vztahují se k předmětu veřejné zakázky</a:t>
            </a:r>
          </a:p>
          <a:p>
            <a:pPr algn="just"/>
            <a:r>
              <a:rPr lang="cs-CZ" dirty="0" smtClean="0"/>
              <a:t>nesmí být diskriminační </a:t>
            </a:r>
            <a:endParaRPr lang="cs-CZ" i="1" dirty="0" smtClean="0"/>
          </a:p>
          <a:p>
            <a:pPr algn="just"/>
            <a:r>
              <a:rPr lang="cs-CZ" dirty="0" smtClean="0"/>
              <a:t>za nastavení odpovídá zadavatelský útvar</a:t>
            </a:r>
          </a:p>
          <a:p>
            <a:pPr algn="just"/>
            <a:r>
              <a:rPr lang="cs-CZ" dirty="0" smtClean="0"/>
              <a:t>O K6  kontroluje soulad se zákonem</a:t>
            </a:r>
            <a:br>
              <a:rPr lang="cs-CZ" dirty="0" smtClean="0"/>
            </a:br>
            <a:r>
              <a:rPr lang="cs-CZ" dirty="0" smtClean="0"/>
              <a:t>o veřejných zakázkách, odpovídá za splnění souvisejících povinností – způsob prokazování kvalifikace, stáří dokladů  </a:t>
            </a:r>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15</a:t>
            </a:fld>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Kvalifikace vs. hodnotící kritéria</a:t>
            </a:r>
            <a:endParaRPr lang="cs-CZ" dirty="0"/>
          </a:p>
        </p:txBody>
      </p:sp>
      <p:sp>
        <p:nvSpPr>
          <p:cNvPr id="3" name="Zástupný symbol pro obsah 2"/>
          <p:cNvSpPr>
            <a:spLocks noGrp="1"/>
          </p:cNvSpPr>
          <p:nvPr>
            <p:ph idx="1"/>
          </p:nvPr>
        </p:nvSpPr>
        <p:spPr/>
        <p:txBody>
          <a:bodyPr/>
          <a:lstStyle/>
          <a:p>
            <a:pPr algn="just">
              <a:buNone/>
            </a:pPr>
            <a:r>
              <a:rPr lang="cs-CZ" dirty="0" smtClean="0"/>
              <a:t>Kvalifikační předpoklady nemohou být předmětem hodnocení.</a:t>
            </a:r>
          </a:p>
          <a:p>
            <a:pPr lvl="0" algn="just">
              <a:buNone/>
            </a:pPr>
            <a:r>
              <a:rPr lang="cs-CZ" dirty="0" smtClean="0"/>
              <a:t>Oboje vychází z předmětu veřejné zakázky. </a:t>
            </a:r>
            <a:br>
              <a:rPr lang="cs-CZ" dirty="0" smtClean="0"/>
            </a:br>
            <a:r>
              <a:rPr lang="cs-CZ" dirty="0" smtClean="0"/>
              <a:t>Lze však zjednodušit, že </a:t>
            </a:r>
            <a:r>
              <a:rPr lang="cs-CZ" u="sng" dirty="0" smtClean="0"/>
              <a:t>kvalifikace</a:t>
            </a:r>
            <a:r>
              <a:rPr lang="cs-CZ" dirty="0" smtClean="0"/>
              <a:t> se vztahuje </a:t>
            </a:r>
            <a:br>
              <a:rPr lang="cs-CZ" dirty="0" smtClean="0"/>
            </a:br>
            <a:r>
              <a:rPr lang="cs-CZ" u="sng" dirty="0" smtClean="0"/>
              <a:t>k osobě</a:t>
            </a:r>
            <a:r>
              <a:rPr lang="cs-CZ" dirty="0" smtClean="0"/>
              <a:t> uchazeče, </a:t>
            </a:r>
            <a:r>
              <a:rPr lang="cs-CZ" u="sng" dirty="0" smtClean="0"/>
              <a:t>hodnotící kritéria</a:t>
            </a:r>
            <a:br>
              <a:rPr lang="cs-CZ" u="sng" dirty="0" smtClean="0"/>
            </a:br>
            <a:r>
              <a:rPr lang="cs-CZ" u="sng" dirty="0" smtClean="0"/>
              <a:t> k předmětu </a:t>
            </a:r>
            <a:r>
              <a:rPr lang="cs-CZ" dirty="0" smtClean="0"/>
              <a:t>veřejné zakázky.</a:t>
            </a:r>
          </a:p>
          <a:p>
            <a:pPr lvl="0" algn="just">
              <a:buNone/>
            </a:pPr>
            <a:endParaRPr lang="cs-CZ" dirty="0" smtClean="0"/>
          </a:p>
          <a:p>
            <a:pPr>
              <a:buNone/>
            </a:pPr>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16</a:t>
            </a:fld>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Kvalifikace vs. hodnotící kritéria II.</a:t>
            </a:r>
            <a:endParaRPr lang="cs-CZ" dirty="0"/>
          </a:p>
        </p:txBody>
      </p:sp>
      <p:sp>
        <p:nvSpPr>
          <p:cNvPr id="3" name="Zástupný symbol pro obsah 2"/>
          <p:cNvSpPr>
            <a:spLocks noGrp="1"/>
          </p:cNvSpPr>
          <p:nvPr>
            <p:ph idx="1"/>
          </p:nvPr>
        </p:nvSpPr>
        <p:spPr/>
        <p:txBody>
          <a:bodyPr/>
          <a:lstStyle/>
          <a:p>
            <a:pPr algn="just">
              <a:buNone/>
            </a:pPr>
            <a:r>
              <a:rPr lang="cs-CZ" dirty="0" smtClean="0"/>
              <a:t>Smysl prokazování kvalifikace: dodavatel prokazuje, že  je schopen plnit předmět veřejné zakázky.</a:t>
            </a:r>
          </a:p>
          <a:p>
            <a:pPr algn="just">
              <a:buNone/>
            </a:pPr>
            <a:r>
              <a:rPr lang="cs-CZ" dirty="0" smtClean="0"/>
              <a:t>Poté, co zadavatel posoudí kvalifikaci a nabídku, hodnotí, tedy vybírá nejlepšího z těch, kteří jsou schopni předmět veřejné zakázky plnit.</a:t>
            </a:r>
          </a:p>
          <a:p>
            <a:pPr algn="just">
              <a:buNone/>
            </a:pPr>
            <a:endParaRPr lang="cs-CZ" dirty="0" smtClean="0"/>
          </a:p>
          <a:p>
            <a:endParaRPr lang="cs-CZ" dirty="0"/>
          </a:p>
        </p:txBody>
      </p:sp>
      <p:sp>
        <p:nvSpPr>
          <p:cNvPr id="5" name="Zástupný symbol pro číslo snímku 4"/>
          <p:cNvSpPr>
            <a:spLocks noGrp="1"/>
          </p:cNvSpPr>
          <p:nvPr>
            <p:ph type="sldNum" sz="quarter" idx="12"/>
          </p:nvPr>
        </p:nvSpPr>
        <p:spPr/>
        <p:txBody>
          <a:bodyPr/>
          <a:lstStyle/>
          <a:p>
            <a:fld id="{20264769-77EF-4CD0-90DE-F7D7F2D423C4}" type="slidenum">
              <a:rPr lang="cs-CZ" smtClean="0"/>
              <a:pPr/>
              <a:t>17</a:t>
            </a:fld>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Kvalifikace vs. hodnotící kritéria III.</a:t>
            </a:r>
            <a:endParaRPr lang="cs-CZ" dirty="0"/>
          </a:p>
        </p:txBody>
      </p:sp>
      <p:sp>
        <p:nvSpPr>
          <p:cNvPr id="3" name="Zástupný symbol pro obsah 2"/>
          <p:cNvSpPr>
            <a:spLocks noGrp="1"/>
          </p:cNvSpPr>
          <p:nvPr>
            <p:ph idx="1"/>
          </p:nvPr>
        </p:nvSpPr>
        <p:spPr/>
        <p:txBody>
          <a:bodyPr/>
          <a:lstStyle/>
          <a:p>
            <a:pPr marL="514350" indent="-514350">
              <a:buFont typeface="+mj-lt"/>
              <a:buAutoNum type="arabicPeriod"/>
            </a:pPr>
            <a:r>
              <a:rPr lang="cs-CZ" dirty="0" smtClean="0"/>
              <a:t>Posouzení kvalifikace</a:t>
            </a:r>
          </a:p>
          <a:p>
            <a:pPr marL="514350" indent="-514350">
              <a:buFont typeface="+mj-lt"/>
              <a:buAutoNum type="arabicPeriod"/>
            </a:pPr>
            <a:endParaRPr lang="cs-CZ" dirty="0" smtClean="0"/>
          </a:p>
          <a:p>
            <a:pPr marL="514350" indent="-514350">
              <a:buFont typeface="+mj-lt"/>
              <a:buAutoNum type="arabicPeriod"/>
            </a:pPr>
            <a:endParaRPr lang="cs-CZ" dirty="0" smtClean="0"/>
          </a:p>
          <a:p>
            <a:pPr marL="514350" indent="-514350">
              <a:buFont typeface="+mj-lt"/>
              <a:buAutoNum type="arabicPeriod"/>
            </a:pPr>
            <a:r>
              <a:rPr lang="cs-CZ" dirty="0" smtClean="0"/>
              <a:t>Posouzení nabídky</a:t>
            </a:r>
          </a:p>
          <a:p>
            <a:pPr marL="514350" indent="-514350">
              <a:buFont typeface="+mj-lt"/>
              <a:buAutoNum type="arabicPeriod"/>
            </a:pPr>
            <a:endParaRPr lang="cs-CZ" dirty="0" smtClean="0"/>
          </a:p>
          <a:p>
            <a:pPr marL="514350" indent="-514350">
              <a:buFont typeface="+mj-lt"/>
              <a:buAutoNum type="arabicPeriod"/>
            </a:pPr>
            <a:endParaRPr lang="cs-CZ" dirty="0" smtClean="0"/>
          </a:p>
          <a:p>
            <a:pPr marL="514350" indent="-514350">
              <a:buFont typeface="+mj-lt"/>
              <a:buAutoNum type="arabicPeriod"/>
            </a:pPr>
            <a:r>
              <a:rPr lang="cs-CZ" dirty="0" smtClean="0"/>
              <a:t>Hodnocení nabídky</a:t>
            </a:r>
            <a:endParaRPr lang="cs-CZ" dirty="0"/>
          </a:p>
        </p:txBody>
      </p:sp>
      <p:sp>
        <p:nvSpPr>
          <p:cNvPr id="6" name="Šipka dolů 5"/>
          <p:cNvSpPr/>
          <p:nvPr/>
        </p:nvSpPr>
        <p:spPr>
          <a:xfrm>
            <a:off x="1547664" y="2276872"/>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7" name="Šipka dolů 6"/>
          <p:cNvSpPr/>
          <p:nvPr/>
        </p:nvSpPr>
        <p:spPr>
          <a:xfrm>
            <a:off x="1547664" y="4077072"/>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8" name="Zástupný symbol pro číslo snímku 7"/>
          <p:cNvSpPr>
            <a:spLocks noGrp="1"/>
          </p:cNvSpPr>
          <p:nvPr>
            <p:ph type="sldNum" sz="quarter" idx="12"/>
          </p:nvPr>
        </p:nvSpPr>
        <p:spPr/>
        <p:txBody>
          <a:bodyPr/>
          <a:lstStyle/>
          <a:p>
            <a:fld id="{20264769-77EF-4CD0-90DE-F7D7F2D423C4}" type="slidenum">
              <a:rPr lang="cs-CZ" smtClean="0"/>
              <a:pPr/>
              <a:t>18</a:t>
            </a:fld>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Kvalifikační předpoklady</a:t>
            </a:r>
            <a:endParaRPr lang="cs-CZ" dirty="0"/>
          </a:p>
        </p:txBody>
      </p:sp>
      <p:sp>
        <p:nvSpPr>
          <p:cNvPr id="3" name="Zástupný symbol pro obsah 2"/>
          <p:cNvSpPr>
            <a:spLocks noGrp="1"/>
          </p:cNvSpPr>
          <p:nvPr>
            <p:ph idx="1"/>
          </p:nvPr>
        </p:nvSpPr>
        <p:spPr/>
        <p:txBody>
          <a:bodyPr>
            <a:normAutofit/>
          </a:bodyPr>
          <a:lstStyle/>
          <a:p>
            <a:pPr lvl="0" algn="just"/>
            <a:r>
              <a:rPr lang="cs-CZ" dirty="0" smtClean="0"/>
              <a:t>musí být nastaveny v souladu se zákonem </a:t>
            </a:r>
            <a:br>
              <a:rPr lang="cs-CZ" dirty="0" smtClean="0"/>
            </a:br>
            <a:r>
              <a:rPr lang="cs-CZ" dirty="0" smtClean="0"/>
              <a:t>o veřejných zakázkách</a:t>
            </a:r>
          </a:p>
          <a:p>
            <a:pPr algn="just"/>
            <a:r>
              <a:rPr lang="cs-CZ" dirty="0" smtClean="0"/>
              <a:t>kvalifikace nesmí být požadována nad rozsah předmětu veřejné zakázky</a:t>
            </a:r>
          </a:p>
          <a:p>
            <a:pPr lvl="0" algn="just"/>
            <a:r>
              <a:rPr lang="cs-CZ" dirty="0" smtClean="0"/>
              <a:t>v opačném případě hrozí porušení zákazu diskriminace</a:t>
            </a:r>
          </a:p>
          <a:p>
            <a:pPr lvl="0" algn="just"/>
            <a:r>
              <a:rPr lang="cs-CZ" dirty="0" smtClean="0"/>
              <a:t>lhůta poskytnutá k prokázání - přiměřená</a:t>
            </a:r>
          </a:p>
          <a:p>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19</a:t>
            </a:fld>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Důvody a cíle vydání nové směrnice</a:t>
            </a:r>
            <a:endParaRPr lang="cs-CZ" dirty="0"/>
          </a:p>
        </p:txBody>
      </p:sp>
      <p:sp>
        <p:nvSpPr>
          <p:cNvPr id="3" name="Zástupný symbol pro obsah 2"/>
          <p:cNvSpPr>
            <a:spLocks noGrp="1"/>
          </p:cNvSpPr>
          <p:nvPr>
            <p:ph idx="1"/>
          </p:nvPr>
        </p:nvSpPr>
        <p:spPr/>
        <p:txBody>
          <a:bodyPr>
            <a:normAutofit fontScale="92500" lnSpcReduction="20000"/>
          </a:bodyPr>
          <a:lstStyle/>
          <a:p>
            <a:pPr algn="just">
              <a:buNone/>
            </a:pPr>
            <a:r>
              <a:rPr lang="cs-CZ" sz="3400" dirty="0" smtClean="0"/>
              <a:t>Úprava zadávání veřejných zakázek malého rozsahu a zakázek zákonných (podlimitních, nadlimitních).</a:t>
            </a:r>
          </a:p>
          <a:p>
            <a:pPr algn="just">
              <a:buNone/>
            </a:pPr>
            <a:endParaRPr lang="cs-CZ" sz="3400" dirty="0" smtClean="0"/>
          </a:p>
          <a:p>
            <a:pPr algn="just">
              <a:buNone/>
            </a:pPr>
            <a:r>
              <a:rPr lang="cs-CZ" sz="3400" dirty="0" smtClean="0"/>
              <a:t>Přechod administrace zadávacích řízení na odbor veřejných zakázek (dále jen „O K6“):</a:t>
            </a:r>
          </a:p>
          <a:p>
            <a:pPr algn="just"/>
            <a:r>
              <a:rPr lang="cs-CZ" sz="3400" dirty="0" smtClean="0"/>
              <a:t>centralizace zadávání veřejných zakázek </a:t>
            </a:r>
            <a:br>
              <a:rPr lang="cs-CZ" sz="3400" dirty="0" smtClean="0"/>
            </a:br>
            <a:r>
              <a:rPr lang="cs-CZ" sz="3400" dirty="0" smtClean="0"/>
              <a:t>v rámci specializovaného útvaru,</a:t>
            </a:r>
          </a:p>
          <a:p>
            <a:pPr algn="just"/>
            <a:r>
              <a:rPr lang="cs-CZ" sz="3400" dirty="0" smtClean="0"/>
              <a:t>odlehčení zadavatelským útvarům odnětím povinností nad rámec vlastní agendy.</a:t>
            </a:r>
          </a:p>
          <a:p>
            <a:pPr algn="just"/>
            <a:endParaRPr lang="cs-CZ" dirty="0" smtClean="0"/>
          </a:p>
          <a:p>
            <a:pPr algn="just">
              <a:buNone/>
            </a:pPr>
            <a:endParaRPr lang="cs-CZ" dirty="0" smtClean="0"/>
          </a:p>
          <a:p>
            <a:pPr algn="just">
              <a:buNone/>
            </a:pPr>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2</a:t>
            </a:fld>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Kvalifikační předpoklady II.</a:t>
            </a:r>
            <a:endParaRPr lang="cs-CZ" dirty="0"/>
          </a:p>
        </p:txBody>
      </p:sp>
      <p:sp>
        <p:nvSpPr>
          <p:cNvPr id="3" name="Zástupný symbol pro obsah 2"/>
          <p:cNvSpPr>
            <a:spLocks noGrp="1"/>
          </p:cNvSpPr>
          <p:nvPr>
            <p:ph idx="1"/>
          </p:nvPr>
        </p:nvSpPr>
        <p:spPr/>
        <p:txBody>
          <a:bodyPr>
            <a:normAutofit lnSpcReduction="10000"/>
          </a:bodyPr>
          <a:lstStyle/>
          <a:p>
            <a:pPr lvl="0" algn="just">
              <a:buNone/>
            </a:pPr>
            <a:r>
              <a:rPr lang="cs-CZ" dirty="0" smtClean="0"/>
              <a:t>Vychází z předmětu veřejné zakázky, musí </a:t>
            </a:r>
            <a:br>
              <a:rPr lang="cs-CZ" dirty="0" smtClean="0"/>
            </a:br>
            <a:r>
              <a:rPr lang="cs-CZ" dirty="0" smtClean="0"/>
              <a:t>s ním </a:t>
            </a:r>
            <a:r>
              <a:rPr lang="cs-CZ" b="1" dirty="0" smtClean="0"/>
              <a:t>bezprostředně souviset</a:t>
            </a:r>
            <a:r>
              <a:rPr lang="cs-CZ" dirty="0" smtClean="0"/>
              <a:t> a ve vztahu </a:t>
            </a:r>
            <a:br>
              <a:rPr lang="cs-CZ" dirty="0" smtClean="0"/>
            </a:br>
            <a:r>
              <a:rPr lang="cs-CZ" dirty="0" smtClean="0"/>
              <a:t>k němu musí být </a:t>
            </a:r>
            <a:r>
              <a:rPr lang="cs-CZ" b="1" dirty="0" smtClean="0"/>
              <a:t>přiměřené</a:t>
            </a:r>
            <a:r>
              <a:rPr lang="cs-CZ" dirty="0" smtClean="0"/>
              <a:t> – nastavit tak, </a:t>
            </a:r>
            <a:br>
              <a:rPr lang="cs-CZ" dirty="0" smtClean="0"/>
            </a:br>
            <a:r>
              <a:rPr lang="cs-CZ" dirty="0" smtClean="0"/>
              <a:t>aby jejich naplnění </a:t>
            </a:r>
            <a:r>
              <a:rPr lang="cs-CZ" b="1" dirty="0" smtClean="0"/>
              <a:t>zaručovala</a:t>
            </a:r>
            <a:r>
              <a:rPr lang="cs-CZ" dirty="0" smtClean="0"/>
              <a:t>, že dodavatel bude plnit, ale nesmí být příliš přísná, aby zbytečně nezúžila okruh možných dodavatelů – smyslem zadávacího řízení je umožnění co nejširší </a:t>
            </a:r>
            <a:r>
              <a:rPr lang="cs-CZ" b="1" dirty="0" smtClean="0"/>
              <a:t>soutěže</a:t>
            </a:r>
            <a:r>
              <a:rPr lang="cs-CZ" dirty="0" smtClean="0"/>
              <a:t> mezi dodavateli; nesmí dojít </a:t>
            </a:r>
            <a:br>
              <a:rPr lang="cs-CZ" dirty="0" smtClean="0"/>
            </a:br>
            <a:r>
              <a:rPr lang="cs-CZ" dirty="0" smtClean="0"/>
              <a:t>k nedůvodnému omezení okruhu subjektů způsobilých plnit předmět veřejné zakázky.</a:t>
            </a:r>
          </a:p>
          <a:p>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20</a:t>
            </a:fld>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Kvalifikační předpoklady III.</a:t>
            </a:r>
            <a:endParaRPr lang="cs-CZ" dirty="0"/>
          </a:p>
        </p:txBody>
      </p:sp>
      <p:sp>
        <p:nvSpPr>
          <p:cNvPr id="3" name="Zástupný symbol pro obsah 2"/>
          <p:cNvSpPr>
            <a:spLocks noGrp="1"/>
          </p:cNvSpPr>
          <p:nvPr>
            <p:ph idx="1"/>
          </p:nvPr>
        </p:nvSpPr>
        <p:spPr/>
        <p:txBody>
          <a:bodyPr/>
          <a:lstStyle/>
          <a:p>
            <a:pPr lvl="0" algn="just">
              <a:buNone/>
            </a:pPr>
            <a:r>
              <a:rPr lang="cs-CZ" dirty="0" smtClean="0"/>
              <a:t>Specifický trh </a:t>
            </a:r>
          </a:p>
          <a:p>
            <a:pPr lvl="0" algn="just">
              <a:buNone/>
            </a:pPr>
            <a:r>
              <a:rPr lang="cs-CZ" dirty="0" smtClean="0"/>
              <a:t>- zvážit, kolik dodavatelů na trhu je schopno prokázat splnění požadovaných kvalifikačních předpokladů (umožnit přístup na trh i novým dodavatelům)</a:t>
            </a:r>
          </a:p>
          <a:p>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21</a:t>
            </a:fld>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Kvalifikační předpoklady IV.</a:t>
            </a:r>
            <a:endParaRPr lang="cs-CZ" dirty="0"/>
          </a:p>
        </p:txBody>
      </p:sp>
      <p:graphicFrame>
        <p:nvGraphicFramePr>
          <p:cNvPr id="4" name="Zástupný symbol pro obsah 3"/>
          <p:cNvGraphicFramePr>
            <a:graphicFrameLocks noGrp="1"/>
          </p:cNvGraphicFramePr>
          <p:nvPr>
            <p:ph idx="1"/>
          </p:nvPr>
        </p:nvGraphicFramePr>
        <p:xfrm>
          <a:off x="395536" y="1340768"/>
          <a:ext cx="8219256" cy="5128836"/>
        </p:xfrm>
        <a:graphic>
          <a:graphicData uri="http://schemas.openxmlformats.org/drawingml/2006/table">
            <a:tbl>
              <a:tblPr firstRow="1" bandRow="1">
                <a:tableStyleId>{5C22544A-7EE6-4342-B048-85BDC9FD1C3A}</a:tableStyleId>
              </a:tblPr>
              <a:tblGrid>
                <a:gridCol w="2054814"/>
                <a:gridCol w="2054814"/>
                <a:gridCol w="2054814"/>
                <a:gridCol w="2054814"/>
              </a:tblGrid>
              <a:tr h="985029">
                <a:tc>
                  <a:txBody>
                    <a:bodyPr/>
                    <a:lstStyle/>
                    <a:p>
                      <a:pPr algn="ctr"/>
                      <a:r>
                        <a:rPr lang="cs-CZ" dirty="0" smtClean="0"/>
                        <a:t>Kvalifikační předpoklady</a:t>
                      </a:r>
                      <a:endParaRPr lang="cs-CZ" dirty="0"/>
                    </a:p>
                  </a:txBody>
                  <a:tcPr/>
                </a:tc>
                <a:tc>
                  <a:txBody>
                    <a:bodyPr/>
                    <a:lstStyle/>
                    <a:p>
                      <a:pPr algn="ctr"/>
                      <a:r>
                        <a:rPr lang="cs-CZ" dirty="0" smtClean="0"/>
                        <a:t>Výčet</a:t>
                      </a:r>
                      <a:endParaRPr lang="cs-CZ" dirty="0"/>
                    </a:p>
                  </a:txBody>
                  <a:tcPr/>
                </a:tc>
                <a:tc>
                  <a:txBody>
                    <a:bodyPr/>
                    <a:lstStyle/>
                    <a:p>
                      <a:pPr algn="ctr"/>
                      <a:r>
                        <a:rPr lang="cs-CZ" dirty="0" smtClean="0"/>
                        <a:t>Způsob splnění</a:t>
                      </a:r>
                      <a:endParaRPr lang="cs-CZ" dirty="0"/>
                    </a:p>
                  </a:txBody>
                  <a:tcPr/>
                </a:tc>
                <a:tc>
                  <a:txBody>
                    <a:bodyPr/>
                    <a:lstStyle/>
                    <a:p>
                      <a:pPr algn="ctr"/>
                      <a:r>
                        <a:rPr lang="cs-CZ" dirty="0" smtClean="0"/>
                        <a:t>Nezbytnost požadování </a:t>
                      </a:r>
                      <a:endParaRPr lang="cs-CZ" dirty="0"/>
                    </a:p>
                  </a:txBody>
                  <a:tcPr/>
                </a:tc>
              </a:tr>
              <a:tr h="985029">
                <a:tc>
                  <a:txBody>
                    <a:bodyPr/>
                    <a:lstStyle/>
                    <a:p>
                      <a:pPr algn="ctr"/>
                      <a:r>
                        <a:rPr lang="cs-CZ" sz="2400" dirty="0" smtClean="0"/>
                        <a:t>Základní</a:t>
                      </a:r>
                      <a:endParaRPr lang="cs-CZ" sz="2400" dirty="0"/>
                    </a:p>
                  </a:txBody>
                  <a:tcPr/>
                </a:tc>
                <a:tc>
                  <a:txBody>
                    <a:bodyPr/>
                    <a:lstStyle/>
                    <a:p>
                      <a:pPr algn="ctr"/>
                      <a:r>
                        <a:rPr lang="cs-CZ" dirty="0" smtClean="0"/>
                        <a:t>Taxativní</a:t>
                      </a:r>
                      <a:endParaRPr lang="cs-CZ" dirty="0"/>
                    </a:p>
                  </a:txBody>
                  <a:tcPr/>
                </a:tc>
                <a:tc>
                  <a:txBody>
                    <a:bodyPr/>
                    <a:lstStyle/>
                    <a:p>
                      <a:pPr algn="ctr"/>
                      <a:r>
                        <a:rPr lang="cs-CZ" dirty="0" smtClean="0"/>
                        <a:t>Kumulativně</a:t>
                      </a:r>
                      <a:endParaRPr lang="cs-CZ" dirty="0"/>
                    </a:p>
                  </a:txBody>
                  <a:tcPr/>
                </a:tc>
                <a:tc>
                  <a:txBody>
                    <a:bodyPr/>
                    <a:lstStyle/>
                    <a:p>
                      <a:pPr algn="ctr"/>
                      <a:r>
                        <a:rPr lang="cs-CZ" dirty="0" smtClean="0"/>
                        <a:t>Obligatorní</a:t>
                      </a:r>
                      <a:endParaRPr lang="cs-CZ" dirty="0"/>
                    </a:p>
                  </a:txBody>
                  <a:tcPr/>
                </a:tc>
              </a:tr>
              <a:tr h="985029">
                <a:tc>
                  <a:txBody>
                    <a:bodyPr/>
                    <a:lstStyle/>
                    <a:p>
                      <a:pPr algn="ctr"/>
                      <a:r>
                        <a:rPr lang="cs-CZ" sz="2400" dirty="0" smtClean="0"/>
                        <a:t>Profesní</a:t>
                      </a:r>
                      <a:endParaRPr lang="cs-CZ" sz="2400" dirty="0"/>
                    </a:p>
                  </a:txBody>
                  <a:tcPr/>
                </a:tc>
                <a:tc>
                  <a:txBody>
                    <a:bodyPr/>
                    <a:lstStyle/>
                    <a:p>
                      <a:pPr algn="ctr"/>
                      <a:r>
                        <a:rPr lang="cs-CZ" dirty="0" smtClean="0"/>
                        <a:t>Taxativní</a:t>
                      </a:r>
                      <a:endParaRPr lang="cs-CZ" dirty="0"/>
                    </a:p>
                  </a:txBody>
                  <a:tcPr/>
                </a:tc>
                <a:tc>
                  <a:txBody>
                    <a:bodyPr/>
                    <a:lstStyle/>
                    <a:p>
                      <a:pPr algn="ctr"/>
                      <a:r>
                        <a:rPr lang="cs-CZ" dirty="0" smtClean="0"/>
                        <a:t>Kumulativně</a:t>
                      </a:r>
                      <a:endParaRPr lang="cs-CZ" dirty="0"/>
                    </a:p>
                  </a:txBody>
                  <a:tcPr/>
                </a:tc>
                <a:tc>
                  <a:txBody>
                    <a:bodyPr/>
                    <a:lstStyle/>
                    <a:p>
                      <a:pPr algn="ctr"/>
                      <a:r>
                        <a:rPr lang="cs-CZ" dirty="0" smtClean="0"/>
                        <a:t>Obligatorní</a:t>
                      </a:r>
                      <a:endParaRPr lang="cs-CZ" dirty="0"/>
                    </a:p>
                  </a:txBody>
                  <a:tcPr/>
                </a:tc>
              </a:tr>
              <a:tr h="985029">
                <a:tc>
                  <a:txBody>
                    <a:bodyPr/>
                    <a:lstStyle/>
                    <a:p>
                      <a:pPr algn="ctr"/>
                      <a:r>
                        <a:rPr lang="cs-CZ" sz="2400" dirty="0" smtClean="0"/>
                        <a:t>Ekonomické a finanční</a:t>
                      </a:r>
                    </a:p>
                    <a:p>
                      <a:pPr algn="ctr"/>
                      <a:endParaRPr lang="cs-CZ" sz="2400" dirty="0"/>
                    </a:p>
                  </a:txBody>
                  <a:tcPr/>
                </a:tc>
                <a:tc>
                  <a:txBody>
                    <a:bodyPr/>
                    <a:lstStyle/>
                    <a:p>
                      <a:pPr algn="ctr"/>
                      <a:r>
                        <a:rPr lang="cs-CZ" dirty="0" smtClean="0"/>
                        <a:t>Demonstrativní</a:t>
                      </a:r>
                      <a:endParaRPr lang="cs-CZ" dirty="0"/>
                    </a:p>
                  </a:txBody>
                  <a:tcPr/>
                </a:tc>
                <a:tc>
                  <a:txBody>
                    <a:bodyPr/>
                    <a:lstStyle/>
                    <a:p>
                      <a:pPr algn="ctr"/>
                      <a:r>
                        <a:rPr lang="cs-CZ" dirty="0" smtClean="0"/>
                        <a:t>Alternativně</a:t>
                      </a:r>
                      <a:endParaRPr lang="cs-CZ" dirty="0"/>
                    </a:p>
                  </a:txBody>
                  <a:tcPr/>
                </a:tc>
                <a:tc>
                  <a:txBody>
                    <a:bodyPr/>
                    <a:lstStyle/>
                    <a:p>
                      <a:pPr algn="ctr"/>
                      <a:r>
                        <a:rPr lang="cs-CZ" dirty="0" smtClean="0"/>
                        <a:t>Fakultativní</a:t>
                      </a:r>
                      <a:endParaRPr lang="cs-CZ" dirty="0"/>
                    </a:p>
                  </a:txBody>
                  <a:tcPr/>
                </a:tc>
              </a:tr>
              <a:tr h="985029">
                <a:tc>
                  <a:txBody>
                    <a:bodyPr/>
                    <a:lstStyle/>
                    <a:p>
                      <a:pPr algn="ctr"/>
                      <a:r>
                        <a:rPr lang="cs-CZ" sz="2400" dirty="0" smtClean="0"/>
                        <a:t>Technické </a:t>
                      </a:r>
                      <a:endParaRPr lang="cs-CZ" sz="2400" dirty="0"/>
                    </a:p>
                  </a:txBody>
                  <a:tcPr/>
                </a:tc>
                <a:tc>
                  <a:txBody>
                    <a:bodyPr/>
                    <a:lstStyle/>
                    <a:p>
                      <a:pPr algn="ctr"/>
                      <a:r>
                        <a:rPr lang="cs-CZ" dirty="0" smtClean="0"/>
                        <a:t>Taxativní</a:t>
                      </a:r>
                    </a:p>
                    <a:p>
                      <a:pPr algn="ctr"/>
                      <a:endParaRPr lang="cs-CZ" dirty="0"/>
                    </a:p>
                  </a:txBody>
                  <a:tcPr/>
                </a:tc>
                <a:tc>
                  <a:txBody>
                    <a:bodyPr/>
                    <a:lstStyle/>
                    <a:p>
                      <a:pPr algn="ctr"/>
                      <a:r>
                        <a:rPr lang="cs-CZ" dirty="0" smtClean="0"/>
                        <a:t>Alternativně</a:t>
                      </a:r>
                      <a:endParaRPr lang="cs-CZ" dirty="0"/>
                    </a:p>
                  </a:txBody>
                  <a:tcPr/>
                </a:tc>
                <a:tc>
                  <a:txBody>
                    <a:bodyPr/>
                    <a:lstStyle/>
                    <a:p>
                      <a:pPr algn="ctr"/>
                      <a:r>
                        <a:rPr lang="cs-CZ" dirty="0" smtClean="0"/>
                        <a:t>Fakultativní</a:t>
                      </a:r>
                      <a:endParaRPr lang="cs-CZ" dirty="0"/>
                    </a:p>
                  </a:txBody>
                  <a:tcPr/>
                </a:tc>
              </a:tr>
            </a:tbl>
          </a:graphicData>
        </a:graphic>
      </p:graphicFrame>
      <p:sp>
        <p:nvSpPr>
          <p:cNvPr id="5" name="Zástupný symbol pro číslo snímku 4"/>
          <p:cNvSpPr>
            <a:spLocks noGrp="1"/>
          </p:cNvSpPr>
          <p:nvPr>
            <p:ph type="sldNum" sz="quarter" idx="12"/>
          </p:nvPr>
        </p:nvSpPr>
        <p:spPr/>
        <p:txBody>
          <a:bodyPr/>
          <a:lstStyle/>
          <a:p>
            <a:fld id="{20264769-77EF-4CD0-90DE-F7D7F2D423C4}" type="slidenum">
              <a:rPr lang="cs-CZ" smtClean="0"/>
              <a:pPr/>
              <a:t>22</a:t>
            </a:fld>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Základní kvalifikační předpoklady</a:t>
            </a:r>
            <a:endParaRPr lang="cs-CZ" dirty="0"/>
          </a:p>
        </p:txBody>
      </p:sp>
      <p:sp>
        <p:nvSpPr>
          <p:cNvPr id="3" name="Zástupný symbol pro obsah 2"/>
          <p:cNvSpPr>
            <a:spLocks noGrp="1"/>
          </p:cNvSpPr>
          <p:nvPr>
            <p:ph idx="1"/>
          </p:nvPr>
        </p:nvSpPr>
        <p:spPr/>
        <p:txBody>
          <a:bodyPr>
            <a:noAutofit/>
          </a:bodyPr>
          <a:lstStyle/>
          <a:p>
            <a:pPr>
              <a:buNone/>
            </a:pPr>
            <a:r>
              <a:rPr lang="cs-CZ" sz="1700" dirty="0" smtClean="0"/>
              <a:t>§ 53 odst. 1 zákona o veřejných zakázkách: </a:t>
            </a:r>
            <a:r>
              <a:rPr lang="cs-CZ" sz="1700" b="1" dirty="0" smtClean="0"/>
              <a:t>Základní kvalifikační předpoklady</a:t>
            </a:r>
          </a:p>
          <a:p>
            <a:pPr>
              <a:buNone/>
            </a:pPr>
            <a:r>
              <a:rPr lang="cs-CZ" sz="1700" dirty="0" smtClean="0"/>
              <a:t>(1) Základní kvalifikační předpoklady splňuje dodavatel,</a:t>
            </a:r>
          </a:p>
          <a:p>
            <a:pPr algn="just">
              <a:buNone/>
            </a:pPr>
            <a:r>
              <a:rPr lang="cs-CZ" sz="1700" dirty="0" smtClean="0"/>
              <a:t>a) který nebyl pravomocně odsouzen pro trestný čin spáchaný ve prospěch organizované zločinecké skupiny, trestný čin účasti na organizované zločinecké skupině, legalizace výnosů z  trestné činnosti, podílnictví, přijímání úplatku, podplácení </a:t>
            </a:r>
            <a:r>
              <a:rPr lang="cs-CZ" sz="1700" b="1" dirty="0" smtClean="0"/>
              <a:t>přijetí úplatku, podplacení, nepřímého </a:t>
            </a:r>
            <a:r>
              <a:rPr lang="cs-CZ" sz="1700" dirty="0" smtClean="0"/>
              <a:t>úplatkářství, podvodu, úvěrového podvodu, včetně případů, kdy jde o přípravu nebo </a:t>
            </a:r>
            <a:r>
              <a:rPr lang="pt-BR" sz="1700" dirty="0" smtClean="0"/>
              <a:t>pokus nebo účastenství na takovém trestném</a:t>
            </a:r>
            <a:r>
              <a:rPr lang="cs-CZ" sz="1700" dirty="0" smtClean="0"/>
              <a:t> činu, nebo došlo k zahlazení odsouzení za spáchání takového trestného činu; jde-li o právnickou osobu, musí tento předpoklad </a:t>
            </a:r>
            <a:r>
              <a:rPr lang="pl-PL" sz="1700" dirty="0" smtClean="0"/>
              <a:t>splňovat </a:t>
            </a:r>
            <a:r>
              <a:rPr lang="pl-PL" sz="1700" b="1" dirty="0" smtClean="0"/>
              <a:t>jak tato právnická osoba, tak její </a:t>
            </a:r>
            <a:r>
              <a:rPr lang="cs-CZ" sz="1700" dirty="0" smtClean="0"/>
              <a:t>statutární orgán nebo každý člen statutárního orgánu, a je-li statutárním orgánem dodavatele či členem statutárního orgánu dodavatele právnická osoba,  musí tento předpoklad splňovat </a:t>
            </a:r>
            <a:r>
              <a:rPr lang="cs-CZ" sz="1700" b="1" dirty="0" smtClean="0"/>
              <a:t>jak tato právnická osoba, tak její statutární orgán nebo každý </a:t>
            </a:r>
            <a:r>
              <a:rPr lang="cs-CZ" sz="1700" dirty="0" smtClean="0"/>
              <a:t>člen statutárního orgánu této právnické osoby; podává-li nabídku či žádost o účast zahraniční právnická osoba prostřednictvím své organizační složky, musí předpoklad podle tohoto písmene splňovat vedle uvedených osob rovněž vedoucí této organizační složky; tento  základní kvalifikační předpoklad musí dodavatel splňovat jak ve vztahu k území České republiky, tak k zemi svého sídla, místa podnikání či bydliště, </a:t>
            </a:r>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23</a:t>
            </a:fld>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Základní kvalifikační předpoklady II.</a:t>
            </a:r>
            <a:endParaRPr lang="cs-CZ" dirty="0"/>
          </a:p>
        </p:txBody>
      </p:sp>
      <p:sp>
        <p:nvSpPr>
          <p:cNvPr id="3" name="Zástupný symbol pro obsah 2"/>
          <p:cNvSpPr>
            <a:spLocks noGrp="1"/>
          </p:cNvSpPr>
          <p:nvPr>
            <p:ph idx="1"/>
          </p:nvPr>
        </p:nvSpPr>
        <p:spPr/>
        <p:txBody>
          <a:bodyPr>
            <a:normAutofit fontScale="32500" lnSpcReduction="20000"/>
          </a:bodyPr>
          <a:lstStyle/>
          <a:p>
            <a:pPr algn="just">
              <a:buNone/>
            </a:pPr>
            <a:r>
              <a:rPr lang="cs-CZ" sz="5200" dirty="0" smtClean="0"/>
              <a:t>b) který nebyl pravomocně odsouzen pro trestný čin, jehož skutková podstata souvisí </a:t>
            </a:r>
            <a:br>
              <a:rPr lang="cs-CZ" sz="5200" dirty="0" smtClean="0"/>
            </a:br>
            <a:r>
              <a:rPr lang="cs-CZ" sz="5200" dirty="0" smtClean="0"/>
              <a:t>s předmětem podnikání dodavatele podle zvláštních právních předpisů nebo došlo </a:t>
            </a:r>
            <a:br>
              <a:rPr lang="cs-CZ" sz="5200" dirty="0" smtClean="0"/>
            </a:br>
            <a:r>
              <a:rPr lang="cs-CZ" sz="5200" dirty="0" smtClean="0"/>
              <a:t>k zahlazení odsouzení za spáchání takového trestného činu; jde-li o právnickou osobu, </a:t>
            </a:r>
            <a:r>
              <a:rPr lang="pl-PL" sz="5200" dirty="0" smtClean="0"/>
              <a:t>musí tuto podmínku splňovat </a:t>
            </a:r>
            <a:r>
              <a:rPr lang="pl-PL" sz="5200" b="1" dirty="0" smtClean="0"/>
              <a:t>jak tato </a:t>
            </a:r>
            <a:r>
              <a:rPr lang="cs-CZ" sz="5200" b="1" dirty="0" smtClean="0"/>
              <a:t>právnická osoba, tak její statutární orgán </a:t>
            </a:r>
            <a:r>
              <a:rPr lang="cs-CZ" sz="5200" dirty="0" smtClean="0"/>
              <a:t>nebo každý člen statutárního orgánu, a je-li statutárním orgánem dodavatele či členem statutárního orgánu dodavatele právnická osoba, musí tento předpoklad splňovat </a:t>
            </a:r>
            <a:r>
              <a:rPr lang="cs-CZ" sz="5200" b="1" dirty="0" smtClean="0"/>
              <a:t>jak </a:t>
            </a:r>
            <a:r>
              <a:rPr lang="pl-PL" sz="5200" b="1" dirty="0" smtClean="0"/>
              <a:t>tato právnická osoba, tak její statutární </a:t>
            </a:r>
            <a:r>
              <a:rPr lang="cs-CZ" sz="5200" dirty="0" smtClean="0"/>
              <a:t>orgán nebo každý člen statutárního orgánu této právnické osoby; podává-li nabídku či žádost o účast zahraniční právnická osoba prostřednictvím své organizační složky, musí předpoklad podle tohoto písmene splňovat vedle uvedených osob rovněž vedoucí této organizační složky; tento základní kvalifikační předpoklad musí dodavatel splňovat jak ve vztahu k území České republiky, tak k zemi svého sídla, místa podnikání či bydliště,</a:t>
            </a:r>
          </a:p>
          <a:p>
            <a:pPr algn="just">
              <a:buNone/>
            </a:pPr>
            <a:r>
              <a:rPr lang="cs-CZ" sz="5200" dirty="0" smtClean="0"/>
              <a:t>c) který v posledních třech letech nenaplnil skutkovou podstatu jednání nekalé soutěže formou podplácení podle zvláštního právního předpisu 40),</a:t>
            </a:r>
          </a:p>
          <a:p>
            <a:pPr algn="just">
              <a:buNone/>
            </a:pPr>
            <a:r>
              <a:rPr lang="cs-CZ" sz="5200" dirty="0" smtClean="0"/>
              <a:t>d) vůči jehož majetku neprobíhá nebo v posledních třech letech neproběhlo insolvenční řízení, v němž bylo vydáno rozhodnutí o úpadku nebo  insolvenční návrh nebyl zamítnut proto, že majetek nepostačuje k úhradě nákladů insolvenčního řízení, nebo nebyl konkurs zrušen proto, že majetek byl zcela nepostačující 41) nebo zavedena nucená správa podle zvláštních právních předpisů,</a:t>
            </a:r>
          </a:p>
          <a:p>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24</a:t>
            </a:fld>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Základní kvalifikační předpoklady III.</a:t>
            </a:r>
            <a:endParaRPr lang="cs-CZ" dirty="0"/>
          </a:p>
        </p:txBody>
      </p:sp>
      <p:sp>
        <p:nvSpPr>
          <p:cNvPr id="3" name="Zástupný symbol pro obsah 2"/>
          <p:cNvSpPr>
            <a:spLocks noGrp="1"/>
          </p:cNvSpPr>
          <p:nvPr>
            <p:ph idx="1"/>
          </p:nvPr>
        </p:nvSpPr>
        <p:spPr/>
        <p:txBody>
          <a:bodyPr>
            <a:noAutofit/>
          </a:bodyPr>
          <a:lstStyle/>
          <a:p>
            <a:pPr algn="just">
              <a:buNone/>
            </a:pPr>
            <a:r>
              <a:rPr lang="cs-CZ" sz="1700" dirty="0" smtClean="0"/>
              <a:t>e) který není v likvidaci,</a:t>
            </a:r>
          </a:p>
          <a:p>
            <a:pPr algn="just">
              <a:buNone/>
            </a:pPr>
            <a:r>
              <a:rPr lang="cs-CZ" sz="1700" dirty="0" smtClean="0"/>
              <a:t>f) který nemá v evidenci daní zachyceny </a:t>
            </a:r>
            <a:r>
              <a:rPr lang="pl-PL" sz="1700" dirty="0" smtClean="0"/>
              <a:t>daňové nedoplatky, a to jak v České republice, tak </a:t>
            </a:r>
            <a:br>
              <a:rPr lang="pl-PL" sz="1700" dirty="0" smtClean="0"/>
            </a:br>
            <a:r>
              <a:rPr lang="pl-PL" sz="1700" dirty="0" smtClean="0"/>
              <a:t>v zemi sídla, místa podnikání </a:t>
            </a:r>
            <a:r>
              <a:rPr lang="cs-CZ" sz="1700" dirty="0" smtClean="0"/>
              <a:t>či bydliště dodavatele,</a:t>
            </a:r>
          </a:p>
          <a:p>
            <a:pPr algn="just">
              <a:buNone/>
            </a:pPr>
            <a:r>
              <a:rPr lang="pl-PL" sz="1700" dirty="0" smtClean="0"/>
              <a:t>g) který nemá nedoplatek na pojistném a na</a:t>
            </a:r>
            <a:r>
              <a:rPr lang="cs-CZ" sz="1700" dirty="0" smtClean="0"/>
              <a:t>penále  na veřejné zdravotní pojištění, a to </a:t>
            </a:r>
            <a:r>
              <a:rPr lang="pl-PL" sz="1700" dirty="0" smtClean="0"/>
              <a:t>jak </a:t>
            </a:r>
            <a:br>
              <a:rPr lang="pl-PL" sz="1700" dirty="0" smtClean="0"/>
            </a:br>
            <a:r>
              <a:rPr lang="pl-PL" sz="1700" dirty="0" smtClean="0"/>
              <a:t>v České republice, tak v zemi sídla, místa</a:t>
            </a:r>
          </a:p>
          <a:p>
            <a:pPr algn="just">
              <a:buNone/>
            </a:pPr>
            <a:r>
              <a:rPr lang="cs-CZ" sz="1700" dirty="0" smtClean="0"/>
              <a:t>     podnikání či bydliště dodavatele,</a:t>
            </a:r>
          </a:p>
          <a:p>
            <a:pPr algn="just">
              <a:buNone/>
            </a:pPr>
            <a:r>
              <a:rPr lang="cs-CZ" sz="1700" dirty="0" smtClean="0"/>
              <a:t>h) který nemá nedoplatek na pojistném a na penále na sociální zabezpečení a příspěvku </a:t>
            </a:r>
            <a:br>
              <a:rPr lang="cs-CZ" sz="1700" dirty="0" smtClean="0"/>
            </a:br>
            <a:r>
              <a:rPr lang="pl-PL" sz="1700" dirty="0" smtClean="0"/>
              <a:t>na státní politiku zaměstnanosti, a to jak v České republice, tak v zemi sídla, místa </a:t>
            </a:r>
            <a:r>
              <a:rPr lang="cs-CZ" sz="1700" dirty="0" smtClean="0"/>
              <a:t>podnikání či bydliště dodavatele,</a:t>
            </a:r>
          </a:p>
          <a:p>
            <a:pPr algn="just">
              <a:buNone/>
            </a:pPr>
            <a:r>
              <a:rPr lang="cs-CZ" sz="1700" dirty="0" smtClean="0"/>
              <a:t>i) který nebyl v posledních 3 letech pravomocně disciplinárně potrestán či mu nebylo pravomocně uloženo kárné opatření podle zvláštních právních předpisů, je-li podle § 54 písm. d) požadováno prokázání odborné způsobilosti podle zvláštních právních předpisů; pokud dodavatel vykonává tuto činnost prostřednictvím odpovědného zástupce nebo jiné osoby odpovídající za činnost dodavatele,  vztahuje </a:t>
            </a:r>
            <a:r>
              <a:rPr lang="pl-PL" sz="1700" dirty="0" smtClean="0"/>
              <a:t>se tento předpoklad na tyto osoby,</a:t>
            </a:r>
            <a:endParaRPr lang="cs-CZ" sz="1700"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25</a:t>
            </a:fld>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Základní kvalifikační předpoklady IV.</a:t>
            </a:r>
            <a:endParaRPr lang="cs-CZ" dirty="0"/>
          </a:p>
        </p:txBody>
      </p:sp>
      <p:sp>
        <p:nvSpPr>
          <p:cNvPr id="3" name="Zástupný symbol pro obsah 2"/>
          <p:cNvSpPr>
            <a:spLocks noGrp="1"/>
          </p:cNvSpPr>
          <p:nvPr>
            <p:ph idx="1"/>
          </p:nvPr>
        </p:nvSpPr>
        <p:spPr/>
        <p:txBody>
          <a:bodyPr>
            <a:normAutofit/>
          </a:bodyPr>
          <a:lstStyle/>
          <a:p>
            <a:pPr algn="just">
              <a:buNone/>
            </a:pPr>
            <a:r>
              <a:rPr lang="cs-CZ" sz="1800" dirty="0" smtClean="0"/>
              <a:t>j) který není veden v rejstříku osob se zákazem plnění veřejných zakázek,</a:t>
            </a:r>
          </a:p>
          <a:p>
            <a:pPr algn="just">
              <a:buNone/>
            </a:pPr>
            <a:r>
              <a:rPr lang="cs-CZ" sz="1800" b="1" dirty="0" smtClean="0"/>
              <a:t>k) kterému nebyla v posledních 3 letech </a:t>
            </a:r>
            <a:r>
              <a:rPr lang="pl-PL" sz="1800" b="1" dirty="0" smtClean="0"/>
              <a:t>pravomocně uložena pokuta za umožnění </a:t>
            </a:r>
            <a:r>
              <a:rPr lang="cs-CZ" sz="1800" b="1" dirty="0" smtClean="0"/>
              <a:t>výkonu nelegální práce podle zvláštního právního předpisu77),</a:t>
            </a:r>
          </a:p>
          <a:p>
            <a:pPr algn="just">
              <a:buNone/>
            </a:pPr>
            <a:r>
              <a:rPr lang="cs-CZ" sz="1800" b="1" dirty="0" smtClean="0"/>
              <a:t>l) který předloží seznam statutárních </a:t>
            </a:r>
            <a:r>
              <a:rPr lang="cs-CZ" sz="1800" dirty="0" smtClean="0"/>
              <a:t>orgánů nebo členů statutárních orgánů, kteří </a:t>
            </a:r>
            <a:br>
              <a:rPr lang="cs-CZ" sz="1800" dirty="0" smtClean="0"/>
            </a:br>
            <a:r>
              <a:rPr lang="pl-PL" sz="1800" dirty="0" smtClean="0"/>
              <a:t>v posledních 3 letech pracovali u zadavatele </a:t>
            </a:r>
            <a:r>
              <a:rPr lang="cs-CZ" sz="1800" dirty="0" smtClean="0"/>
              <a:t>a</a:t>
            </a:r>
          </a:p>
          <a:p>
            <a:pPr algn="just">
              <a:buNone/>
            </a:pPr>
            <a:r>
              <a:rPr lang="cs-CZ" sz="1800" b="1" dirty="0" smtClean="0"/>
              <a:t>m) který, má-li formu akciové </a:t>
            </a:r>
            <a:r>
              <a:rPr lang="cs-CZ" sz="1800" dirty="0" smtClean="0"/>
              <a:t>společnosti, předloží aktuální seznam akcionářů </a:t>
            </a:r>
            <a:br>
              <a:rPr lang="cs-CZ" sz="1800" dirty="0" smtClean="0"/>
            </a:br>
            <a:r>
              <a:rPr lang="cs-CZ" sz="1800" dirty="0" smtClean="0"/>
              <a:t>s podílem akcií vyšším než 10 %.</a:t>
            </a:r>
            <a:endParaRPr lang="cs-CZ" sz="1700"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26</a:t>
            </a:fld>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Základní kvalifikační předpoklady V.</a:t>
            </a:r>
            <a:endParaRPr lang="cs-CZ" dirty="0"/>
          </a:p>
        </p:txBody>
      </p:sp>
      <p:sp>
        <p:nvSpPr>
          <p:cNvPr id="3" name="Zástupný symbol pro obsah 2"/>
          <p:cNvSpPr>
            <a:spLocks noGrp="1"/>
          </p:cNvSpPr>
          <p:nvPr>
            <p:ph idx="1"/>
          </p:nvPr>
        </p:nvSpPr>
        <p:spPr/>
        <p:txBody>
          <a:bodyPr>
            <a:normAutofit fontScale="92500" lnSpcReduction="10000"/>
          </a:bodyPr>
          <a:lstStyle/>
          <a:p>
            <a:pPr>
              <a:buNone/>
            </a:pPr>
            <a:r>
              <a:rPr lang="cs-CZ" b="1" u="sng" dirty="0" smtClean="0"/>
              <a:t>Způsob prokázání </a:t>
            </a:r>
          </a:p>
          <a:p>
            <a:pPr algn="just">
              <a:buFontTx/>
              <a:buChar char="-"/>
            </a:pPr>
            <a:r>
              <a:rPr lang="cs-CZ" dirty="0" smtClean="0"/>
              <a:t>u zákonných veřejných zakázek určuje zákon </a:t>
            </a:r>
            <a:br>
              <a:rPr lang="cs-CZ" dirty="0" smtClean="0"/>
            </a:br>
            <a:r>
              <a:rPr lang="cs-CZ" dirty="0" smtClean="0"/>
              <a:t>o veřejných zakázkách</a:t>
            </a:r>
          </a:p>
          <a:p>
            <a:pPr algn="just">
              <a:buFontTx/>
              <a:buChar char="-"/>
            </a:pPr>
            <a:r>
              <a:rPr lang="cs-CZ" dirty="0" smtClean="0"/>
              <a:t>v případě veřejných zakázek malého rozsahu se splnění základních kvalifikačních předpokladů prokazuje předložením čestného prohlášení</a:t>
            </a:r>
          </a:p>
          <a:p>
            <a:pPr algn="just">
              <a:buFontTx/>
              <a:buChar char="-"/>
            </a:pPr>
            <a:r>
              <a:rPr lang="cs-CZ" dirty="0" smtClean="0"/>
              <a:t>odpovídá O K6, vč. možnosti předložit výpis </a:t>
            </a:r>
            <a:br>
              <a:rPr lang="cs-CZ" dirty="0" smtClean="0"/>
            </a:br>
            <a:r>
              <a:rPr lang="cs-CZ" dirty="0" smtClean="0"/>
              <a:t>ze seznamu kvalifikovaných dodavatelů nebo certifikát v rámci systému certifikovaných dodavatelů</a:t>
            </a:r>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27</a:t>
            </a:fld>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Profesní kvalifikační předpoklady</a:t>
            </a:r>
            <a:endParaRPr lang="cs-CZ" dirty="0"/>
          </a:p>
        </p:txBody>
      </p:sp>
      <p:sp>
        <p:nvSpPr>
          <p:cNvPr id="3" name="Zástupný symbol pro obsah 2"/>
          <p:cNvSpPr>
            <a:spLocks noGrp="1"/>
          </p:cNvSpPr>
          <p:nvPr>
            <p:ph idx="1"/>
          </p:nvPr>
        </p:nvSpPr>
        <p:spPr/>
        <p:txBody>
          <a:bodyPr/>
          <a:lstStyle/>
          <a:p>
            <a:pPr algn="just"/>
            <a:r>
              <a:rPr lang="cs-CZ" dirty="0" smtClean="0"/>
              <a:t>slouží k prokázání odborné způsobilosti plnit předmět veřejné zakázky </a:t>
            </a:r>
          </a:p>
          <a:p>
            <a:pPr algn="just"/>
            <a:r>
              <a:rPr lang="cs-CZ" dirty="0" smtClean="0"/>
              <a:t>ve všech zadávacích řízeních: obecné</a:t>
            </a:r>
          </a:p>
          <a:p>
            <a:pPr algn="just"/>
            <a:r>
              <a:rPr lang="cs-CZ" dirty="0" smtClean="0"/>
              <a:t>ve specifických případech: zvláštní</a:t>
            </a:r>
          </a:p>
          <a:p>
            <a:pPr algn="just"/>
            <a:r>
              <a:rPr lang="cs-CZ" dirty="0" smtClean="0"/>
              <a:t>zvažovat, jaká oprávnění k podnikání se </a:t>
            </a:r>
            <a:br>
              <a:rPr lang="cs-CZ" dirty="0" smtClean="0"/>
            </a:br>
            <a:r>
              <a:rPr lang="cs-CZ" dirty="0" smtClean="0"/>
              <a:t>k předmětu veřejné zakázky vztahují</a:t>
            </a:r>
          </a:p>
          <a:p>
            <a:pPr algn="just"/>
            <a:endParaRPr lang="cs-CZ" dirty="0" smtClean="0"/>
          </a:p>
          <a:p>
            <a:pPr algn="just"/>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28</a:t>
            </a:fld>
            <a:endParaRPr lang="cs-CZ"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Profesní kvalifikační předpoklady II.</a:t>
            </a:r>
            <a:endParaRPr lang="cs-CZ" dirty="0"/>
          </a:p>
        </p:txBody>
      </p:sp>
      <p:sp>
        <p:nvSpPr>
          <p:cNvPr id="3" name="Zástupný symbol pro obsah 2"/>
          <p:cNvSpPr>
            <a:spLocks noGrp="1"/>
          </p:cNvSpPr>
          <p:nvPr>
            <p:ph idx="1"/>
          </p:nvPr>
        </p:nvSpPr>
        <p:spPr/>
        <p:txBody>
          <a:bodyPr>
            <a:normAutofit/>
          </a:bodyPr>
          <a:lstStyle/>
          <a:p>
            <a:pPr algn="just">
              <a:buNone/>
            </a:pPr>
            <a:r>
              <a:rPr lang="cs-CZ" sz="2400" dirty="0" smtClean="0"/>
              <a:t>§ 54 zákona o veřejných zakázkách: </a:t>
            </a:r>
            <a:r>
              <a:rPr lang="cs-CZ" sz="2400" b="1" dirty="0" smtClean="0"/>
              <a:t>Profesní kvalifikační předpoklady</a:t>
            </a:r>
          </a:p>
          <a:p>
            <a:pPr algn="just">
              <a:buNone/>
            </a:pPr>
            <a:r>
              <a:rPr lang="cs-CZ" sz="2400" dirty="0" smtClean="0"/>
              <a:t>Splnění profesních kvalifikačních předpokladů prokáže dodavatel, který předloží </a:t>
            </a:r>
          </a:p>
          <a:p>
            <a:pPr algn="just">
              <a:buNone/>
            </a:pPr>
            <a:r>
              <a:rPr lang="pl-PL" sz="2400" dirty="0" smtClean="0"/>
              <a:t>a) výpis z obchodního rejstříku, pokud je v </a:t>
            </a:r>
            <a:r>
              <a:rPr lang="cs-CZ" sz="2400" dirty="0" smtClean="0"/>
              <a:t>něm zapsán, či výpis </a:t>
            </a:r>
            <a:br>
              <a:rPr lang="cs-CZ" sz="2400" dirty="0" smtClean="0"/>
            </a:br>
            <a:r>
              <a:rPr lang="cs-CZ" sz="2400" dirty="0" smtClean="0"/>
              <a:t>z jiné obdobné </a:t>
            </a:r>
            <a:r>
              <a:rPr lang="fr-FR" sz="2400" dirty="0" smtClean="0"/>
              <a:t>evidence 42), pokud je v ní zapsán,</a:t>
            </a:r>
          </a:p>
          <a:p>
            <a:pPr algn="just">
              <a:buNone/>
            </a:pPr>
            <a:r>
              <a:rPr lang="pl-PL" sz="2400" dirty="0" smtClean="0"/>
              <a:t>b) doklad o oprávnění k podnikání podle </a:t>
            </a:r>
            <a:r>
              <a:rPr lang="cs-CZ" sz="2400" dirty="0" smtClean="0"/>
              <a:t>zvláštních právních předpisů v rozsahu odpovídajícím předmětu veřejné zakázky, zejména doklad prokazující příslušné živnostenské oprávnění či licenci,</a:t>
            </a:r>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29</a:t>
            </a:fld>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Dopady vydání směrnice </a:t>
            </a:r>
            <a:br>
              <a:rPr lang="cs-CZ" dirty="0" smtClean="0"/>
            </a:br>
            <a:r>
              <a:rPr lang="cs-CZ" dirty="0" smtClean="0"/>
              <a:t>na zadavatelské útvary</a:t>
            </a:r>
            <a:endParaRPr lang="cs-CZ" dirty="0"/>
          </a:p>
        </p:txBody>
      </p:sp>
      <p:sp>
        <p:nvSpPr>
          <p:cNvPr id="3" name="Zástupný symbol pro obsah 2"/>
          <p:cNvSpPr>
            <a:spLocks noGrp="1"/>
          </p:cNvSpPr>
          <p:nvPr>
            <p:ph idx="1"/>
          </p:nvPr>
        </p:nvSpPr>
        <p:spPr>
          <a:xfrm>
            <a:off x="467544" y="1628800"/>
            <a:ext cx="8229600" cy="4525963"/>
          </a:xfrm>
        </p:spPr>
        <p:txBody>
          <a:bodyPr/>
          <a:lstStyle/>
          <a:p>
            <a:pPr algn="just"/>
            <a:r>
              <a:rPr lang="cs-CZ" dirty="0" smtClean="0"/>
              <a:t>snížení požadavků na odbornou znalost problematiky veřejných zakázek </a:t>
            </a:r>
          </a:p>
          <a:p>
            <a:pPr algn="just"/>
            <a:r>
              <a:rPr lang="cs-CZ" dirty="0" smtClean="0"/>
              <a:t>přechod odpovědnosti za průběh zadávacího řízení na O K6</a:t>
            </a:r>
          </a:p>
          <a:p>
            <a:pPr algn="just"/>
            <a:r>
              <a:rPr lang="cs-CZ" dirty="0" smtClean="0"/>
              <a:t>ponechání prostoru zadavatelskému útvaru vyjadřovat se = nezbytnost součinnosti zadavatelského útvaru s O K6</a:t>
            </a:r>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3</a:t>
            </a:fld>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Profesní kvalifikační předpoklady III.</a:t>
            </a:r>
            <a:endParaRPr lang="cs-CZ" dirty="0"/>
          </a:p>
        </p:txBody>
      </p:sp>
      <p:sp>
        <p:nvSpPr>
          <p:cNvPr id="3" name="Zástupný symbol pro obsah 2"/>
          <p:cNvSpPr>
            <a:spLocks noGrp="1"/>
          </p:cNvSpPr>
          <p:nvPr>
            <p:ph idx="1"/>
          </p:nvPr>
        </p:nvSpPr>
        <p:spPr/>
        <p:txBody>
          <a:bodyPr>
            <a:normAutofit lnSpcReduction="10000"/>
          </a:bodyPr>
          <a:lstStyle/>
          <a:p>
            <a:pPr algn="just">
              <a:buNone/>
            </a:pPr>
            <a:r>
              <a:rPr lang="cs-CZ" sz="2300" dirty="0" smtClean="0"/>
              <a:t>c) doklad vydaný profesní samosprávnou </a:t>
            </a:r>
            <a:r>
              <a:rPr lang="pt-BR" sz="2300" dirty="0" smtClean="0"/>
              <a:t>komorou či jinou profesní organizací</a:t>
            </a:r>
            <a:r>
              <a:rPr lang="cs-CZ" sz="2300" dirty="0" smtClean="0"/>
              <a:t> prokazující jeho členství v této komoře či </a:t>
            </a:r>
            <a:r>
              <a:rPr lang="pl-PL" sz="2300" dirty="0" smtClean="0"/>
              <a:t>jiné organizaci, je-li takové členství </a:t>
            </a:r>
            <a:r>
              <a:rPr lang="cs-CZ" sz="2300" dirty="0" smtClean="0"/>
              <a:t>nezbytné pro plnění veřejné zakázky na služby podle zvláštních právních předpisů 43), </a:t>
            </a:r>
          </a:p>
          <a:p>
            <a:pPr algn="just">
              <a:buNone/>
            </a:pPr>
            <a:r>
              <a:rPr lang="cs-CZ" sz="2300" dirty="0" smtClean="0"/>
              <a:t>d) doklad osvědčující odbornou způsobilost dodavatele nebo osoby, jejímž prostřednictvím odbornou způsobilost zabezpečuje, je-li pro plnění veřejné zakázky nezbytná podle zvláštních právních předpisů 44) </a:t>
            </a:r>
            <a:r>
              <a:rPr lang="cs-CZ" sz="2300" b="1" dirty="0" smtClean="0"/>
              <a:t>a</a:t>
            </a:r>
            <a:endParaRPr lang="cs-CZ" sz="2300" dirty="0" smtClean="0"/>
          </a:p>
          <a:p>
            <a:pPr algn="just">
              <a:buNone/>
            </a:pPr>
            <a:r>
              <a:rPr lang="cs-CZ" sz="2300" b="1" dirty="0" smtClean="0"/>
              <a:t>e) doklad prokazující schopnost dodavatele zabezpečit ochranu utajovaných informací podle příslušného druhu zajištění ochrany utajované informace16) při plnění veřejné zakázky </a:t>
            </a:r>
            <a:br>
              <a:rPr lang="cs-CZ" sz="2300" b="1" dirty="0" smtClean="0"/>
            </a:br>
            <a:r>
              <a:rPr lang="pl-PL" sz="2300" b="1" dirty="0" smtClean="0"/>
              <a:t>v oblasti obrany nebo bezpečnosti, </a:t>
            </a:r>
            <a:r>
              <a:rPr lang="cs-CZ" sz="2300" b="1" dirty="0" smtClean="0"/>
              <a:t>odpovídající požadavkům na opatření, která stanovil zadavatel v zadávacích podmínkách</a:t>
            </a:r>
            <a:r>
              <a:rPr lang="cs-CZ" sz="2000" b="1" dirty="0" smtClean="0"/>
              <a:t>.</a:t>
            </a:r>
            <a:endParaRPr lang="cs-CZ" sz="2000"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30</a:t>
            </a:fld>
            <a:endParaRPr lang="cs-CZ"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Profesní kvalifikační předpoklady IV.</a:t>
            </a:r>
            <a:endParaRPr lang="cs-CZ" dirty="0"/>
          </a:p>
        </p:txBody>
      </p:sp>
      <p:sp>
        <p:nvSpPr>
          <p:cNvPr id="3" name="Zástupný symbol pro obsah 2"/>
          <p:cNvSpPr>
            <a:spLocks noGrp="1"/>
          </p:cNvSpPr>
          <p:nvPr>
            <p:ph idx="1"/>
          </p:nvPr>
        </p:nvSpPr>
        <p:spPr/>
        <p:txBody>
          <a:bodyPr>
            <a:normAutofit lnSpcReduction="10000"/>
          </a:bodyPr>
          <a:lstStyle/>
          <a:p>
            <a:pPr algn="just">
              <a:buNone/>
            </a:pPr>
            <a:r>
              <a:rPr lang="cs-CZ" b="1" u="sng" dirty="0" smtClean="0"/>
              <a:t>K písm. c)</a:t>
            </a:r>
          </a:p>
          <a:p>
            <a:pPr algn="just">
              <a:buNone/>
            </a:pPr>
            <a:r>
              <a:rPr lang="cs-CZ" dirty="0" smtClean="0"/>
              <a:t>Zvážit, zda je členství v komoře skutečně nezbytným předpokladem pro plnění veřejné zakázky.</a:t>
            </a:r>
          </a:p>
          <a:p>
            <a:pPr algn="just">
              <a:buNone/>
            </a:pPr>
            <a:endParaRPr lang="cs-CZ" dirty="0" smtClean="0"/>
          </a:p>
          <a:p>
            <a:pPr algn="just">
              <a:buNone/>
            </a:pPr>
            <a:r>
              <a:rPr lang="cs-CZ" b="1" u="sng" dirty="0" smtClean="0"/>
              <a:t>K písm. d)</a:t>
            </a:r>
          </a:p>
          <a:p>
            <a:pPr algn="just">
              <a:buNone/>
            </a:pPr>
            <a:r>
              <a:rPr lang="cs-CZ" dirty="0" smtClean="0"/>
              <a:t>Odborná způsobilost – vyplývá ze zvláštních právních předpisů (např. autorizovaní architekti)</a:t>
            </a:r>
          </a:p>
          <a:p>
            <a:pPr>
              <a:buNone/>
            </a:pPr>
            <a:endParaRPr lang="cs-CZ" dirty="0" smtClean="0"/>
          </a:p>
          <a:p>
            <a:pPr>
              <a:buNone/>
            </a:pPr>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31</a:t>
            </a:fld>
            <a:endParaRPr lang="cs-CZ"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Ekonomické a finanční kvalifikační předpoklady</a:t>
            </a:r>
            <a:endParaRPr lang="cs-CZ" dirty="0"/>
          </a:p>
        </p:txBody>
      </p:sp>
      <p:sp>
        <p:nvSpPr>
          <p:cNvPr id="3" name="Zástupný symbol pro obsah 2"/>
          <p:cNvSpPr>
            <a:spLocks noGrp="1"/>
          </p:cNvSpPr>
          <p:nvPr>
            <p:ph idx="1"/>
          </p:nvPr>
        </p:nvSpPr>
        <p:spPr/>
        <p:txBody>
          <a:bodyPr>
            <a:normAutofit fontScale="92500"/>
          </a:bodyPr>
          <a:lstStyle/>
          <a:p>
            <a:pPr lvl="0" algn="just">
              <a:buNone/>
            </a:pPr>
            <a:r>
              <a:rPr lang="cs-CZ" dirty="0" smtClean="0"/>
              <a:t>Jsou stanoveny fakultativně a jejich výčet je demonstrativní, tzn. že zadavatel může požadovat i jiné doklady, např. poslední zpracovanou rozvahu, ze které bude vyplývat jím určený ukazatel (kladný hospodářský výsledek, celková likvidita, celková zatíženost apod.).</a:t>
            </a:r>
          </a:p>
          <a:p>
            <a:pPr algn="just">
              <a:buNone/>
            </a:pPr>
            <a:r>
              <a:rPr lang="cs-CZ" dirty="0" smtClean="0"/>
              <a:t>Musí být stanovena požadovaná minimální úroveň kvalifikačních předpokladů, rozsah požadovaných informací dokladů a způsob prokázání.</a:t>
            </a:r>
          </a:p>
          <a:p>
            <a:pPr lvl="0" algn="just">
              <a:buNone/>
            </a:pPr>
            <a:endParaRPr lang="cs-CZ" dirty="0" smtClean="0"/>
          </a:p>
          <a:p>
            <a:pPr lvl="0" algn="just">
              <a:buNone/>
            </a:pPr>
            <a:endParaRPr lang="cs-CZ" dirty="0" smtClean="0"/>
          </a:p>
          <a:p>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32</a:t>
            </a:fld>
            <a:endParaRPr lang="cs-CZ"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Ekonomické a finanční kvalifikační předpoklady II.</a:t>
            </a:r>
            <a:endParaRPr lang="cs-CZ" dirty="0"/>
          </a:p>
        </p:txBody>
      </p:sp>
      <p:sp>
        <p:nvSpPr>
          <p:cNvPr id="3" name="Zástupný symbol pro obsah 2"/>
          <p:cNvSpPr>
            <a:spLocks noGrp="1"/>
          </p:cNvSpPr>
          <p:nvPr>
            <p:ph idx="1"/>
          </p:nvPr>
        </p:nvSpPr>
        <p:spPr/>
        <p:txBody>
          <a:bodyPr/>
          <a:lstStyle/>
          <a:p>
            <a:pPr lvl="0" algn="just">
              <a:buNone/>
            </a:pPr>
            <a:r>
              <a:rPr lang="cs-CZ" dirty="0" smtClean="0"/>
              <a:t>Zaručují, že bude uchazeč schopen veřejnou zakázku realizovat do budoucna, že „nezkrachuje“.</a:t>
            </a:r>
          </a:p>
          <a:p>
            <a:pPr lvl="0" algn="just">
              <a:buNone/>
            </a:pPr>
            <a:r>
              <a:rPr lang="cs-CZ" dirty="0" smtClean="0"/>
              <a:t>Zaručují určitou ekonomickou stabilitu uchazeče.</a:t>
            </a:r>
          </a:p>
          <a:p>
            <a:pPr algn="just">
              <a:buNone/>
            </a:pPr>
            <a:r>
              <a:rPr lang="cs-CZ" dirty="0" smtClean="0"/>
              <a:t>Musí být odpovídající druhu, rozsahu a složitosti veřejné zakázky.</a:t>
            </a:r>
          </a:p>
          <a:p>
            <a:pPr lvl="0">
              <a:buNone/>
            </a:pPr>
            <a:endParaRPr lang="cs-CZ" dirty="0" smtClean="0"/>
          </a:p>
          <a:p>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33</a:t>
            </a:fld>
            <a:endParaRPr lang="cs-CZ"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Ekonomické a finanční kvalifikační předpoklady III.</a:t>
            </a:r>
            <a:endParaRPr lang="cs-CZ" dirty="0"/>
          </a:p>
        </p:txBody>
      </p:sp>
      <p:sp>
        <p:nvSpPr>
          <p:cNvPr id="3" name="Zástupný symbol pro obsah 2"/>
          <p:cNvSpPr>
            <a:spLocks noGrp="1"/>
          </p:cNvSpPr>
          <p:nvPr>
            <p:ph idx="1"/>
          </p:nvPr>
        </p:nvSpPr>
        <p:spPr/>
        <p:txBody>
          <a:bodyPr>
            <a:normAutofit fontScale="85000" lnSpcReduction="20000"/>
          </a:bodyPr>
          <a:lstStyle/>
          <a:p>
            <a:pPr algn="just">
              <a:buNone/>
            </a:pPr>
            <a:r>
              <a:rPr lang="cs-CZ" dirty="0" smtClean="0"/>
              <a:t>§ 55 zákona o veřejných zakázkách: </a:t>
            </a:r>
            <a:r>
              <a:rPr lang="cs-CZ" b="1" dirty="0" smtClean="0"/>
              <a:t>Ekonomické a finanční kvalifikační předpoklady</a:t>
            </a:r>
          </a:p>
          <a:p>
            <a:pPr algn="just">
              <a:buNone/>
            </a:pPr>
            <a:r>
              <a:rPr lang="cs-CZ" dirty="0" smtClean="0"/>
              <a:t>(1) K prokázání splnění ekonomických a finančních kvalifikačních předpokladů dodavatele může veřejný zadavatel požadovat předložení jednoho či více z těchto dokladů</a:t>
            </a:r>
          </a:p>
          <a:p>
            <a:pPr algn="just">
              <a:buNone/>
            </a:pPr>
            <a:r>
              <a:rPr lang="cs-CZ" dirty="0" smtClean="0"/>
              <a:t>a) pojistnou smlouvu, jejímž předmětem je pojištění  odpovědnosti za škodu způsobenou dodavatelem třetí osobě,</a:t>
            </a:r>
          </a:p>
          <a:p>
            <a:pPr algn="just">
              <a:buNone/>
            </a:pPr>
            <a:r>
              <a:rPr lang="cs-CZ" dirty="0" smtClean="0"/>
              <a:t>b) poslední zpracovanou rozvahu podle zvláštních  právních předpisů 45) nebo určitou část takové rozvahy, nebo</a:t>
            </a:r>
            <a:endParaRPr lang="cs-CZ" b="1" dirty="0" smtClean="0"/>
          </a:p>
          <a:p>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34</a:t>
            </a:fld>
            <a:endParaRPr lang="cs-CZ"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Ekonomické a finanční kvalifikační předpoklady IV.</a:t>
            </a:r>
            <a:endParaRPr lang="cs-CZ" dirty="0"/>
          </a:p>
        </p:txBody>
      </p:sp>
      <p:sp>
        <p:nvSpPr>
          <p:cNvPr id="3" name="Zástupný symbol pro obsah 2"/>
          <p:cNvSpPr>
            <a:spLocks noGrp="1"/>
          </p:cNvSpPr>
          <p:nvPr>
            <p:ph idx="1"/>
          </p:nvPr>
        </p:nvSpPr>
        <p:spPr/>
        <p:txBody>
          <a:bodyPr>
            <a:normAutofit fontScale="85000" lnSpcReduction="20000"/>
          </a:bodyPr>
          <a:lstStyle/>
          <a:p>
            <a:pPr algn="just">
              <a:buNone/>
            </a:pPr>
            <a:r>
              <a:rPr lang="pl-PL" dirty="0" smtClean="0"/>
              <a:t>c) údaj o celkovém obratu dodavatele </a:t>
            </a:r>
            <a:r>
              <a:rPr lang="cs-CZ" dirty="0" smtClean="0"/>
              <a:t>zjištěný podle zvláštních právních předpisů 46), popřípadě obrat dosažený dodavatelem s </a:t>
            </a:r>
            <a:r>
              <a:rPr lang="pl-PL" dirty="0" smtClean="0"/>
              <a:t>ohledem na  předmět veřejné zakázky, a to </a:t>
            </a:r>
            <a:r>
              <a:rPr lang="cs-CZ" dirty="0" smtClean="0"/>
              <a:t>nejvýše za poslední 3 účetní období; jestliže </a:t>
            </a:r>
            <a:r>
              <a:rPr lang="pl-PL" dirty="0" smtClean="0"/>
              <a:t>dodavatel vznikl později nebo prokazatelně </a:t>
            </a:r>
            <a:r>
              <a:rPr lang="cs-CZ" dirty="0" smtClean="0"/>
              <a:t>zahájil činnost vztahující se k předmětu veřejné zakázky později, postačí, předloží-li </a:t>
            </a:r>
            <a:r>
              <a:rPr lang="pl-PL" dirty="0" smtClean="0"/>
              <a:t>údaje o svém obratu </a:t>
            </a:r>
            <a:br>
              <a:rPr lang="pl-PL" dirty="0" smtClean="0"/>
            </a:br>
            <a:r>
              <a:rPr lang="pl-PL" dirty="0" smtClean="0"/>
              <a:t>za všechna účetní období od svého vzniku nebo </a:t>
            </a:r>
            <a:br>
              <a:rPr lang="pl-PL" dirty="0" smtClean="0"/>
            </a:br>
            <a:r>
              <a:rPr lang="pl-PL" dirty="0" smtClean="0"/>
              <a:t>od zahájení </a:t>
            </a:r>
            <a:r>
              <a:rPr lang="cs-CZ" dirty="0" smtClean="0"/>
              <a:t>příslušné činnosti.</a:t>
            </a:r>
          </a:p>
          <a:p>
            <a:pPr algn="just">
              <a:buNone/>
            </a:pPr>
            <a:r>
              <a:rPr lang="cs-CZ" dirty="0" smtClean="0"/>
              <a:t>(2) Veřejný zadavatel je oprávněn požadovat vedle dokladů podle odstavce 1 rovněž jiné doklady prokazující splnění ekonomických a finančních kvalifikačních předpokladů  dodavatele.</a:t>
            </a:r>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35</a:t>
            </a:fld>
            <a:endParaRPr lang="cs-CZ"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Ekonomické a finanční kvalifikační předpoklady V.</a:t>
            </a:r>
            <a:endParaRPr lang="cs-CZ" dirty="0"/>
          </a:p>
        </p:txBody>
      </p:sp>
      <p:sp>
        <p:nvSpPr>
          <p:cNvPr id="3" name="Zástupný symbol pro obsah 2"/>
          <p:cNvSpPr>
            <a:spLocks noGrp="1"/>
          </p:cNvSpPr>
          <p:nvPr>
            <p:ph idx="1"/>
          </p:nvPr>
        </p:nvSpPr>
        <p:spPr/>
        <p:txBody>
          <a:bodyPr>
            <a:normAutofit lnSpcReduction="10000"/>
          </a:bodyPr>
          <a:lstStyle/>
          <a:p>
            <a:pPr algn="just">
              <a:buNone/>
            </a:pPr>
            <a:r>
              <a:rPr lang="cs-CZ" b="1" u="sng" dirty="0" smtClean="0"/>
              <a:t>K písm. a)</a:t>
            </a:r>
          </a:p>
          <a:p>
            <a:pPr algn="just">
              <a:buNone/>
            </a:pPr>
            <a:r>
              <a:rPr lang="cs-CZ" dirty="0" smtClean="0"/>
              <a:t>Výši pojistné částky vztahovat k možné škodě způsobené uchazečem. </a:t>
            </a:r>
          </a:p>
          <a:p>
            <a:pPr algn="just">
              <a:buNone/>
            </a:pPr>
            <a:endParaRPr lang="cs-CZ" b="1" u="sng" dirty="0" smtClean="0"/>
          </a:p>
          <a:p>
            <a:pPr algn="just">
              <a:buNone/>
            </a:pPr>
            <a:r>
              <a:rPr lang="cs-CZ" b="1" u="sng" dirty="0" smtClean="0"/>
              <a:t>K písm. c)</a:t>
            </a:r>
          </a:p>
          <a:p>
            <a:pPr lvl="0" algn="just">
              <a:buNone/>
            </a:pPr>
            <a:r>
              <a:rPr lang="cs-CZ" dirty="0" smtClean="0"/>
              <a:t>Uchazeč nesmí být závislý pouze na zadavatelem  zadané veřejné zakázce – legitimním se zásadně jeví požadavek na obrat ve výši dvojnásobku ročního plnění veřejné zakázky.</a:t>
            </a:r>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36</a:t>
            </a:fld>
            <a:endParaRPr lang="cs-CZ"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Technické kvalifikační předpoklady</a:t>
            </a:r>
            <a:endParaRPr lang="cs-CZ" dirty="0"/>
          </a:p>
        </p:txBody>
      </p:sp>
      <p:sp>
        <p:nvSpPr>
          <p:cNvPr id="3" name="Zástupný symbol pro obsah 2"/>
          <p:cNvSpPr>
            <a:spLocks noGrp="1"/>
          </p:cNvSpPr>
          <p:nvPr>
            <p:ph idx="1"/>
          </p:nvPr>
        </p:nvSpPr>
        <p:spPr/>
        <p:txBody>
          <a:bodyPr/>
          <a:lstStyle/>
          <a:p>
            <a:pPr lvl="0" algn="just">
              <a:buNone/>
            </a:pPr>
            <a:r>
              <a:rPr lang="cs-CZ" dirty="0" smtClean="0"/>
              <a:t>Slouží k prokázání způsobilosti plnit veřejnou zakázku z hlediska odbornosti. </a:t>
            </a:r>
          </a:p>
          <a:p>
            <a:pPr lvl="0" algn="just">
              <a:buNone/>
            </a:pPr>
            <a:r>
              <a:rPr lang="cs-CZ" dirty="0" smtClean="0"/>
              <a:t>Prokazují, že uchazeč má zázemí:</a:t>
            </a:r>
          </a:p>
          <a:p>
            <a:pPr lvl="0" algn="just">
              <a:buNone/>
            </a:pPr>
            <a:r>
              <a:rPr lang="cs-CZ" dirty="0" smtClean="0"/>
              <a:t> - materiální (vybavení), </a:t>
            </a:r>
          </a:p>
          <a:p>
            <a:pPr lvl="0" algn="just">
              <a:buNone/>
            </a:pPr>
            <a:r>
              <a:rPr lang="cs-CZ" dirty="0" smtClean="0"/>
              <a:t> - personální (znalosti a zkušenosti).</a:t>
            </a:r>
          </a:p>
          <a:p>
            <a:pPr lvl="0" algn="just">
              <a:buNone/>
            </a:pPr>
            <a:r>
              <a:rPr lang="cs-CZ" dirty="0" smtClean="0"/>
              <a:t>Liší se dle druhu veřejné zakázky; pro každý jsou zákonem o veřejných zakázkách vyjmenovány konkrétní požadavky.</a:t>
            </a:r>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37</a:t>
            </a:fld>
            <a:endParaRPr lang="cs-CZ"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Technické kvalifikační předpoklady II.</a:t>
            </a:r>
            <a:endParaRPr lang="cs-CZ" dirty="0"/>
          </a:p>
        </p:txBody>
      </p:sp>
      <p:sp>
        <p:nvSpPr>
          <p:cNvPr id="3" name="Zástupný symbol pro obsah 2"/>
          <p:cNvSpPr>
            <a:spLocks noGrp="1"/>
          </p:cNvSpPr>
          <p:nvPr>
            <p:ph idx="1"/>
          </p:nvPr>
        </p:nvSpPr>
        <p:spPr/>
        <p:txBody>
          <a:bodyPr/>
          <a:lstStyle/>
          <a:p>
            <a:pPr lvl="0" algn="just">
              <a:buNone/>
            </a:pPr>
            <a:r>
              <a:rPr lang="cs-CZ" dirty="0" smtClean="0"/>
              <a:t>Požadovat v případě, kdy je to odůvodněno předmětem VZ.</a:t>
            </a:r>
          </a:p>
          <a:p>
            <a:pPr algn="just">
              <a:buNone/>
            </a:pPr>
            <a:r>
              <a:rPr lang="cs-CZ" dirty="0" smtClean="0"/>
              <a:t>Stanovit minimální rozsah požadovaných informací a dokladů, úroveň a způsob prokázání kvalifikačních předpokladů.</a:t>
            </a:r>
          </a:p>
          <a:p>
            <a:pPr algn="just">
              <a:buNone/>
            </a:pPr>
            <a:r>
              <a:rPr lang="cs-CZ" dirty="0" smtClean="0"/>
              <a:t>Musí odpovídat druhu, rozsahu a složitosti předmětu veřejné zakázky. </a:t>
            </a:r>
          </a:p>
          <a:p>
            <a:pPr lvl="0">
              <a:buNone/>
            </a:pPr>
            <a:endParaRPr lang="cs-CZ" dirty="0" smtClean="0"/>
          </a:p>
          <a:p>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38</a:t>
            </a:fld>
            <a:endParaRPr lang="cs-CZ"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Technické kvalifikační předpoklady III.</a:t>
            </a:r>
            <a:endParaRPr lang="cs-CZ" dirty="0"/>
          </a:p>
        </p:txBody>
      </p:sp>
      <p:sp>
        <p:nvSpPr>
          <p:cNvPr id="3" name="Zástupný symbol pro obsah 2"/>
          <p:cNvSpPr>
            <a:spLocks noGrp="1"/>
          </p:cNvSpPr>
          <p:nvPr>
            <p:ph idx="1"/>
          </p:nvPr>
        </p:nvSpPr>
        <p:spPr/>
        <p:txBody>
          <a:bodyPr>
            <a:normAutofit fontScale="70000" lnSpcReduction="20000"/>
          </a:bodyPr>
          <a:lstStyle/>
          <a:p>
            <a:pPr algn="just">
              <a:buNone/>
            </a:pPr>
            <a:r>
              <a:rPr lang="cs-CZ" dirty="0" smtClean="0"/>
              <a:t>§ 56 zákona o veřejných zakázkách: </a:t>
            </a:r>
            <a:r>
              <a:rPr lang="cs-CZ" b="1" dirty="0" smtClean="0"/>
              <a:t>Technické kvalifikační předpoklady</a:t>
            </a:r>
          </a:p>
          <a:p>
            <a:pPr algn="just">
              <a:buNone/>
            </a:pPr>
            <a:r>
              <a:rPr lang="cs-CZ" dirty="0" smtClean="0"/>
              <a:t>(1) K prokázání splnění technických kvalifikačních předpokladů dodavatele pro plnění veřejné zakázky </a:t>
            </a:r>
            <a:r>
              <a:rPr lang="cs-CZ" b="1" u="sng" dirty="0" smtClean="0"/>
              <a:t>na dodávky</a:t>
            </a:r>
            <a:r>
              <a:rPr lang="cs-CZ" dirty="0" smtClean="0"/>
              <a:t> může veřejný zadavatel požadovat </a:t>
            </a:r>
          </a:p>
          <a:p>
            <a:pPr algn="just">
              <a:buNone/>
            </a:pPr>
            <a:r>
              <a:rPr lang="cs-CZ" dirty="0" smtClean="0"/>
              <a:t>a) seznam významných dodávek realizovaných dodavatelem </a:t>
            </a:r>
            <a:br>
              <a:rPr lang="cs-CZ" dirty="0" smtClean="0"/>
            </a:br>
            <a:r>
              <a:rPr lang="cs-CZ" dirty="0" smtClean="0"/>
              <a:t>v posledních </a:t>
            </a:r>
            <a:r>
              <a:rPr lang="pl-PL" dirty="0" smtClean="0"/>
              <a:t>3 letech </a:t>
            </a:r>
            <a:r>
              <a:rPr lang="pl-PL" b="1" dirty="0" smtClean="0"/>
              <a:t>a v případě oblasti obrany nebo </a:t>
            </a:r>
            <a:r>
              <a:rPr lang="cs-CZ" b="1" dirty="0" smtClean="0"/>
              <a:t>bezpečnosti v posledních 5 letech </a:t>
            </a:r>
            <a:r>
              <a:rPr lang="pl-PL" dirty="0" smtClean="0"/>
              <a:t>s uvedením jejich rozsahu a doby plnění; </a:t>
            </a:r>
            <a:r>
              <a:rPr lang="cs-CZ" dirty="0" smtClean="0"/>
              <a:t>přílohou tohoto seznamu musí být 1. osvědčení vydané či podepsané veřejným zadavatelem, pokud bylo zboží dodáno veřejnému zadavateli, 2. osvědčení vydané jinou osobou, pokud bylo zboží dodáno jiné osobě než veřejnému zadavateli, nebo </a:t>
            </a:r>
            <a:br>
              <a:rPr lang="cs-CZ" dirty="0" smtClean="0"/>
            </a:br>
            <a:r>
              <a:rPr lang="cs-CZ" dirty="0" smtClean="0"/>
              <a:t>3. čestné prohlášení dodavatele, pokud bylo zboží dodáno jiné osobě než veřejnému zadavateli a není-li současně možné </a:t>
            </a:r>
            <a:r>
              <a:rPr lang="pl-PL" dirty="0" smtClean="0"/>
              <a:t>osvědčení podle bodu 2 od této osoby získat z důvodů spočívajících na její straně,</a:t>
            </a:r>
            <a:endParaRPr lang="cs-CZ" b="1" dirty="0" smtClean="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39</a:t>
            </a:fld>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Povinnosti zadavatelského útvaru</a:t>
            </a:r>
            <a:endParaRPr lang="cs-CZ" dirty="0"/>
          </a:p>
        </p:txBody>
      </p:sp>
      <p:sp>
        <p:nvSpPr>
          <p:cNvPr id="3" name="Zástupný symbol pro obsah 2"/>
          <p:cNvSpPr>
            <a:spLocks noGrp="1"/>
          </p:cNvSpPr>
          <p:nvPr>
            <p:ph idx="1"/>
          </p:nvPr>
        </p:nvSpPr>
        <p:spPr/>
        <p:txBody>
          <a:bodyPr>
            <a:normAutofit fontScale="92500" lnSpcReduction="20000"/>
          </a:bodyPr>
          <a:lstStyle/>
          <a:p>
            <a:pPr lvl="0" algn="just">
              <a:buNone/>
            </a:pPr>
            <a:r>
              <a:rPr lang="cs-CZ" dirty="0" smtClean="0"/>
              <a:t>Dle čl. III. odst. 8 směrnice zadavatelský útvar: </a:t>
            </a:r>
          </a:p>
          <a:p>
            <a:pPr lvl="0" algn="just"/>
            <a:r>
              <a:rPr lang="cs-CZ" dirty="0" smtClean="0"/>
              <a:t>provádí průzkum trhu,</a:t>
            </a:r>
          </a:p>
          <a:p>
            <a:pPr lvl="0" algn="just"/>
            <a:r>
              <a:rPr lang="cs-CZ" dirty="0" smtClean="0"/>
              <a:t>stanovuje předpokládanou hodnotu veřejné zakázky,</a:t>
            </a:r>
          </a:p>
          <a:p>
            <a:pPr lvl="0" algn="just"/>
            <a:r>
              <a:rPr lang="cs-CZ" dirty="0" smtClean="0"/>
              <a:t>připravuje záměr veřejné zakázky a záměr soutěže o návrh (dále společně jen „záměr VZ“),</a:t>
            </a:r>
          </a:p>
          <a:p>
            <a:pPr lvl="0" algn="just"/>
            <a:r>
              <a:rPr lang="cs-CZ" dirty="0" smtClean="0"/>
              <a:t>přiděluje veřejné zakázce evidenční číslo,</a:t>
            </a:r>
          </a:p>
          <a:p>
            <a:pPr lvl="0" algn="just"/>
            <a:r>
              <a:rPr lang="cs-CZ" dirty="0" smtClean="0"/>
              <a:t>žádá o výjimku z postupu dle směrnice,</a:t>
            </a:r>
          </a:p>
          <a:p>
            <a:pPr algn="just"/>
            <a:r>
              <a:rPr lang="cs-CZ" dirty="0" smtClean="0"/>
              <a:t>zprostředkovává schvalování a podepisování oprávněnou osobou,</a:t>
            </a:r>
          </a:p>
          <a:p>
            <a:pPr lvl="0" algn="just"/>
            <a:endParaRPr lang="cs-CZ" dirty="0" smtClean="0"/>
          </a:p>
          <a:p>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4</a:t>
            </a:fld>
            <a:endParaRPr lang="cs-CZ"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Technické kvalifikační předpoklady IV.</a:t>
            </a:r>
            <a:endParaRPr lang="cs-CZ" dirty="0"/>
          </a:p>
        </p:txBody>
      </p:sp>
      <p:sp>
        <p:nvSpPr>
          <p:cNvPr id="3" name="Zástupný symbol pro obsah 2"/>
          <p:cNvSpPr>
            <a:spLocks noGrp="1"/>
          </p:cNvSpPr>
          <p:nvPr>
            <p:ph idx="1"/>
          </p:nvPr>
        </p:nvSpPr>
        <p:spPr/>
        <p:txBody>
          <a:bodyPr>
            <a:normAutofit fontScale="70000" lnSpcReduction="20000"/>
          </a:bodyPr>
          <a:lstStyle/>
          <a:p>
            <a:pPr algn="just">
              <a:buNone/>
            </a:pPr>
            <a:r>
              <a:rPr lang="cs-CZ" dirty="0" smtClean="0"/>
              <a:t>b) seznam techniků či technických útvarů, jež se budou  podílet na plnění veřejné </a:t>
            </a:r>
            <a:r>
              <a:rPr lang="pl-PL" dirty="0" smtClean="0"/>
              <a:t>zakázky, a to zejména  techniků či </a:t>
            </a:r>
            <a:r>
              <a:rPr lang="cs-CZ" dirty="0" smtClean="0"/>
              <a:t>technických útvarů zajišťujících kontrolu </a:t>
            </a:r>
            <a:r>
              <a:rPr lang="pl-PL" dirty="0" smtClean="0"/>
              <a:t>jakosti, bez ohledu na to, zda jde </a:t>
            </a:r>
            <a:br>
              <a:rPr lang="pl-PL" dirty="0" smtClean="0"/>
            </a:br>
            <a:r>
              <a:rPr lang="pl-PL" dirty="0" smtClean="0"/>
              <a:t>o </a:t>
            </a:r>
            <a:r>
              <a:rPr lang="cs-CZ" dirty="0" smtClean="0"/>
              <a:t>zaměstnance  dodavatele nebo osoby v jiném vztahu k dodavateli,</a:t>
            </a:r>
          </a:p>
          <a:p>
            <a:pPr algn="just">
              <a:buNone/>
            </a:pPr>
            <a:r>
              <a:rPr lang="cs-CZ" dirty="0" smtClean="0"/>
              <a:t>c) popis technického vybavení a opatření používaných dodavatelem </a:t>
            </a:r>
            <a:br>
              <a:rPr lang="cs-CZ" dirty="0" smtClean="0"/>
            </a:br>
            <a:r>
              <a:rPr lang="cs-CZ" dirty="0" smtClean="0"/>
              <a:t>k zajištění jakosti a popis zařízení či vybavení dodavatele určeného </a:t>
            </a:r>
            <a:br>
              <a:rPr lang="cs-CZ" dirty="0" smtClean="0"/>
            </a:br>
            <a:r>
              <a:rPr lang="cs-CZ" dirty="0" smtClean="0"/>
              <a:t>k provádění výzkumu, </a:t>
            </a:r>
          </a:p>
          <a:p>
            <a:pPr algn="just">
              <a:buNone/>
            </a:pPr>
            <a:r>
              <a:rPr lang="cs-CZ" dirty="0" smtClean="0"/>
              <a:t>d) provedení kontroly výrobní kapacity veřejným zadavatelem nebo jinou osobou jeho jménem, a je-li to nutné, také provedení kontroly opatření týkajících se zabezpečení </a:t>
            </a:r>
            <a:r>
              <a:rPr lang="pl-PL" dirty="0" smtClean="0"/>
              <a:t>jakosti a výzkumu, a to </a:t>
            </a:r>
            <a:br>
              <a:rPr lang="pl-PL" dirty="0" smtClean="0"/>
            </a:br>
            <a:r>
              <a:rPr lang="pl-PL" dirty="0" smtClean="0"/>
              <a:t>za předpokladu, že </a:t>
            </a:r>
            <a:r>
              <a:rPr lang="cs-CZ" dirty="0" smtClean="0"/>
              <a:t>zboží, které má být dodáno, je složité nebo je požadováno pro zcela zvláštní účely, </a:t>
            </a:r>
          </a:p>
          <a:p>
            <a:pPr algn="just">
              <a:buNone/>
            </a:pPr>
            <a:r>
              <a:rPr lang="pl-PL" dirty="0" smtClean="0"/>
              <a:t>e) vzorky, popisy nebo fotografie zboží </a:t>
            </a:r>
            <a:r>
              <a:rPr lang="cs-CZ" dirty="0" smtClean="0"/>
              <a:t>určeného k dodání, nebo</a:t>
            </a:r>
          </a:p>
          <a:p>
            <a:pPr algn="just">
              <a:buNone/>
            </a:pPr>
            <a:r>
              <a:rPr lang="cs-CZ" dirty="0" smtClean="0"/>
              <a:t>f) doklad prokazující shodu požadovaného výrobku vydaný příslušným orgánem 47).</a:t>
            </a:r>
          </a:p>
          <a:p>
            <a:pPr>
              <a:buNone/>
            </a:pPr>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40</a:t>
            </a:fld>
            <a:endParaRPr lang="cs-CZ"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Technické kvalifikační předpoklady V.</a:t>
            </a:r>
            <a:endParaRPr lang="cs-CZ" dirty="0"/>
          </a:p>
        </p:txBody>
      </p:sp>
      <p:sp>
        <p:nvSpPr>
          <p:cNvPr id="3" name="Zástupný symbol pro obsah 2"/>
          <p:cNvSpPr>
            <a:spLocks noGrp="1"/>
          </p:cNvSpPr>
          <p:nvPr>
            <p:ph idx="1"/>
          </p:nvPr>
        </p:nvSpPr>
        <p:spPr/>
        <p:txBody>
          <a:bodyPr>
            <a:normAutofit fontScale="77500" lnSpcReduction="20000"/>
          </a:bodyPr>
          <a:lstStyle/>
          <a:p>
            <a:pPr algn="just">
              <a:buNone/>
            </a:pPr>
            <a:r>
              <a:rPr lang="cs-CZ" dirty="0" smtClean="0"/>
              <a:t>(2) K prokázání splnění technických kvalifikačních předpokladů dodavatele pro plnění veřejné zakázky </a:t>
            </a:r>
            <a:r>
              <a:rPr lang="cs-CZ" b="1" u="sng" dirty="0" smtClean="0"/>
              <a:t>na služby</a:t>
            </a:r>
            <a:r>
              <a:rPr lang="cs-CZ" dirty="0" smtClean="0"/>
              <a:t> může veřejný zadavatel požadovat</a:t>
            </a:r>
          </a:p>
          <a:p>
            <a:pPr algn="just">
              <a:buNone/>
            </a:pPr>
            <a:r>
              <a:rPr lang="cs-CZ" dirty="0" smtClean="0"/>
              <a:t>a) seznam významných služeb poskytnutých </a:t>
            </a:r>
            <a:r>
              <a:rPr lang="pl-PL" dirty="0" smtClean="0"/>
              <a:t>dodavatelem </a:t>
            </a:r>
            <a:br>
              <a:rPr lang="pl-PL" dirty="0" smtClean="0"/>
            </a:br>
            <a:r>
              <a:rPr lang="pl-PL" dirty="0" smtClean="0"/>
              <a:t>v posledních 3 letech s uvedením jejich rozsahu a doby poskytnutí; </a:t>
            </a:r>
            <a:r>
              <a:rPr lang="cs-CZ" dirty="0" smtClean="0"/>
              <a:t>přílohou tohoto seznamu musí být 1. osvědčení vydané veřejným zadavatelem, pokud byly služby poskytovány veřejnému zadavateli, nebo 2. osvědčení vydané jinou osobou, pokud byly služby poskytovány jiné osobě než veřejnému zadavateli, nebo 3. čestné prohlášení dodavatele, pokud byly služby poskytovány jiné osobě než veřejnému zadavateli a není-li současně </a:t>
            </a:r>
            <a:r>
              <a:rPr lang="pl-PL" dirty="0" smtClean="0"/>
              <a:t>možné osvědčení podle bodu 2 od této osoby </a:t>
            </a:r>
            <a:r>
              <a:rPr lang="cs-CZ" dirty="0" smtClean="0"/>
              <a:t>získat z důvodů spočívajících </a:t>
            </a:r>
            <a:br>
              <a:rPr lang="cs-CZ" dirty="0" smtClean="0"/>
            </a:br>
            <a:r>
              <a:rPr lang="cs-CZ" dirty="0" smtClean="0"/>
              <a:t>na její straně,</a:t>
            </a:r>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41</a:t>
            </a:fld>
            <a:endParaRPr lang="cs-CZ"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Technické kvalifikační předpoklady VI.</a:t>
            </a:r>
            <a:endParaRPr lang="cs-CZ" dirty="0"/>
          </a:p>
        </p:txBody>
      </p:sp>
      <p:sp>
        <p:nvSpPr>
          <p:cNvPr id="3" name="Zástupný symbol pro obsah 2"/>
          <p:cNvSpPr>
            <a:spLocks noGrp="1"/>
          </p:cNvSpPr>
          <p:nvPr>
            <p:ph idx="1"/>
          </p:nvPr>
        </p:nvSpPr>
        <p:spPr/>
        <p:txBody>
          <a:bodyPr>
            <a:normAutofit fontScale="70000" lnSpcReduction="20000"/>
          </a:bodyPr>
          <a:lstStyle/>
          <a:p>
            <a:pPr algn="just">
              <a:buNone/>
            </a:pPr>
            <a:r>
              <a:rPr lang="cs-CZ" sz="3300" dirty="0" smtClean="0"/>
              <a:t>b) seznam techniků či technických útvarů, jež se budou podílet na plnění veřejné </a:t>
            </a:r>
            <a:r>
              <a:rPr lang="pl-PL" sz="3300" dirty="0" smtClean="0"/>
              <a:t>zakázky, a to zejména techniků či </a:t>
            </a:r>
            <a:r>
              <a:rPr lang="cs-CZ" sz="3300" dirty="0" smtClean="0"/>
              <a:t>technických útvarů zajišťujících kontrolu </a:t>
            </a:r>
            <a:r>
              <a:rPr lang="pl-PL" sz="3300" dirty="0" smtClean="0"/>
              <a:t>jakosti, bez ohledu na to, zda jde </a:t>
            </a:r>
            <a:br>
              <a:rPr lang="pl-PL" sz="3300" dirty="0" smtClean="0"/>
            </a:br>
            <a:r>
              <a:rPr lang="pl-PL" sz="3300" dirty="0" smtClean="0"/>
              <a:t>o </a:t>
            </a:r>
            <a:r>
              <a:rPr lang="cs-CZ" sz="3300" dirty="0" smtClean="0"/>
              <a:t>zaměstnance dodavatele nebo osoby v jiném vztahu </a:t>
            </a:r>
            <a:br>
              <a:rPr lang="cs-CZ" sz="3300" dirty="0" smtClean="0"/>
            </a:br>
            <a:r>
              <a:rPr lang="cs-CZ" sz="3300" dirty="0" smtClean="0"/>
              <a:t>k dodavateli,</a:t>
            </a:r>
          </a:p>
          <a:p>
            <a:pPr algn="just">
              <a:buNone/>
            </a:pPr>
            <a:r>
              <a:rPr lang="cs-CZ" sz="3300" dirty="0" smtClean="0"/>
              <a:t>c) popis technického vybavení a opatření používaných dodavatelem </a:t>
            </a:r>
            <a:br>
              <a:rPr lang="cs-CZ" sz="3300" dirty="0" smtClean="0"/>
            </a:br>
            <a:r>
              <a:rPr lang="cs-CZ" sz="3300" dirty="0" smtClean="0"/>
              <a:t>k zajištění jakosti a popis zařízení či vybavení dodavatele určeného k provádění výzkumu,</a:t>
            </a:r>
            <a:r>
              <a:rPr lang="en-US" sz="3300" dirty="0" smtClean="0"/>
              <a:t> </a:t>
            </a:r>
            <a:endParaRPr lang="cs-CZ" sz="3300" dirty="0" smtClean="0"/>
          </a:p>
          <a:p>
            <a:pPr algn="just">
              <a:buNone/>
            </a:pPr>
            <a:r>
              <a:rPr lang="en-US" sz="3300" dirty="0" smtClean="0"/>
              <a:t>d) </a:t>
            </a:r>
            <a:r>
              <a:rPr lang="cs-CZ" sz="3300" dirty="0" smtClean="0"/>
              <a:t>provedení kontroly technické kapacity veřejným zadavatelem nebo jinou osobou jeho jménem, a je-li to nutné, také provedení kontroly opatření týkajících se zabezpečení </a:t>
            </a:r>
            <a:r>
              <a:rPr lang="pl-PL" sz="3300" dirty="0" smtClean="0"/>
              <a:t>jakosti a výzkumu, a to vše za předpokladu, </a:t>
            </a:r>
            <a:r>
              <a:rPr lang="cs-CZ" sz="3300" dirty="0" smtClean="0"/>
              <a:t>že služby, které mají být poskytnuty, jsou složité nebo jsou požadovány pro zcela zvláštní účely,</a:t>
            </a:r>
          </a:p>
          <a:p>
            <a:pPr>
              <a:buNone/>
            </a:pPr>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42</a:t>
            </a:fld>
            <a:endParaRPr lang="cs-CZ"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Technické kvalifikační předpoklady VII.</a:t>
            </a:r>
            <a:endParaRPr lang="cs-CZ" dirty="0"/>
          </a:p>
        </p:txBody>
      </p:sp>
      <p:sp>
        <p:nvSpPr>
          <p:cNvPr id="3" name="Zástupný symbol pro obsah 2"/>
          <p:cNvSpPr>
            <a:spLocks noGrp="1"/>
          </p:cNvSpPr>
          <p:nvPr>
            <p:ph idx="1"/>
          </p:nvPr>
        </p:nvSpPr>
        <p:spPr/>
        <p:txBody>
          <a:bodyPr>
            <a:noAutofit/>
          </a:bodyPr>
          <a:lstStyle/>
          <a:p>
            <a:pPr algn="just">
              <a:buNone/>
            </a:pPr>
            <a:r>
              <a:rPr lang="pt-BR" sz="2200" dirty="0" smtClean="0"/>
              <a:t>e) osvědčení o vzdělání a odborné</a:t>
            </a:r>
            <a:r>
              <a:rPr lang="cs-CZ" sz="2200" dirty="0" smtClean="0"/>
              <a:t> kvalifikaci dodavatele nebo vedoucích zaměstnanců 48) dodavatele nebo osob v </a:t>
            </a:r>
            <a:r>
              <a:rPr lang="pl-PL" sz="2200" dirty="0" smtClean="0"/>
              <a:t>obdobném postavení a osob odpovědných za </a:t>
            </a:r>
            <a:r>
              <a:rPr lang="cs-CZ" sz="2200" dirty="0" smtClean="0"/>
              <a:t>poskytování příslušných služeb,</a:t>
            </a:r>
          </a:p>
          <a:p>
            <a:pPr algn="just">
              <a:buNone/>
            </a:pPr>
            <a:r>
              <a:rPr lang="cs-CZ" sz="2200" dirty="0" smtClean="0"/>
              <a:t>f) opatření v oblasti řízení z hlediska ochrany životního prostředí, která bude dodavatel schopen použít při plnění veřejné </a:t>
            </a:r>
            <a:r>
              <a:rPr lang="pl-PL" sz="2200" dirty="0" smtClean="0"/>
              <a:t>zakázky, je-li to odůvodněno předmětem </a:t>
            </a:r>
            <a:r>
              <a:rPr lang="cs-CZ" sz="2200" dirty="0" smtClean="0"/>
              <a:t>veřejné zakázky, </a:t>
            </a:r>
          </a:p>
          <a:p>
            <a:pPr algn="just">
              <a:buNone/>
            </a:pPr>
            <a:r>
              <a:rPr lang="cs-CZ" sz="2200" dirty="0" smtClean="0"/>
              <a:t>g) přehled průměrného ročního počtu zaměstnanců dodavatele či jiných osob podílejících se na plnění zakázek podobného charakteru a počtu vedoucích zaměstnanců </a:t>
            </a:r>
            <a:r>
              <a:rPr lang="pl-PL" sz="2200" dirty="0" smtClean="0"/>
              <a:t>48) dodavatele nebo osob </a:t>
            </a:r>
            <a:br>
              <a:rPr lang="pl-PL" sz="2200" dirty="0" smtClean="0"/>
            </a:br>
            <a:r>
              <a:rPr lang="pl-PL" sz="2200" dirty="0" smtClean="0"/>
              <a:t>v obdobném </a:t>
            </a:r>
            <a:r>
              <a:rPr lang="cs-CZ" sz="2200" dirty="0" smtClean="0"/>
              <a:t>postavení za poslední 3 roky, nebo</a:t>
            </a:r>
          </a:p>
          <a:p>
            <a:pPr algn="just">
              <a:buNone/>
            </a:pPr>
            <a:r>
              <a:rPr lang="cs-CZ" sz="2200" dirty="0" smtClean="0"/>
              <a:t>h) přehled nástrojů či pomůcek, provozních a technických zařízení, které bude mít dodavatel při plnění veřejné zakázky k dispozici.</a:t>
            </a:r>
            <a:endParaRPr lang="cs-CZ" sz="2200"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43</a:t>
            </a:fld>
            <a:endParaRPr lang="cs-CZ"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Technické kvalifikační předpoklady VIII.</a:t>
            </a:r>
            <a:endParaRPr lang="cs-CZ" dirty="0"/>
          </a:p>
        </p:txBody>
      </p:sp>
      <p:sp>
        <p:nvSpPr>
          <p:cNvPr id="3" name="Zástupný symbol pro obsah 2"/>
          <p:cNvSpPr>
            <a:spLocks noGrp="1"/>
          </p:cNvSpPr>
          <p:nvPr>
            <p:ph idx="1"/>
          </p:nvPr>
        </p:nvSpPr>
        <p:spPr/>
        <p:txBody>
          <a:bodyPr>
            <a:normAutofit fontScale="70000" lnSpcReduction="20000"/>
          </a:bodyPr>
          <a:lstStyle/>
          <a:p>
            <a:pPr algn="just">
              <a:buNone/>
            </a:pPr>
            <a:r>
              <a:rPr lang="cs-CZ" dirty="0" smtClean="0"/>
              <a:t>(3) K prokázání splnění technických kvalifikačních předpokladů dodavatele pro plnění veřejné zakázky </a:t>
            </a:r>
            <a:r>
              <a:rPr lang="cs-CZ" b="1" u="sng" dirty="0" smtClean="0"/>
              <a:t>na stavební práce</a:t>
            </a:r>
            <a:r>
              <a:rPr lang="cs-CZ" dirty="0" smtClean="0"/>
              <a:t> může veřejný zadavatel požadovat</a:t>
            </a:r>
          </a:p>
          <a:p>
            <a:pPr marL="514350" indent="-514350" algn="just">
              <a:buAutoNum type="alphaLcParenR"/>
            </a:pPr>
            <a:r>
              <a:rPr lang="cs-CZ" dirty="0" smtClean="0"/>
              <a:t>seznam stavebních prací provedených </a:t>
            </a:r>
            <a:r>
              <a:rPr lang="pl-PL" dirty="0" smtClean="0"/>
              <a:t>dodavatelem </a:t>
            </a:r>
            <a:br>
              <a:rPr lang="pl-PL" dirty="0" smtClean="0"/>
            </a:br>
            <a:r>
              <a:rPr lang="pl-PL" dirty="0" smtClean="0"/>
              <a:t>za posledních 5 let a osvědčení </a:t>
            </a:r>
            <a:r>
              <a:rPr lang="cs-CZ" dirty="0" smtClean="0"/>
              <a:t>objednatelů o řádném plnění nejvýznamnějších z těchto stavebních prací; tato osvědčení musí zahrnovat cenu, dobu a místo provádění stavebních prací a musí obsahovat údaj o tom, zda byly tyto stavební práce provedeny řádně a odborně,</a:t>
            </a:r>
          </a:p>
          <a:p>
            <a:pPr algn="just">
              <a:buNone/>
            </a:pPr>
            <a:r>
              <a:rPr lang="cs-CZ" dirty="0" smtClean="0"/>
              <a:t>b) seznam techniků či technických útvarů, jež se budou podílet na plnění veřejné </a:t>
            </a:r>
            <a:r>
              <a:rPr lang="pl-PL" dirty="0" smtClean="0"/>
              <a:t>zakázky, a to zejména techniků či </a:t>
            </a:r>
            <a:r>
              <a:rPr lang="cs-CZ" dirty="0" smtClean="0"/>
              <a:t>technických útvarů zajišťujících kontrolu </a:t>
            </a:r>
            <a:r>
              <a:rPr lang="pl-PL" dirty="0" smtClean="0"/>
              <a:t>jakosti, bez ohledu na to, zda jde </a:t>
            </a:r>
            <a:br>
              <a:rPr lang="pl-PL" dirty="0" smtClean="0"/>
            </a:br>
            <a:r>
              <a:rPr lang="pl-PL" dirty="0" smtClean="0"/>
              <a:t>o </a:t>
            </a:r>
            <a:r>
              <a:rPr lang="cs-CZ" dirty="0" smtClean="0"/>
              <a:t>zaměstnance dodavatele nebo osoby v jiném vztahu k dodavateli,</a:t>
            </a:r>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44</a:t>
            </a:fld>
            <a:endParaRPr lang="cs-CZ"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Technické kvalifikační předpoklady IX.</a:t>
            </a:r>
            <a:endParaRPr lang="cs-CZ" dirty="0"/>
          </a:p>
        </p:txBody>
      </p:sp>
      <p:sp>
        <p:nvSpPr>
          <p:cNvPr id="3" name="Zástupný symbol pro obsah 2"/>
          <p:cNvSpPr>
            <a:spLocks noGrp="1"/>
          </p:cNvSpPr>
          <p:nvPr>
            <p:ph idx="1"/>
          </p:nvPr>
        </p:nvSpPr>
        <p:spPr/>
        <p:txBody>
          <a:bodyPr>
            <a:noAutofit/>
          </a:bodyPr>
          <a:lstStyle/>
          <a:p>
            <a:pPr algn="just">
              <a:buNone/>
            </a:pPr>
            <a:r>
              <a:rPr lang="cs-CZ" sz="2200" dirty="0" smtClean="0"/>
              <a:t>c) osvědčení o vzdělání a odborné kvalifikaci dodavatele nebo vedoucích zaměstnanců 48) dodavatele nebo osob v </a:t>
            </a:r>
            <a:r>
              <a:rPr lang="pl-PL" sz="2200" dirty="0" smtClean="0"/>
              <a:t>obdobném postavení a osob odpovědných za </a:t>
            </a:r>
            <a:r>
              <a:rPr lang="cs-CZ" sz="2200" dirty="0" smtClean="0"/>
              <a:t>vedení realizace příslušných stavebních prací 49),</a:t>
            </a:r>
          </a:p>
          <a:p>
            <a:pPr algn="just">
              <a:buNone/>
            </a:pPr>
            <a:r>
              <a:rPr lang="cs-CZ" sz="2200" dirty="0" smtClean="0"/>
              <a:t>d) opatření v oblasti řízení z hlediska ochrany životního prostředí, která bude dodavatel schopen použít při plnění veřejné </a:t>
            </a:r>
            <a:r>
              <a:rPr lang="pl-PL" sz="2200" dirty="0" smtClean="0"/>
              <a:t>zakázky, je-li to odůvodněno předmětem </a:t>
            </a:r>
            <a:r>
              <a:rPr lang="cs-CZ" sz="2200" dirty="0" smtClean="0"/>
              <a:t>veřejné zakázky,</a:t>
            </a:r>
          </a:p>
          <a:p>
            <a:pPr algn="just">
              <a:buNone/>
            </a:pPr>
            <a:r>
              <a:rPr lang="cs-CZ" sz="2200" dirty="0" smtClean="0"/>
              <a:t>e) přehled průměrného ročního počtu zaměstnanců dodavatele či jiných osob podílejících se na plnění zakázek podobného charakteru a počtu  vedoucích zaměstnanců </a:t>
            </a:r>
            <a:r>
              <a:rPr lang="pl-PL" sz="2200" dirty="0" smtClean="0"/>
              <a:t>48) dodavatele nebo osob </a:t>
            </a:r>
            <a:br>
              <a:rPr lang="pl-PL" sz="2200" dirty="0" smtClean="0"/>
            </a:br>
            <a:r>
              <a:rPr lang="pl-PL" sz="2200" dirty="0" smtClean="0"/>
              <a:t>v obdobném </a:t>
            </a:r>
            <a:r>
              <a:rPr lang="cs-CZ" sz="2200" dirty="0" smtClean="0"/>
              <a:t>postavení za poslední 3 roky, nebo</a:t>
            </a:r>
          </a:p>
          <a:p>
            <a:pPr algn="just">
              <a:buNone/>
            </a:pPr>
            <a:r>
              <a:rPr lang="cs-CZ" sz="2200" dirty="0" smtClean="0"/>
              <a:t>f) přehled nástrojů či pomůcek, provozních a technických zařízení, které bude mít dodavatel při plnění veřejné zakázky k dispozici.</a:t>
            </a:r>
            <a:endParaRPr lang="cs-CZ" sz="2200"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45</a:t>
            </a:fld>
            <a:endParaRPr lang="cs-CZ"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Technické kvalifikační předpoklady X.</a:t>
            </a:r>
            <a:endParaRPr lang="cs-CZ" dirty="0"/>
          </a:p>
        </p:txBody>
      </p:sp>
      <p:sp>
        <p:nvSpPr>
          <p:cNvPr id="3" name="Zástupný symbol pro obsah 2"/>
          <p:cNvSpPr>
            <a:spLocks noGrp="1"/>
          </p:cNvSpPr>
          <p:nvPr>
            <p:ph idx="1"/>
          </p:nvPr>
        </p:nvSpPr>
        <p:spPr/>
        <p:txBody>
          <a:bodyPr>
            <a:normAutofit fontScale="92500" lnSpcReduction="10000"/>
          </a:bodyPr>
          <a:lstStyle/>
          <a:p>
            <a:pPr>
              <a:buNone/>
            </a:pPr>
            <a:r>
              <a:rPr lang="cs-CZ" b="1" u="sng" dirty="0" smtClean="0"/>
              <a:t>K písm. a)</a:t>
            </a:r>
          </a:p>
          <a:p>
            <a:pPr>
              <a:buNone/>
            </a:pPr>
            <a:r>
              <a:rPr lang="cs-CZ" dirty="0" smtClean="0"/>
              <a:t>Za poslední </a:t>
            </a:r>
            <a:r>
              <a:rPr lang="cs-CZ" u="sng" dirty="0" smtClean="0"/>
              <a:t>právě </a:t>
            </a:r>
            <a:r>
              <a:rPr lang="cs-CZ" dirty="0" smtClean="0"/>
              <a:t>3 roky / 5 let. </a:t>
            </a:r>
          </a:p>
          <a:p>
            <a:pPr>
              <a:buNone/>
            </a:pPr>
            <a:endParaRPr lang="cs-CZ" dirty="0" smtClean="0"/>
          </a:p>
          <a:p>
            <a:pPr>
              <a:buNone/>
            </a:pPr>
            <a:r>
              <a:rPr lang="cs-CZ" b="1" u="sng" dirty="0" smtClean="0"/>
              <a:t>K nástrojům a pomůckám</a:t>
            </a:r>
          </a:p>
          <a:p>
            <a:pPr algn="just">
              <a:buNone/>
            </a:pPr>
            <a:r>
              <a:rPr lang="cs-CZ" dirty="0" smtClean="0"/>
              <a:t>Uchazeč nemusí být vlastníkem, stačí i jiný právní titul. </a:t>
            </a:r>
          </a:p>
          <a:p>
            <a:pPr>
              <a:buNone/>
            </a:pPr>
            <a:endParaRPr lang="cs-CZ" b="1" u="sng" dirty="0" smtClean="0"/>
          </a:p>
          <a:p>
            <a:pPr>
              <a:buNone/>
            </a:pPr>
            <a:r>
              <a:rPr lang="cs-CZ" b="1" u="sng" dirty="0" smtClean="0"/>
              <a:t>K certifikátům ISO</a:t>
            </a:r>
          </a:p>
          <a:p>
            <a:pPr>
              <a:buNone/>
            </a:pPr>
            <a:r>
              <a:rPr lang="cs-CZ" dirty="0" smtClean="0"/>
              <a:t>Velmi opatrně. </a:t>
            </a:r>
          </a:p>
          <a:p>
            <a:pPr>
              <a:buNone/>
            </a:pPr>
            <a:endParaRPr lang="cs-CZ" u="sng"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46</a:t>
            </a:fld>
            <a:endParaRPr lang="cs-CZ"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Hodnotící kritéria</a:t>
            </a:r>
            <a:endParaRPr lang="cs-CZ" dirty="0"/>
          </a:p>
        </p:txBody>
      </p:sp>
      <p:sp>
        <p:nvSpPr>
          <p:cNvPr id="3" name="Zástupný symbol pro obsah 2"/>
          <p:cNvSpPr>
            <a:spLocks noGrp="1"/>
          </p:cNvSpPr>
          <p:nvPr>
            <p:ph idx="1"/>
          </p:nvPr>
        </p:nvSpPr>
        <p:spPr/>
        <p:txBody>
          <a:bodyPr>
            <a:normAutofit lnSpcReduction="10000"/>
          </a:bodyPr>
          <a:lstStyle/>
          <a:p>
            <a:pPr algn="just">
              <a:buNone/>
            </a:pPr>
            <a:r>
              <a:rPr lang="cs-CZ" dirty="0" smtClean="0"/>
              <a:t>Zadavatel musí mít představu, které vlastnosti jsou pro něj důležité. </a:t>
            </a:r>
          </a:p>
          <a:p>
            <a:pPr lvl="0" algn="just">
              <a:buNone/>
            </a:pPr>
            <a:r>
              <a:rPr lang="cs-CZ" dirty="0" smtClean="0"/>
              <a:t>Způsob hodnocení musí být předem nastaven – údaje relevantní, přesné a úplné.</a:t>
            </a:r>
          </a:p>
          <a:p>
            <a:pPr lvl="0" algn="just">
              <a:buNone/>
            </a:pPr>
            <a:r>
              <a:rPr lang="cs-CZ" dirty="0" smtClean="0"/>
              <a:t>Hodnotící kritéria se vztahují k předmětu veřejné zakázky. </a:t>
            </a:r>
          </a:p>
          <a:p>
            <a:pPr lvl="0" algn="just">
              <a:buNone/>
            </a:pPr>
            <a:r>
              <a:rPr lang="cs-CZ" dirty="0" smtClean="0"/>
              <a:t>Určité vlastnosti a požadavky lze nadefinovat </a:t>
            </a:r>
            <a:br>
              <a:rPr lang="cs-CZ" dirty="0" smtClean="0"/>
            </a:br>
            <a:r>
              <a:rPr lang="cs-CZ" dirty="0" smtClean="0"/>
              <a:t>v rámci předmětu veřejné zakázky či platebních a obchodních podmínek. </a:t>
            </a:r>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47</a:t>
            </a:fld>
            <a:endParaRPr lang="cs-CZ"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Hodnotící kritéria II.</a:t>
            </a:r>
            <a:endParaRPr lang="cs-CZ" dirty="0"/>
          </a:p>
        </p:txBody>
      </p:sp>
      <p:sp>
        <p:nvSpPr>
          <p:cNvPr id="3" name="Zástupný symbol pro obsah 2"/>
          <p:cNvSpPr>
            <a:spLocks noGrp="1"/>
          </p:cNvSpPr>
          <p:nvPr>
            <p:ph idx="1"/>
          </p:nvPr>
        </p:nvSpPr>
        <p:spPr/>
        <p:txBody>
          <a:bodyPr/>
          <a:lstStyle/>
          <a:p>
            <a:pPr>
              <a:buNone/>
            </a:pPr>
            <a:r>
              <a:rPr lang="cs-CZ" b="1" u="sng" dirty="0" smtClean="0"/>
              <a:t>Základní hodnotící kritérium:</a:t>
            </a:r>
          </a:p>
          <a:p>
            <a:pPr>
              <a:buNone/>
            </a:pPr>
            <a:r>
              <a:rPr lang="cs-CZ" dirty="0" smtClean="0"/>
              <a:t>1) Nejnižší nabídková cena – jednotková, celková </a:t>
            </a:r>
          </a:p>
          <a:p>
            <a:pPr>
              <a:buNone/>
            </a:pPr>
            <a:r>
              <a:rPr lang="cs-CZ" dirty="0" smtClean="0"/>
              <a:t>2) Ekonomická výhodnost nabídky – dílčí    hodnotící kritéria </a:t>
            </a:r>
          </a:p>
          <a:p>
            <a:pPr>
              <a:buNone/>
            </a:pPr>
            <a:endParaRPr lang="cs-CZ" dirty="0" smtClean="0"/>
          </a:p>
          <a:p>
            <a:pPr>
              <a:buNone/>
            </a:pPr>
            <a:r>
              <a:rPr lang="cs-CZ" dirty="0" smtClean="0"/>
              <a:t>Určuje se dle druhu a složitosti veřejné zakázky. </a:t>
            </a:r>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48</a:t>
            </a:fld>
            <a:endParaRPr lang="cs-CZ"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Hodnotící kritéria III.</a:t>
            </a:r>
            <a:endParaRPr lang="cs-CZ" dirty="0"/>
          </a:p>
        </p:txBody>
      </p:sp>
      <p:sp>
        <p:nvSpPr>
          <p:cNvPr id="3" name="Zástupný symbol pro obsah 2"/>
          <p:cNvSpPr>
            <a:spLocks noGrp="1"/>
          </p:cNvSpPr>
          <p:nvPr>
            <p:ph idx="1"/>
          </p:nvPr>
        </p:nvSpPr>
        <p:spPr/>
        <p:txBody>
          <a:bodyPr/>
          <a:lstStyle/>
          <a:p>
            <a:pPr algn="ctr">
              <a:buNone/>
            </a:pPr>
            <a:r>
              <a:rPr lang="cs-CZ" b="1" u="sng" dirty="0" smtClean="0"/>
              <a:t>Ekonomická výhodnost nabídky  - dílčí hodnotící kritéria </a:t>
            </a:r>
          </a:p>
          <a:p>
            <a:pPr algn="just"/>
            <a:r>
              <a:rPr lang="cs-CZ" dirty="0" smtClean="0"/>
              <a:t>vyjadřující vztah užitné hodnoty a ceny</a:t>
            </a:r>
          </a:p>
          <a:p>
            <a:pPr lvl="0" algn="just"/>
            <a:r>
              <a:rPr lang="cs-CZ" dirty="0" smtClean="0"/>
              <a:t>kvalitativní či kvantitativní povahy; číselně vyjádřitelná či nevyjádřitelná</a:t>
            </a:r>
          </a:p>
          <a:p>
            <a:pPr lvl="0" algn="just"/>
            <a:r>
              <a:rPr lang="cs-CZ" dirty="0" smtClean="0"/>
              <a:t>poměr vyjádřit procentem či jiným matematickým způsobem, příp. sestupným pořadím</a:t>
            </a:r>
          </a:p>
          <a:p>
            <a:endParaRPr lang="cs-CZ" dirty="0" smtClean="0"/>
          </a:p>
          <a:p>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49</a:t>
            </a:fld>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Povinnosti zadavatelského útvaru II.</a:t>
            </a:r>
            <a:endParaRPr lang="cs-CZ" dirty="0"/>
          </a:p>
        </p:txBody>
      </p:sp>
      <p:sp>
        <p:nvSpPr>
          <p:cNvPr id="3" name="Zástupný symbol pro obsah 2"/>
          <p:cNvSpPr>
            <a:spLocks noGrp="1"/>
          </p:cNvSpPr>
          <p:nvPr>
            <p:ph idx="1"/>
          </p:nvPr>
        </p:nvSpPr>
        <p:spPr/>
        <p:txBody>
          <a:bodyPr>
            <a:normAutofit fontScale="92500" lnSpcReduction="10000"/>
          </a:bodyPr>
          <a:lstStyle/>
          <a:p>
            <a:pPr algn="just">
              <a:buNone/>
            </a:pPr>
            <a:r>
              <a:rPr lang="cs-CZ" dirty="0" smtClean="0"/>
              <a:t>Dle čl. III. odst. 8 směrnice zadavatelský útvar: </a:t>
            </a:r>
          </a:p>
          <a:p>
            <a:pPr lvl="0" algn="just"/>
            <a:r>
              <a:rPr lang="cs-CZ" dirty="0" smtClean="0"/>
              <a:t>zajišťuje účast svých pracovníků na komisi,</a:t>
            </a:r>
          </a:p>
          <a:p>
            <a:pPr lvl="0" algn="just"/>
            <a:r>
              <a:rPr lang="cs-CZ" dirty="0" smtClean="0"/>
              <a:t>vyjadřuje se k  zadávacím podmínkám a návrhu smlouvy,</a:t>
            </a:r>
          </a:p>
          <a:p>
            <a:pPr lvl="0" algn="just"/>
            <a:r>
              <a:rPr lang="cs-CZ" dirty="0" smtClean="0"/>
              <a:t> zajišťuje provedení předběžné řídící kontroly správcem rozpočtu před podpisem smlouvy, </a:t>
            </a:r>
          </a:p>
          <a:p>
            <a:pPr lvl="0" algn="just"/>
            <a:r>
              <a:rPr lang="cs-CZ" dirty="0" smtClean="0"/>
              <a:t>zasílá záměr VZ odboru investic ke schválení – pokud je u podřízené organizace finanční krytí zajištěno z programového financování, </a:t>
            </a:r>
          </a:p>
          <a:p>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5</a:t>
            </a:fld>
            <a:endParaRPr lang="cs-CZ"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Hodnotící kritéria IV.</a:t>
            </a:r>
            <a:endParaRPr lang="cs-CZ" dirty="0"/>
          </a:p>
        </p:txBody>
      </p:sp>
      <p:sp>
        <p:nvSpPr>
          <p:cNvPr id="3" name="Zástupný symbol pro obsah 2"/>
          <p:cNvSpPr>
            <a:spLocks noGrp="1"/>
          </p:cNvSpPr>
          <p:nvPr>
            <p:ph idx="1"/>
          </p:nvPr>
        </p:nvSpPr>
        <p:spPr/>
        <p:txBody>
          <a:bodyPr>
            <a:normAutofit lnSpcReduction="10000"/>
          </a:bodyPr>
          <a:lstStyle/>
          <a:p>
            <a:pPr algn="ctr">
              <a:buNone/>
            </a:pPr>
            <a:r>
              <a:rPr lang="cs-CZ" b="1" u="sng" dirty="0" smtClean="0"/>
              <a:t>Ekonomická výhodnost nabídky  - dílčí hodnotící kritéria </a:t>
            </a:r>
          </a:p>
          <a:p>
            <a:pPr lvl="0" algn="just"/>
            <a:r>
              <a:rPr lang="cs-CZ" dirty="0" smtClean="0"/>
              <a:t>musí být určitá, jednoznačná, schopná být předmětem hodnocení</a:t>
            </a:r>
          </a:p>
          <a:p>
            <a:pPr algn="just"/>
            <a:r>
              <a:rPr lang="cs-CZ" dirty="0" smtClean="0"/>
              <a:t>vždy předem jasně a srozumitelně stanovit, jakým způsobem budou nabídky hodnoceny, obzvlášť u matematicky nevyjádřitelných kritérií</a:t>
            </a:r>
          </a:p>
          <a:p>
            <a:pPr algn="just"/>
            <a:r>
              <a:rPr lang="cs-CZ" dirty="0" smtClean="0"/>
              <a:t>musí se vztahovat k předmětu veřejné zakázky</a:t>
            </a:r>
          </a:p>
          <a:p>
            <a:pPr lvl="0"/>
            <a:endParaRPr lang="cs-CZ" dirty="0" smtClean="0"/>
          </a:p>
          <a:p>
            <a:endParaRPr lang="cs-CZ" dirty="0" smtClean="0"/>
          </a:p>
          <a:p>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50</a:t>
            </a:fld>
            <a:endParaRPr lang="cs-CZ"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Hodnotící kritéria V.</a:t>
            </a:r>
            <a:endParaRPr lang="cs-CZ" dirty="0"/>
          </a:p>
        </p:txBody>
      </p:sp>
      <p:sp>
        <p:nvSpPr>
          <p:cNvPr id="3" name="Zástupný symbol pro obsah 2"/>
          <p:cNvSpPr>
            <a:spLocks noGrp="1"/>
          </p:cNvSpPr>
          <p:nvPr>
            <p:ph idx="1"/>
          </p:nvPr>
        </p:nvSpPr>
        <p:spPr/>
        <p:txBody>
          <a:bodyPr>
            <a:normAutofit lnSpcReduction="10000"/>
          </a:bodyPr>
          <a:lstStyle/>
          <a:p>
            <a:pPr algn="ctr">
              <a:buNone/>
            </a:pPr>
            <a:r>
              <a:rPr lang="cs-CZ" b="1" u="sng" dirty="0" smtClean="0"/>
              <a:t>Ekonomická výhodnost nabídky  - dílčí hodnotící kritéria </a:t>
            </a:r>
          </a:p>
          <a:p>
            <a:pPr lvl="0" algn="just"/>
            <a:r>
              <a:rPr lang="cs-CZ" dirty="0" smtClean="0"/>
              <a:t>jako kritérium nestanovovat ukazatele, které je možné zakotvit ve vymezení předmětu nebo ve smlouvě – typicky smluvní pokuta</a:t>
            </a:r>
          </a:p>
          <a:p>
            <a:pPr algn="just"/>
            <a:r>
              <a:rPr lang="cs-CZ" dirty="0" smtClean="0"/>
              <a:t>určovat jednotky, v jakých mají uchazeči hodnoty uvádět (např. dodací lhůta) </a:t>
            </a:r>
          </a:p>
          <a:p>
            <a:pPr algn="just"/>
            <a:r>
              <a:rPr lang="cs-CZ" dirty="0" smtClean="0"/>
              <a:t>u určitých hodnotících kritérií je nezbytné vymezit „stropy“</a:t>
            </a:r>
          </a:p>
          <a:p>
            <a:pPr lvl="0"/>
            <a:endParaRPr lang="cs-CZ" dirty="0" smtClean="0"/>
          </a:p>
          <a:p>
            <a:pPr lvl="0"/>
            <a:endParaRPr lang="cs-CZ" dirty="0" smtClean="0"/>
          </a:p>
          <a:p>
            <a:endParaRPr lang="cs-CZ" dirty="0"/>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51</a:t>
            </a:fld>
            <a:endParaRPr lang="cs-CZ"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Hodnotící kritéria VI.</a:t>
            </a:r>
            <a:endParaRPr lang="cs-CZ" dirty="0"/>
          </a:p>
        </p:txBody>
      </p:sp>
      <p:sp>
        <p:nvSpPr>
          <p:cNvPr id="3" name="Zástupný symbol pro obsah 2"/>
          <p:cNvSpPr>
            <a:spLocks noGrp="1"/>
          </p:cNvSpPr>
          <p:nvPr>
            <p:ph idx="1"/>
          </p:nvPr>
        </p:nvSpPr>
        <p:spPr/>
        <p:txBody>
          <a:bodyPr>
            <a:normAutofit fontScale="92500" lnSpcReduction="20000"/>
          </a:bodyPr>
          <a:lstStyle/>
          <a:p>
            <a:pPr algn="ctr">
              <a:buNone/>
            </a:pPr>
            <a:r>
              <a:rPr lang="cs-CZ" b="1" u="sng" dirty="0" smtClean="0"/>
              <a:t>Ekonomická výhodnost nabídky  - dílčí hodnotící kritéria </a:t>
            </a:r>
          </a:p>
          <a:p>
            <a:pPr algn="just">
              <a:buNone/>
            </a:pPr>
            <a:r>
              <a:rPr lang="cs-CZ" dirty="0" smtClean="0"/>
              <a:t>Dle zákona o veřejných zakázkách mohou být dílčími hodnotícími kritérii </a:t>
            </a:r>
            <a:r>
              <a:rPr lang="cs-CZ" u="sng" dirty="0" smtClean="0"/>
              <a:t>zejména</a:t>
            </a:r>
            <a:r>
              <a:rPr lang="cs-CZ" dirty="0" smtClean="0"/>
              <a:t>:</a:t>
            </a:r>
          </a:p>
          <a:p>
            <a:pPr algn="just">
              <a:buNone/>
            </a:pPr>
            <a:r>
              <a:rPr lang="cs-CZ" dirty="0" smtClean="0"/>
              <a:t> nabídková cena, kvalita, technická úroveň nabízeného plnění, estetické a funkční vlastnosti, plnění z hlediska vlivu na životní </a:t>
            </a:r>
            <a:r>
              <a:rPr lang="pl-PL" dirty="0" smtClean="0"/>
              <a:t>prostředí, vliv </a:t>
            </a:r>
            <a:br>
              <a:rPr lang="pl-PL" dirty="0" smtClean="0"/>
            </a:br>
            <a:r>
              <a:rPr lang="pl-PL" dirty="0" smtClean="0"/>
              <a:t>na zaměstnanost osob se </a:t>
            </a:r>
            <a:r>
              <a:rPr lang="cs-CZ" dirty="0" smtClean="0"/>
              <a:t>zdravotním postižením, provozní náklady, návratnost nákladů, záruční a pozáruční  servis, zabezpečení dodávek, dodací lhůta nebo lhůta pro dokončení.</a:t>
            </a:r>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52</a:t>
            </a:fld>
            <a:endParaRPr lang="cs-CZ"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Hodnotící kritéria VII.</a:t>
            </a:r>
            <a:endParaRPr lang="cs-CZ" dirty="0"/>
          </a:p>
        </p:txBody>
      </p:sp>
      <p:sp>
        <p:nvSpPr>
          <p:cNvPr id="3" name="Zástupný symbol pro obsah 2"/>
          <p:cNvSpPr>
            <a:spLocks noGrp="1"/>
          </p:cNvSpPr>
          <p:nvPr>
            <p:ph idx="1"/>
          </p:nvPr>
        </p:nvSpPr>
        <p:spPr/>
        <p:txBody>
          <a:bodyPr>
            <a:normAutofit/>
          </a:bodyPr>
          <a:lstStyle/>
          <a:p>
            <a:pPr algn="ctr">
              <a:buNone/>
            </a:pPr>
            <a:r>
              <a:rPr lang="cs-CZ" b="1" u="sng" dirty="0" smtClean="0"/>
              <a:t>Ekonomická výhodnost nabídky  - dílčí hodnotící kritéria </a:t>
            </a:r>
          </a:p>
          <a:p>
            <a:pPr lvl="0" algn="just">
              <a:buNone/>
            </a:pPr>
            <a:r>
              <a:rPr lang="cs-CZ" dirty="0" smtClean="0"/>
              <a:t>Dle praxe jsou nemožnými či nevhodnými dílčími hodnotícími kritérii: </a:t>
            </a:r>
          </a:p>
          <a:p>
            <a:pPr lvl="0" algn="just">
              <a:buNone/>
            </a:pPr>
            <a:r>
              <a:rPr lang="cs-CZ" dirty="0" smtClean="0"/>
              <a:t>	smluvní sankce, platební podmínky, „kvalita nabídky“- bez dalšího, reference, kritéria příliš obecná, neurčitá, nehodnotitelná.</a:t>
            </a:r>
          </a:p>
          <a:p>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53</a:t>
            </a:fld>
            <a:endParaRPr lang="cs-CZ"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Hodnotící kritéria VIII.</a:t>
            </a:r>
            <a:endParaRPr lang="cs-CZ" dirty="0"/>
          </a:p>
        </p:txBody>
      </p:sp>
      <p:sp>
        <p:nvSpPr>
          <p:cNvPr id="3" name="Zástupný symbol pro obsah 2"/>
          <p:cNvSpPr>
            <a:spLocks noGrp="1"/>
          </p:cNvSpPr>
          <p:nvPr>
            <p:ph idx="1"/>
          </p:nvPr>
        </p:nvSpPr>
        <p:spPr/>
        <p:txBody>
          <a:bodyPr/>
          <a:lstStyle/>
          <a:p>
            <a:pPr algn="ctr">
              <a:buNone/>
            </a:pPr>
            <a:r>
              <a:rPr lang="cs-CZ" b="1" u="sng" dirty="0" smtClean="0"/>
              <a:t>Ekonomická výhodnost nabídky  - dílčí hodnotící kritéria </a:t>
            </a:r>
          </a:p>
          <a:p>
            <a:pPr algn="just">
              <a:buNone/>
            </a:pPr>
            <a:r>
              <a:rPr lang="cs-CZ" dirty="0" smtClean="0"/>
              <a:t>Dle směrnice musí být vždy jedním z dílčích hodnotících kritérií nabídková cena, která musí mít váhu nejméně 55 %. </a:t>
            </a:r>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54</a:t>
            </a:fld>
            <a:endParaRPr lang="cs-CZ"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1052736"/>
            <a:ext cx="7772400" cy="2043658"/>
          </a:xfrm>
        </p:spPr>
        <p:txBody>
          <a:bodyPr/>
          <a:lstStyle/>
          <a:p>
            <a:r>
              <a:rPr lang="cs-CZ" dirty="0" smtClean="0"/>
              <a:t>Děkuji za pozornost.</a:t>
            </a:r>
            <a:endParaRPr lang="cs-CZ" dirty="0"/>
          </a:p>
        </p:txBody>
      </p:sp>
      <p:sp>
        <p:nvSpPr>
          <p:cNvPr id="3" name="Podnadpis 2"/>
          <p:cNvSpPr>
            <a:spLocks noGrp="1"/>
          </p:cNvSpPr>
          <p:nvPr>
            <p:ph type="subTitle" idx="1"/>
          </p:nvPr>
        </p:nvSpPr>
        <p:spPr>
          <a:xfrm>
            <a:off x="1371600" y="3501008"/>
            <a:ext cx="6400800" cy="2137792"/>
          </a:xfrm>
        </p:spPr>
        <p:txBody>
          <a:bodyPr>
            <a:normAutofit fontScale="92500" lnSpcReduction="10000"/>
          </a:bodyPr>
          <a:lstStyle/>
          <a:p>
            <a:r>
              <a:rPr lang="cs-CZ" dirty="0" smtClean="0">
                <a:solidFill>
                  <a:schemeClr val="tx1"/>
                </a:solidFill>
              </a:rPr>
              <a:t>JUDr. Markéta Bergerová</a:t>
            </a:r>
          </a:p>
          <a:p>
            <a:r>
              <a:rPr lang="cs-CZ" dirty="0" smtClean="0">
                <a:solidFill>
                  <a:schemeClr val="tx1"/>
                </a:solidFill>
              </a:rPr>
              <a:t>Marketa.Bergerova@msmt.cz</a:t>
            </a:r>
          </a:p>
          <a:p>
            <a:r>
              <a:rPr lang="cs-CZ" dirty="0" smtClean="0">
                <a:solidFill>
                  <a:schemeClr val="tx1"/>
                </a:solidFill>
              </a:rPr>
              <a:t>tel.: 234 811 607</a:t>
            </a:r>
          </a:p>
          <a:p>
            <a:r>
              <a:rPr lang="cs-CZ" dirty="0" smtClean="0">
                <a:solidFill>
                  <a:schemeClr val="tx1"/>
                </a:solidFill>
              </a:rPr>
              <a:t>mobil: 773 378 736</a:t>
            </a:r>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Povinnosti zadavatelského útvaru III.</a:t>
            </a:r>
            <a:endParaRPr lang="cs-CZ" dirty="0"/>
          </a:p>
        </p:txBody>
      </p:sp>
      <p:sp>
        <p:nvSpPr>
          <p:cNvPr id="3" name="Zástupný symbol pro obsah 2"/>
          <p:cNvSpPr>
            <a:spLocks noGrp="1"/>
          </p:cNvSpPr>
          <p:nvPr>
            <p:ph idx="1"/>
          </p:nvPr>
        </p:nvSpPr>
        <p:spPr/>
        <p:txBody>
          <a:bodyPr>
            <a:normAutofit fontScale="92500" lnSpcReduction="20000"/>
          </a:bodyPr>
          <a:lstStyle/>
          <a:p>
            <a:pPr algn="just">
              <a:buNone/>
            </a:pPr>
            <a:r>
              <a:rPr lang="cs-CZ" dirty="0" smtClean="0"/>
              <a:t>Dle čl. III. odst. 8 směrnice zadavatelský útvar: </a:t>
            </a:r>
          </a:p>
          <a:p>
            <a:pPr lvl="0" algn="just"/>
            <a:r>
              <a:rPr lang="cs-CZ" dirty="0" smtClean="0"/>
              <a:t>zasílá záměr VZ odboru investic ke schválení – pokud je u podřízené organizace finanční krytí zajištěno z  fondu reprodukce majetku u akcí, kde výše předpokládané hodnoty VZ financované </a:t>
            </a:r>
            <a:br>
              <a:rPr lang="cs-CZ" dirty="0" smtClean="0"/>
            </a:br>
            <a:r>
              <a:rPr lang="cs-CZ" dirty="0" smtClean="0"/>
              <a:t>z FRM dosahuje nejméně 500 000 Kč bez DPH,</a:t>
            </a:r>
          </a:p>
          <a:p>
            <a:pPr lvl="0" algn="just"/>
            <a:r>
              <a:rPr lang="cs-CZ" dirty="0" smtClean="0"/>
              <a:t>zajišťuje uchovávání dokumentace k veřejné zakázce,</a:t>
            </a:r>
          </a:p>
          <a:p>
            <a:pPr lvl="0" algn="just"/>
            <a:r>
              <a:rPr lang="cs-CZ" smtClean="0"/>
              <a:t>informuje </a:t>
            </a:r>
            <a:r>
              <a:rPr lang="cs-CZ" smtClean="0"/>
              <a:t>O </a:t>
            </a:r>
            <a:r>
              <a:rPr lang="cs-CZ" dirty="0" smtClean="0"/>
              <a:t>K6 o nezbytnosti plnění povinností vyplývajících pro zadavatele v  rámci operačních programů.</a:t>
            </a:r>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6</a:t>
            </a:fld>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Povinnosti zadavatelského útvaru IV.</a:t>
            </a:r>
            <a:endParaRPr lang="cs-CZ" dirty="0"/>
          </a:p>
        </p:txBody>
      </p:sp>
      <p:sp>
        <p:nvSpPr>
          <p:cNvPr id="3" name="Zástupný symbol pro obsah 2"/>
          <p:cNvSpPr>
            <a:spLocks noGrp="1"/>
          </p:cNvSpPr>
          <p:nvPr>
            <p:ph idx="1"/>
          </p:nvPr>
        </p:nvSpPr>
        <p:spPr/>
        <p:txBody>
          <a:bodyPr>
            <a:normAutofit lnSpcReduction="10000"/>
          </a:bodyPr>
          <a:lstStyle/>
          <a:p>
            <a:pPr>
              <a:buNone/>
            </a:pPr>
            <a:r>
              <a:rPr lang="cs-CZ" b="1" u="sng" dirty="0" smtClean="0"/>
              <a:t>Další ze směrnice vyplývající povinnosti</a:t>
            </a:r>
          </a:p>
          <a:p>
            <a:pPr>
              <a:buNone/>
            </a:pPr>
            <a:r>
              <a:rPr lang="cs-CZ" dirty="0" smtClean="0"/>
              <a:t>Zadavatelský útvar:</a:t>
            </a:r>
          </a:p>
          <a:p>
            <a:pPr algn="just"/>
            <a:r>
              <a:rPr lang="cs-CZ" dirty="0" smtClean="0"/>
              <a:t>zasílá plán veřejných zakázek</a:t>
            </a:r>
          </a:p>
          <a:p>
            <a:pPr algn="just"/>
            <a:r>
              <a:rPr lang="cs-CZ" dirty="0" smtClean="0"/>
              <a:t>sám obstarává dodávky a služby, jejichž hodnota nedosahuje 100 000 Kč bez DPH a stavební práce, jejichž hodnota nedosahuje 200 000 Kč bez DPH</a:t>
            </a:r>
          </a:p>
          <a:p>
            <a:pPr algn="just"/>
            <a:r>
              <a:rPr lang="cs-CZ" dirty="0" smtClean="0"/>
              <a:t>informuje O K6 o zadání veřejné zakázky, jejíž hodnota dosáhla nejméně 5 000 Kč bez DPH</a:t>
            </a:r>
          </a:p>
          <a:p>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7</a:t>
            </a:fld>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Povinnosti zadavatelského útvaru V.</a:t>
            </a:r>
            <a:endParaRPr lang="cs-CZ" dirty="0"/>
          </a:p>
        </p:txBody>
      </p:sp>
      <p:sp>
        <p:nvSpPr>
          <p:cNvPr id="3" name="Zástupný symbol pro obsah 2"/>
          <p:cNvSpPr>
            <a:spLocks noGrp="1"/>
          </p:cNvSpPr>
          <p:nvPr>
            <p:ph idx="1"/>
          </p:nvPr>
        </p:nvSpPr>
        <p:spPr/>
        <p:txBody>
          <a:bodyPr/>
          <a:lstStyle/>
          <a:p>
            <a:pPr>
              <a:buNone/>
            </a:pPr>
            <a:r>
              <a:rPr lang="cs-CZ" dirty="0" smtClean="0"/>
              <a:t>Zadavatelský útvar:</a:t>
            </a:r>
          </a:p>
          <a:p>
            <a:pPr algn="just"/>
            <a:r>
              <a:rPr lang="cs-CZ" dirty="0" smtClean="0"/>
              <a:t>informuje O K6, jakým způsobem byla vyřízena žádost o výjimku</a:t>
            </a:r>
          </a:p>
          <a:p>
            <a:pPr algn="just"/>
            <a:r>
              <a:rPr lang="cs-CZ" dirty="0" smtClean="0"/>
              <a:t>připomínkuje podklady předložené O K6 a poskytuje součinnost O K6</a:t>
            </a:r>
          </a:p>
          <a:p>
            <a:pPr algn="just"/>
            <a:r>
              <a:rPr lang="cs-CZ" dirty="0" smtClean="0"/>
              <a:t>dává podnět ke zrušení zadávacího řízení</a:t>
            </a:r>
          </a:p>
          <a:p>
            <a:pPr>
              <a:buNone/>
            </a:pPr>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8</a:t>
            </a:fld>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Záměr veřejné zakázky</a:t>
            </a:r>
            <a:endParaRPr lang="cs-CZ" dirty="0"/>
          </a:p>
        </p:txBody>
      </p:sp>
      <p:sp>
        <p:nvSpPr>
          <p:cNvPr id="3" name="Zástupný symbol pro obsah 2"/>
          <p:cNvSpPr>
            <a:spLocks noGrp="1"/>
          </p:cNvSpPr>
          <p:nvPr>
            <p:ph idx="1"/>
          </p:nvPr>
        </p:nvSpPr>
        <p:spPr/>
        <p:txBody>
          <a:bodyPr/>
          <a:lstStyle/>
          <a:p>
            <a:pPr algn="just"/>
            <a:r>
              <a:rPr lang="cs-CZ" dirty="0" smtClean="0"/>
              <a:t>dokument, který zpracovává zadavatelský útvar a který obsahuje zejména věcné vymezení potřeby, předpokládanou hodnotu a  druh veřejné zakázky, navrhovaný druh zadávacího řízení, návrh kvalifikačních předpokladů, návrh hodnotících kritérií; </a:t>
            </a:r>
          </a:p>
          <a:p>
            <a:pPr algn="just"/>
            <a:r>
              <a:rPr lang="cs-CZ" dirty="0" smtClean="0"/>
              <a:t>vzor záměru veřejné zakázky je součástí směrnice jako příloha č. 1.</a:t>
            </a:r>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9</a:t>
            </a:fld>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651</TotalTime>
  <Words>2350</Words>
  <Application>Microsoft Office PowerPoint</Application>
  <PresentationFormat>Předvádění na obrazovce (4:3)</PresentationFormat>
  <Paragraphs>343</Paragraphs>
  <Slides>55</Slides>
  <Notes>1</Notes>
  <HiddenSlides>0</HiddenSlides>
  <MMClips>0</MMClips>
  <ScaleCrop>false</ScaleCrop>
  <HeadingPairs>
    <vt:vector size="4" baseType="variant">
      <vt:variant>
        <vt:lpstr>Motiv</vt:lpstr>
      </vt:variant>
      <vt:variant>
        <vt:i4>1</vt:i4>
      </vt:variant>
      <vt:variant>
        <vt:lpstr>Nadpisy snímků</vt:lpstr>
      </vt:variant>
      <vt:variant>
        <vt:i4>55</vt:i4>
      </vt:variant>
    </vt:vector>
  </HeadingPairs>
  <TitlesOfParts>
    <vt:vector size="56" baseType="lpstr">
      <vt:lpstr>Motiv sady Office</vt:lpstr>
      <vt:lpstr>Směrnice o zadávání veřejných zakázek z pohledu zadavatelského útvaru</vt:lpstr>
      <vt:lpstr>Důvody a cíle vydání nové směrnice</vt:lpstr>
      <vt:lpstr>Dopady vydání směrnice  na zadavatelské útvary</vt:lpstr>
      <vt:lpstr>Povinnosti zadavatelského útvaru</vt:lpstr>
      <vt:lpstr>Povinnosti zadavatelského útvaru II.</vt:lpstr>
      <vt:lpstr>Povinnosti zadavatelského útvaru III.</vt:lpstr>
      <vt:lpstr>Povinnosti zadavatelského útvaru IV.</vt:lpstr>
      <vt:lpstr>Povinnosti zadavatelského útvaru V.</vt:lpstr>
      <vt:lpstr>Záměr veřejné zakázky</vt:lpstr>
      <vt:lpstr>Záměr veřejné zakázky II.</vt:lpstr>
      <vt:lpstr>Záměr veřejné zakázky III.</vt:lpstr>
      <vt:lpstr>Záměr veřejné zakázky IV.</vt:lpstr>
      <vt:lpstr>Záměr veřejné zakázky V.</vt:lpstr>
      <vt:lpstr>Aktuální výklady směrnice</vt:lpstr>
      <vt:lpstr>Kvalifikace a hodnotící kritéria</vt:lpstr>
      <vt:lpstr>Kvalifikace vs. hodnotící kritéria</vt:lpstr>
      <vt:lpstr>Kvalifikace vs. hodnotící kritéria II.</vt:lpstr>
      <vt:lpstr>Kvalifikace vs. hodnotící kritéria III.</vt:lpstr>
      <vt:lpstr>Kvalifikační předpoklady</vt:lpstr>
      <vt:lpstr>Kvalifikační předpoklady II.</vt:lpstr>
      <vt:lpstr>Kvalifikační předpoklady III.</vt:lpstr>
      <vt:lpstr>Kvalifikační předpoklady IV.</vt:lpstr>
      <vt:lpstr>Základní kvalifikační předpoklady</vt:lpstr>
      <vt:lpstr>Základní kvalifikační předpoklady II.</vt:lpstr>
      <vt:lpstr>Základní kvalifikační předpoklady III.</vt:lpstr>
      <vt:lpstr>Základní kvalifikační předpoklady IV.</vt:lpstr>
      <vt:lpstr>Základní kvalifikační předpoklady V.</vt:lpstr>
      <vt:lpstr>Profesní kvalifikační předpoklady</vt:lpstr>
      <vt:lpstr>Profesní kvalifikační předpoklady II.</vt:lpstr>
      <vt:lpstr>Profesní kvalifikační předpoklady III.</vt:lpstr>
      <vt:lpstr>Profesní kvalifikační předpoklady IV.</vt:lpstr>
      <vt:lpstr>Ekonomické a finanční kvalifikační předpoklady</vt:lpstr>
      <vt:lpstr>Ekonomické a finanční kvalifikační předpoklady II.</vt:lpstr>
      <vt:lpstr>Ekonomické a finanční kvalifikační předpoklady III.</vt:lpstr>
      <vt:lpstr>Ekonomické a finanční kvalifikační předpoklady IV.</vt:lpstr>
      <vt:lpstr>Ekonomické a finanční kvalifikační předpoklady V.</vt:lpstr>
      <vt:lpstr>Technické kvalifikační předpoklady</vt:lpstr>
      <vt:lpstr>Technické kvalifikační předpoklady II.</vt:lpstr>
      <vt:lpstr>Technické kvalifikační předpoklady III.</vt:lpstr>
      <vt:lpstr>Technické kvalifikační předpoklady IV.</vt:lpstr>
      <vt:lpstr>Technické kvalifikační předpoklady V.</vt:lpstr>
      <vt:lpstr>Technické kvalifikační předpoklady VI.</vt:lpstr>
      <vt:lpstr>Technické kvalifikační předpoklady VII.</vt:lpstr>
      <vt:lpstr>Technické kvalifikační předpoklady VIII.</vt:lpstr>
      <vt:lpstr>Technické kvalifikační předpoklady IX.</vt:lpstr>
      <vt:lpstr>Technické kvalifikační předpoklady X.</vt:lpstr>
      <vt:lpstr>Hodnotící kritéria</vt:lpstr>
      <vt:lpstr>Hodnotící kritéria II.</vt:lpstr>
      <vt:lpstr>Hodnotící kritéria III.</vt:lpstr>
      <vt:lpstr>Hodnotící kritéria IV.</vt:lpstr>
      <vt:lpstr>Hodnotící kritéria V.</vt:lpstr>
      <vt:lpstr>Hodnotící kritéria VI.</vt:lpstr>
      <vt:lpstr>Hodnotící kritéria VII.</vt:lpstr>
      <vt:lpstr>Hodnotící kritéria VIII.</vt:lpstr>
      <vt:lpstr>Děkuji za pozornost.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Směrnice o zadávání veřejných zakázek</dc:title>
  <cp:lastModifiedBy>bergerovam</cp:lastModifiedBy>
  <cp:revision>171</cp:revision>
  <dcterms:modified xsi:type="dcterms:W3CDTF">2012-01-19T16:30:29Z</dcterms:modified>
</cp:coreProperties>
</file>