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94" r:id="rId6"/>
    <p:sldId id="296" r:id="rId7"/>
    <p:sldId id="298" r:id="rId8"/>
    <p:sldId id="299" r:id="rId9"/>
    <p:sldId id="301" r:id="rId10"/>
    <p:sldId id="302" r:id="rId11"/>
    <p:sldId id="303" r:id="rId12"/>
    <p:sldId id="315" r:id="rId13"/>
    <p:sldId id="304" r:id="rId14"/>
    <p:sldId id="307" r:id="rId15"/>
    <p:sldId id="308" r:id="rId16"/>
    <p:sldId id="306" r:id="rId17"/>
    <p:sldId id="309" r:id="rId18"/>
    <p:sldId id="310" r:id="rId19"/>
    <p:sldId id="311" r:id="rId20"/>
    <p:sldId id="312" r:id="rId21"/>
    <p:sldId id="313" r:id="rId22"/>
    <p:sldId id="314" r:id="rId23"/>
    <p:sldId id="316" r:id="rId24"/>
    <p:sldId id="317" r:id="rId25"/>
    <p:sldId id="319" r:id="rId26"/>
    <p:sldId id="318" r:id="rId27"/>
    <p:sldId id="258" r:id="rId28"/>
    <p:sldId id="288" r:id="rId29"/>
    <p:sldId id="320" r:id="rId30"/>
    <p:sldId id="321" r:id="rId31"/>
    <p:sldId id="322" r:id="rId32"/>
    <p:sldId id="323" r:id="rId33"/>
    <p:sldId id="326" r:id="rId34"/>
    <p:sldId id="335" r:id="rId35"/>
    <p:sldId id="261" r:id="rId36"/>
    <p:sldId id="325" r:id="rId37"/>
    <p:sldId id="329" r:id="rId38"/>
    <p:sldId id="332" r:id="rId39"/>
    <p:sldId id="334" r:id="rId40"/>
    <p:sldId id="333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08E-74D0-433D-980F-6055B326128D}" type="datetimeFigureOut">
              <a:rPr lang="cs-CZ" smtClean="0"/>
              <a:pPr/>
              <a:t>23.1.2012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0B4B-0925-494A-9D02-E0A27D17E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08E-74D0-433D-980F-6055B326128D}" type="datetimeFigureOut">
              <a:rPr lang="cs-CZ" smtClean="0"/>
              <a:pPr/>
              <a:t>23.1.2012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0B4B-0925-494A-9D02-E0A27D17E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08E-74D0-433D-980F-6055B326128D}" type="datetimeFigureOut">
              <a:rPr lang="cs-CZ" smtClean="0"/>
              <a:pPr/>
              <a:t>23.1.2012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0B4B-0925-494A-9D02-E0A27D17E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08E-74D0-433D-980F-6055B326128D}" type="datetimeFigureOut">
              <a:rPr lang="cs-CZ" smtClean="0"/>
              <a:pPr/>
              <a:t>23.1.2012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0B4B-0925-494A-9D02-E0A27D17E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08E-74D0-433D-980F-6055B326128D}" type="datetimeFigureOut">
              <a:rPr lang="cs-CZ" smtClean="0"/>
              <a:pPr/>
              <a:t>23.1.2012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0B4B-0925-494A-9D02-E0A27D17E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08E-74D0-433D-980F-6055B326128D}" type="datetimeFigureOut">
              <a:rPr lang="cs-CZ" smtClean="0"/>
              <a:pPr/>
              <a:t>23.1.2012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0B4B-0925-494A-9D02-E0A27D17E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08E-74D0-433D-980F-6055B326128D}" type="datetimeFigureOut">
              <a:rPr lang="cs-CZ" smtClean="0"/>
              <a:pPr/>
              <a:t>23.1.2012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0B4B-0925-494A-9D02-E0A27D17E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08E-74D0-433D-980F-6055B326128D}" type="datetimeFigureOut">
              <a:rPr lang="cs-CZ" smtClean="0"/>
              <a:pPr/>
              <a:t>23.1.2012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0B4B-0925-494A-9D02-E0A27D17E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08E-74D0-433D-980F-6055B326128D}" type="datetimeFigureOut">
              <a:rPr lang="cs-CZ" smtClean="0"/>
              <a:pPr/>
              <a:t>23.1.2012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0B4B-0925-494A-9D02-E0A27D17E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08E-74D0-433D-980F-6055B326128D}" type="datetimeFigureOut">
              <a:rPr lang="cs-CZ" smtClean="0"/>
              <a:pPr/>
              <a:t>23.1.2012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0B4B-0925-494A-9D02-E0A27D17E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E08E-74D0-433D-980F-6055B326128D}" type="datetimeFigureOut">
              <a:rPr lang="cs-CZ" smtClean="0"/>
              <a:pPr/>
              <a:t>23.1.2012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0B4B-0925-494A-9D02-E0A27D17E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E08E-74D0-433D-980F-6055B326128D}" type="datetimeFigureOut">
              <a:rPr lang="cs-CZ" smtClean="0"/>
              <a:pPr/>
              <a:t>23.1.2012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0B4B-0925-494A-9D02-E0A27D17E45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400" b="1" dirty="0" smtClean="0"/>
              <a:t>CENTRUM   INTEGROVANÉ  </a:t>
            </a:r>
          </a:p>
          <a:p>
            <a:pPr algn="ctr">
              <a:buNone/>
            </a:pPr>
            <a:r>
              <a:rPr lang="cs-CZ" sz="4400" b="1" dirty="0" smtClean="0"/>
              <a:t>PODPORY  DR. JEDLIČKY</a:t>
            </a:r>
          </a:p>
          <a:p>
            <a:pPr algn="ctr">
              <a:buNone/>
            </a:pPr>
            <a:endParaRPr lang="cs-CZ" sz="4400" b="1" dirty="0" smtClean="0"/>
          </a:p>
          <a:p>
            <a:pPr algn="ctr">
              <a:buNone/>
            </a:pPr>
            <a:r>
              <a:rPr lang="cs-CZ" b="1" dirty="0" smtClean="0"/>
              <a:t>č. projektu CZ.1.07/1.2.00/08.0116</a:t>
            </a:r>
          </a:p>
          <a:p>
            <a:pPr algn="ctr">
              <a:buNone/>
            </a:pPr>
            <a:endParaRPr lang="cs-CZ" sz="4400" b="1" dirty="0" smtClean="0"/>
          </a:p>
          <a:p>
            <a:pPr algn="ctr">
              <a:buNone/>
            </a:pPr>
            <a:endParaRPr lang="cs-CZ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C:\Users\user\AppData\Local\Temp\Rar$DI29.641\_BB08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39" y="1600200"/>
            <a:ext cx="6802121" cy="452596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Výstup aktivity Biofeedback :</a:t>
            </a:r>
          </a:p>
          <a:p>
            <a:pPr>
              <a:buNone/>
            </a:pPr>
            <a:r>
              <a:rPr lang="cs-CZ" dirty="0" smtClean="0"/>
              <a:t>Jeden trénink trvá 35 – 50 minut, většinou 2x týdně. </a:t>
            </a:r>
          </a:p>
          <a:p>
            <a:pPr>
              <a:buNone/>
            </a:pPr>
            <a:r>
              <a:rPr lang="cs-CZ" dirty="0" smtClean="0"/>
              <a:t>Zdárně ukončilo terapii  12 klientů. Nyní se u nás střídá 9 klientů a postupně po ukončení tréninkového plánu jednoho, nabíráme nového klienta.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C:\Users\user\AppData\Local\Temp\Rar$DI27.668\_BB08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332" y="1600200"/>
            <a:ext cx="6799335" cy="452596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3. KA – Poradenská činnost při řešení školních obtíží</a:t>
            </a:r>
          </a:p>
          <a:p>
            <a:pPr>
              <a:buNone/>
            </a:pPr>
            <a:r>
              <a:rPr lang="cs-CZ" dirty="0" smtClean="0"/>
              <a:t>Aktivitu vede speciální pedagog s dlouholetou praxí výchovného poradce</a:t>
            </a:r>
          </a:p>
          <a:p>
            <a:pPr>
              <a:buNone/>
            </a:pPr>
            <a:r>
              <a:rPr lang="cs-CZ" dirty="0" smtClean="0"/>
              <a:t>Realizace aktivity  má tři základní úrovně :</a:t>
            </a:r>
          </a:p>
          <a:p>
            <a:pPr>
              <a:buFontTx/>
              <a:buChar char="-"/>
            </a:pPr>
            <a:r>
              <a:rPr lang="cs-CZ" dirty="0" smtClean="0"/>
              <a:t>informace</a:t>
            </a:r>
          </a:p>
          <a:p>
            <a:pPr>
              <a:buFontTx/>
              <a:buChar char="-"/>
            </a:pPr>
            <a:r>
              <a:rPr lang="cs-CZ" dirty="0" smtClean="0"/>
              <a:t>poradenství</a:t>
            </a:r>
          </a:p>
          <a:p>
            <a:pPr>
              <a:buFontTx/>
              <a:buChar char="-"/>
            </a:pPr>
            <a:r>
              <a:rPr lang="cs-CZ" dirty="0" smtClean="0"/>
              <a:t>výchova a vzdělávání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Výstup aktivity :</a:t>
            </a:r>
          </a:p>
          <a:p>
            <a:pPr>
              <a:buNone/>
            </a:pPr>
            <a:r>
              <a:rPr lang="cs-CZ" dirty="0" smtClean="0"/>
              <a:t> - péče o žáky se školními problémy vyplývajícími z jejich handicapu</a:t>
            </a:r>
          </a:p>
          <a:p>
            <a:pPr>
              <a:buFontTx/>
              <a:buChar char="-"/>
            </a:pPr>
            <a:r>
              <a:rPr lang="cs-CZ" dirty="0" smtClean="0"/>
              <a:t>informační zázemí pro rodiče a zákonné zástupce žáků</a:t>
            </a:r>
          </a:p>
          <a:p>
            <a:pPr>
              <a:buFontTx/>
              <a:buChar char="-"/>
            </a:pPr>
            <a:r>
              <a:rPr lang="cs-CZ" dirty="0" smtClean="0"/>
              <a:t>do klíčové aktivity se postupně zapojilo 35 klientů- 18 chlapců, 17 dívek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4. KA – Bazální stimulace</a:t>
            </a:r>
          </a:p>
          <a:p>
            <a:pPr>
              <a:buNone/>
            </a:pPr>
            <a:r>
              <a:rPr lang="cs-CZ" dirty="0" smtClean="0"/>
              <a:t>Aktivitu vede speciální pedagog s patnáctiletou praxí v této oblasti</a:t>
            </a:r>
          </a:p>
          <a:p>
            <a:pPr>
              <a:buNone/>
            </a:pPr>
            <a:r>
              <a:rPr lang="cs-CZ" dirty="0" smtClean="0"/>
              <a:t>Koncept Bazální stimulace je určený dětem a žákům s kombinací zdravotních postižení. Jedná se o </a:t>
            </a:r>
            <a:r>
              <a:rPr lang="cs-CZ" dirty="0" err="1" smtClean="0"/>
              <a:t>pedagogicko</a:t>
            </a:r>
            <a:r>
              <a:rPr lang="cs-CZ" dirty="0" smtClean="0"/>
              <a:t> – ošetřovatelský koncept podporující vnímání, komunikaci a pohybové schopnosti.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2" descr="C:\Users\user\AppData\Local\Temp\Rar$DI15.039\_BB07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735" y="1600200"/>
            <a:ext cx="6802530" cy="452596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Aplikace konceptu je strukturována tak, aby byly podporovány zachovalé schopnosti žáka – komunikační a pohybové.U žáků v této aktivitě uplatňujeme techniky pro stimulaci vnímání tělesného schématu, vnímání vestibulární ho, vibračního, taktilně haptického, optického a auditivního. </a:t>
            </a:r>
          </a:p>
          <a:p>
            <a:pPr>
              <a:buNone/>
            </a:pPr>
            <a:r>
              <a:rPr lang="cs-CZ" dirty="0" smtClean="0"/>
              <a:t> Bazální stimulace je poskytována v běžném prostředí nebo upraveném </a:t>
            </a:r>
            <a:r>
              <a:rPr lang="cs-CZ" dirty="0" err="1" smtClean="0"/>
              <a:t>Snoezelen</a:t>
            </a:r>
            <a:r>
              <a:rPr lang="cs-CZ" dirty="0" smtClean="0"/>
              <a:t> prostředí.</a:t>
            </a:r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3" descr="IMG_0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Výstup aktivity :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 Aktivitou prošlo (stimulace a poradenství) celkem 30 klientů.</a:t>
            </a:r>
          </a:p>
          <a:p>
            <a:pPr>
              <a:buNone/>
            </a:pPr>
            <a:r>
              <a:rPr lang="cs-CZ" dirty="0" smtClean="0"/>
              <a:t>- Uspokojivé výsledky zaznamenáváme zejména v oblasti somatické u klientů, kdy je stimulace doplňována o prvky synergické reflexní terapie, prevence kontraktur u jednotlivých klientů je nezbytná nejen k pozitivnímu ovlivnění školních výsledků, ale i pro další vývoj klienta.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Příjemce :</a:t>
            </a:r>
          </a:p>
          <a:p>
            <a:pPr algn="ctr">
              <a:buNone/>
            </a:pPr>
            <a:r>
              <a:rPr lang="cs-CZ" b="1" dirty="0" smtClean="0"/>
              <a:t>Základní škola a Mateřská škola pro tělesně postižené </a:t>
            </a:r>
          </a:p>
          <a:p>
            <a:pPr algn="ctr">
              <a:buNone/>
            </a:pPr>
            <a:r>
              <a:rPr lang="cs-CZ" dirty="0" smtClean="0"/>
              <a:t>příspěvková organizace</a:t>
            </a:r>
          </a:p>
          <a:p>
            <a:pPr algn="ctr">
              <a:buNone/>
            </a:pPr>
            <a:r>
              <a:rPr lang="cs-CZ" dirty="0" smtClean="0"/>
              <a:t>Lužická 920/7</a:t>
            </a:r>
          </a:p>
          <a:p>
            <a:pPr algn="ctr">
              <a:buNone/>
            </a:pPr>
            <a:r>
              <a:rPr lang="cs-CZ" dirty="0" smtClean="0"/>
              <a:t>Liberec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5. KA – </a:t>
            </a:r>
            <a:r>
              <a:rPr lang="cs-CZ" b="1" dirty="0" err="1" smtClean="0"/>
              <a:t>Orofaciální</a:t>
            </a:r>
            <a:r>
              <a:rPr lang="cs-CZ" b="1" dirty="0" smtClean="0"/>
              <a:t> stimulace</a:t>
            </a:r>
          </a:p>
          <a:p>
            <a:pPr>
              <a:buNone/>
            </a:pPr>
            <a:r>
              <a:rPr lang="cs-CZ" dirty="0" smtClean="0"/>
              <a:t>Aktivitu vede speciální pedagog kvalifikovaný v technikách, které podporují a napomáhají ke zlepšování a stabilizaci </a:t>
            </a:r>
            <a:r>
              <a:rPr lang="cs-CZ" dirty="0" err="1" smtClean="0"/>
              <a:t>tonusu</a:t>
            </a:r>
            <a:r>
              <a:rPr lang="cs-CZ" dirty="0" smtClean="0"/>
              <a:t> svalstva v obličeji a funkčnosti celé </a:t>
            </a:r>
            <a:r>
              <a:rPr lang="cs-CZ" dirty="0" err="1" smtClean="0"/>
              <a:t>orofaciální</a:t>
            </a:r>
            <a:r>
              <a:rPr lang="cs-CZ" dirty="0" smtClean="0"/>
              <a:t> oblasti při dýchání, polykání, v </a:t>
            </a:r>
            <a:r>
              <a:rPr lang="cs-CZ" dirty="0" err="1" smtClean="0"/>
              <a:t>předřečovém</a:t>
            </a:r>
            <a:r>
              <a:rPr lang="cs-CZ" dirty="0" smtClean="0"/>
              <a:t> ale i  řečovém období</a:t>
            </a:r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C:\Users\user\AppData\Local\Temp\Rar$DI18.502\_BB07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332" y="1600200"/>
            <a:ext cx="6799335" cy="452596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Výstup aktivity :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- aktivitou procházející klienti jsou klienti s velmi </a:t>
            </a:r>
            <a:r>
              <a:rPr lang="cs-CZ" dirty="0" smtClean="0"/>
              <a:t>těžkým </a:t>
            </a:r>
            <a:r>
              <a:rPr lang="cs-CZ" dirty="0" smtClean="0"/>
              <a:t>kombinovaným postižením v oblasti somatické, mentální,ale i řečové</a:t>
            </a:r>
          </a:p>
          <a:p>
            <a:pPr>
              <a:buNone/>
            </a:pPr>
            <a:r>
              <a:rPr lang="cs-CZ" dirty="0" smtClean="0"/>
              <a:t>- u většiny klientů zlepšení v oblasti redukce salivace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Celkově prošlo aktivitou  (stimulací a poradenstvím) 52 klientů.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6. KA – Alternativní a augmentativní komunikace</a:t>
            </a:r>
          </a:p>
          <a:p>
            <a:pPr>
              <a:buNone/>
            </a:pPr>
            <a:r>
              <a:rPr lang="cs-CZ" dirty="0" smtClean="0"/>
              <a:t>Aktivitu vede speciální pedagog s praxí a kvalifikací v této oblasti</a:t>
            </a:r>
          </a:p>
          <a:p>
            <a:pPr>
              <a:buNone/>
            </a:pPr>
            <a:r>
              <a:rPr lang="cs-CZ" dirty="0" smtClean="0"/>
              <a:t>AAK zahrnuje všechny formy dorozumívání, které doplňují nebo nahrazují řeč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C:\Users\user\AppData\Local\Temp\Rar$DI21.943\_BB077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332" y="1600200"/>
            <a:ext cx="6799335" cy="452596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 smtClean="0"/>
              <a:t>Výstup aktivity :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dirty="0" smtClean="0"/>
              <a:t>Vzhledem k tom, že aktivita se týká klientů se závažným postižením nejen v oblasti somatické a mentální, ale zejména v oblasti řečové nelze hodnotit výsledky globálně.Celkově však můžeme konstatovat zlepšení v oblasti porozumění řeči u většiny klientů,stejně tak i v produkci řeči, samozřejmě s ohledem ke kombinaci postižení jednotlivých klientů.</a:t>
            </a:r>
          </a:p>
          <a:p>
            <a:endParaRPr lang="cs-CZ" dirty="0" smtClean="0"/>
          </a:p>
          <a:p>
            <a:r>
              <a:rPr lang="cs-CZ" dirty="0" smtClean="0"/>
              <a:t>Aktivitou prošlo celkem 44 klientů.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7. KA – Logopedická péče</a:t>
            </a:r>
          </a:p>
          <a:p>
            <a:pPr>
              <a:buNone/>
            </a:pPr>
            <a:r>
              <a:rPr lang="cs-CZ" dirty="0" smtClean="0"/>
              <a:t>Aktivitu vede speciální pedagog se státní závěrečnou zkouškou z logopedie</a:t>
            </a:r>
          </a:p>
          <a:p>
            <a:pPr>
              <a:buNone/>
            </a:pPr>
            <a:r>
              <a:rPr lang="cs-CZ" dirty="0" smtClean="0"/>
              <a:t>Jedná se o individuální logopedickou péči, kdy tato aktivita probíhá od zjištění vady po její nápravu, u poruch způsobených poškozením CNS po dobu trvání projektu.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user\AppData\Local\Temp\Rar$DI00.207\_BB07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611" y="1600200"/>
            <a:ext cx="6802778" cy="452596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Výstup aktivity :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Logopedická činnost probíhá pravidelně. Noví klienti jsou zaregistrováni, stávající klienti pokračují v nastavené terapii. S rodiči pracuje logopedka přímo nebo zprostředkovaně. Logopedka se spolu s rodiči snaží o správnou výslovnost hlásek,ale i o přiměřené tempo řeči a přirozenou melodii vět.</a:t>
            </a:r>
          </a:p>
          <a:p>
            <a:r>
              <a:rPr lang="cs-CZ" dirty="0" smtClean="0"/>
              <a:t>Od začátku projektu prošlo a prochází touto aktivitou 67 klientů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 smtClean="0"/>
              <a:t>8. KA – Psychologická péče</a:t>
            </a:r>
          </a:p>
          <a:p>
            <a:pPr>
              <a:buNone/>
            </a:pPr>
            <a:r>
              <a:rPr lang="cs-CZ" dirty="0" smtClean="0"/>
              <a:t>Psychologickou diagnostiku,individuální vedení a spolupráci s rodinou  v aktivitě zajišťuje psycholog ve spolupráci se speciálním pedagogem.</a:t>
            </a:r>
          </a:p>
          <a:p>
            <a:pPr>
              <a:buNone/>
            </a:pPr>
            <a:r>
              <a:rPr lang="cs-CZ" dirty="0" smtClean="0"/>
              <a:t>Psychologická péče je realizována v několika aktivitách. Diagnostika pro potřeby poradenství a terapie. </a:t>
            </a:r>
          </a:p>
          <a:p>
            <a:pPr>
              <a:buNone/>
            </a:pPr>
            <a:r>
              <a:rPr lang="cs-CZ" dirty="0" smtClean="0"/>
              <a:t>Ve spolupráci s Jedličkovým ústavem probíhá podpůrně skupinová práce s dětmi, a to s hudebním zaměřením. </a:t>
            </a:r>
          </a:p>
          <a:p>
            <a:pPr>
              <a:buNone/>
            </a:pPr>
            <a:r>
              <a:rPr lang="cs-CZ" dirty="0" smtClean="0"/>
              <a:t>Hlavní činnost představuje poradenství a terapie, aktuálně samostatně či ve spolupráci psychologa terapeuta / </a:t>
            </a:r>
            <a:r>
              <a:rPr lang="cs-CZ" dirty="0" err="1" smtClean="0"/>
              <a:t>etopeda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Zahájení projektu : 2. 10. 2009</a:t>
            </a:r>
          </a:p>
          <a:p>
            <a:pPr>
              <a:buNone/>
            </a:pPr>
            <a:endParaRPr lang="cs-CZ" sz="3600" b="1" dirty="0" smtClean="0"/>
          </a:p>
          <a:p>
            <a:r>
              <a:rPr lang="cs-CZ" sz="3600" b="1" dirty="0" smtClean="0"/>
              <a:t>Ukončení projektu : 30. 9. 2012</a:t>
            </a:r>
          </a:p>
          <a:p>
            <a:pPr>
              <a:buNone/>
            </a:pPr>
            <a:endParaRPr lang="cs-CZ" sz="3600" b="1" dirty="0" smtClean="0"/>
          </a:p>
          <a:p>
            <a:r>
              <a:rPr lang="cs-CZ" sz="3600" b="1" dirty="0" smtClean="0"/>
              <a:t>Celková výše finanční podpory : </a:t>
            </a:r>
          </a:p>
          <a:p>
            <a:pPr algn="ctr">
              <a:buNone/>
            </a:pPr>
            <a:r>
              <a:rPr lang="cs-CZ" sz="3600" b="1" dirty="0" smtClean="0"/>
              <a:t>9 129 116,20 Kč</a:t>
            </a:r>
            <a:endParaRPr lang="cs-CZ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C:\Users\user\AppData\Local\Temp\Rar$DI06.195\_BB07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332" y="1600200"/>
            <a:ext cx="6799335" cy="452596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6672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C:\Users\user\AppData\Local\Temp\Rar$DI09.107\_BB07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255" y="1600200"/>
            <a:ext cx="6803490" cy="452596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6672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Výstup aktivity :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dirty="0" smtClean="0"/>
              <a:t>V průběhu tříletého trvání bude jednorázově diagnostikováno cca 600 dětí.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psychorelaxačních</a:t>
            </a:r>
            <a:r>
              <a:rPr lang="cs-CZ" dirty="0" smtClean="0"/>
              <a:t> skupinách je ročně zapojeno 30-40 dětí.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9. KA – Léčebná tělesná výchova</a:t>
            </a:r>
          </a:p>
          <a:p>
            <a:pPr>
              <a:buNone/>
            </a:pPr>
            <a:r>
              <a:rPr lang="cs-CZ" dirty="0" smtClean="0"/>
              <a:t>Aktivitu zajišťují dvě kvalifikované fyzioterapeutky.</a:t>
            </a:r>
          </a:p>
          <a:p>
            <a:pPr>
              <a:buNone/>
            </a:pPr>
            <a:r>
              <a:rPr lang="cs-CZ" dirty="0" smtClean="0"/>
              <a:t>Léčebná tělesná výchova je realizována v několika aktivitách :</a:t>
            </a:r>
          </a:p>
          <a:p>
            <a:pPr>
              <a:buNone/>
            </a:pPr>
            <a:r>
              <a:rPr lang="cs-CZ" dirty="0" smtClean="0"/>
              <a:t>- Individuální léčebná tělesná výchova na základě doporučení lékaře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Spolupráce s pedagogickými pracovníky – výběr vhodných pomůcek pro sed při vyučování, úprava pohybového režimu</a:t>
            </a:r>
          </a:p>
          <a:p>
            <a:pPr>
              <a:buFontTx/>
              <a:buChar char="-"/>
            </a:pPr>
            <a:r>
              <a:rPr lang="cs-CZ" dirty="0" smtClean="0"/>
              <a:t>Konzultační a poradenská činnost – rehabilitační pomůcky</a:t>
            </a:r>
          </a:p>
          <a:p>
            <a:pPr>
              <a:buFontTx/>
              <a:buChar char="-"/>
            </a:pPr>
            <a:r>
              <a:rPr lang="cs-CZ" dirty="0" smtClean="0"/>
              <a:t>Instruktáže pro domácí cvičení s možností zácviku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user\AppData\Local\Temp\Rar$DI13.619\_BB07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45" y="1600200"/>
            <a:ext cx="6800909" cy="452596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6672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5" y="2000240"/>
            <a:ext cx="4011357" cy="387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6672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Výstup aktivity :</a:t>
            </a:r>
          </a:p>
          <a:p>
            <a:r>
              <a:rPr lang="cs-CZ" dirty="0" smtClean="0"/>
              <a:t>Je zlepšení nebo alespoň udržení celkové kondice žáka, předcházení komplikacím vyplývajícím z primární diagnózy.</a:t>
            </a:r>
          </a:p>
          <a:p>
            <a:r>
              <a:rPr lang="cs-CZ" dirty="0" smtClean="0"/>
              <a:t>Naučení žáka dovednostem, které mu umožní větší samostatnost a nezávislost na druhé osobě.</a:t>
            </a:r>
          </a:p>
          <a:p>
            <a:r>
              <a:rPr lang="cs-CZ" dirty="0" smtClean="0"/>
              <a:t>Aktivita probíhá denně s cca 7 žáky.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Negativní zkušenosti</a:t>
            </a:r>
          </a:p>
          <a:p>
            <a:pPr>
              <a:buFontTx/>
              <a:buChar char="-"/>
            </a:pPr>
            <a:r>
              <a:rPr lang="cs-CZ" dirty="0" smtClean="0"/>
              <a:t>Naplňování indikátoru integrovaných klientů</a:t>
            </a:r>
          </a:p>
          <a:p>
            <a:pPr>
              <a:buNone/>
            </a:pPr>
            <a:r>
              <a:rPr lang="cs-CZ" dirty="0" smtClean="0"/>
              <a:t>      ( vyšetření PPP, SPC, potvrzení školy )</a:t>
            </a:r>
          </a:p>
          <a:p>
            <a:pPr>
              <a:buFontTx/>
              <a:buChar char="-"/>
            </a:pPr>
            <a:r>
              <a:rPr lang="cs-CZ" dirty="0" smtClean="0"/>
              <a:t>Pozdní zálohové platby za MZ</a:t>
            </a:r>
          </a:p>
          <a:p>
            <a:pPr>
              <a:buNone/>
            </a:pPr>
            <a:r>
              <a:rPr lang="cs-CZ" dirty="0" smtClean="0"/>
              <a:t>       ( ze začátku  projektu, nyní v souladu )</a:t>
            </a:r>
          </a:p>
          <a:p>
            <a:pPr>
              <a:buFontTx/>
              <a:buChar char="-"/>
            </a:pPr>
            <a:r>
              <a:rPr lang="cs-CZ" dirty="0" smtClean="0"/>
              <a:t>Podcenění administrativy projektu  </a:t>
            </a:r>
          </a:p>
          <a:p>
            <a:pPr>
              <a:buNone/>
            </a:pPr>
            <a:r>
              <a:rPr lang="cs-CZ" dirty="0" smtClean="0"/>
              <a:t>        ( zprávy z vyšetření, doporučení, projekt)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3"/>
            <a:ext cx="712879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Pozitivní zkušenosti :</a:t>
            </a:r>
          </a:p>
          <a:p>
            <a:pPr>
              <a:buNone/>
            </a:pPr>
            <a:r>
              <a:rPr lang="cs-CZ" dirty="0" smtClean="0"/>
              <a:t>Zájem rodičovské veřejnosti o aktivity projektu převyšuje časové možnosti terapeutů a kapacitu projektu.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Cíl projektu</a:t>
            </a:r>
          </a:p>
          <a:p>
            <a:pPr algn="ctr">
              <a:buNone/>
            </a:pPr>
            <a:r>
              <a:rPr lang="cs-CZ" dirty="0" smtClean="0"/>
              <a:t>Založení komplexního poradenského centra pro děti a žáky se zdravotním znevýhodněním, s tělesným a kombinovaným postižením</a:t>
            </a:r>
          </a:p>
          <a:p>
            <a:pPr algn="ctr">
              <a:buNone/>
            </a:pPr>
            <a:r>
              <a:rPr lang="cs-CZ" dirty="0" smtClean="0"/>
              <a:t>při Základní škole a Mateřské škole pro tělesně postižené v Liberci</a:t>
            </a:r>
          </a:p>
          <a:p>
            <a:pPr algn="ctr">
              <a:buNone/>
            </a:pPr>
            <a:r>
              <a:rPr lang="cs-CZ" dirty="0" smtClean="0"/>
              <a:t>Působnost: Liberecko, </a:t>
            </a:r>
            <a:r>
              <a:rPr lang="cs-CZ" dirty="0" err="1" smtClean="0"/>
              <a:t>Frýdlantsko</a:t>
            </a:r>
            <a:r>
              <a:rPr lang="cs-CZ" dirty="0" smtClean="0"/>
              <a:t>, Jablonecko, Mladoboleslavsko</a:t>
            </a:r>
          </a:p>
          <a:p>
            <a:pPr algn="ctr"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Děkujeme za pozornost.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2400" dirty="0" smtClean="0"/>
              <a:t>Projekt je spolufinancován z Evropského sociálního fondu</a:t>
            </a:r>
          </a:p>
          <a:p>
            <a:pPr algn="ctr">
              <a:buNone/>
            </a:pPr>
            <a:r>
              <a:rPr lang="cs-CZ" sz="2400" dirty="0" smtClean="0"/>
              <a:t>  a ze státního rozpočtu ČR.</a:t>
            </a:r>
            <a:endParaRPr lang="cs-CZ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Cílová skupina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předškolní děti od 5-ti let věku</a:t>
            </a:r>
          </a:p>
          <a:p>
            <a:pPr>
              <a:buFontTx/>
              <a:buChar char="-"/>
            </a:pPr>
            <a:r>
              <a:rPr lang="cs-CZ" dirty="0" smtClean="0"/>
              <a:t>žáci ve věku od 6 – 16-ti let</a:t>
            </a:r>
          </a:p>
          <a:p>
            <a:pPr algn="ctr">
              <a:buNone/>
            </a:pPr>
            <a:r>
              <a:rPr lang="cs-CZ" dirty="0" smtClean="0"/>
              <a:t>se speciálními vzdělávacími potřebami plynoucích z jejich zdravotního znevýhodnění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1.KA - Reedukace SPU</a:t>
            </a:r>
          </a:p>
          <a:p>
            <a:pPr algn="just">
              <a:buNone/>
            </a:pPr>
            <a:r>
              <a:rPr lang="cs-CZ" dirty="0" smtClean="0"/>
              <a:t>Aktivitu vede speciální pedagog s dvanáctiletou praxí v PPP se zaměřením na diagnostiku a reedukaci SPU</a:t>
            </a:r>
          </a:p>
          <a:p>
            <a:pPr algn="just">
              <a:buNone/>
            </a:pPr>
            <a:r>
              <a:rPr lang="cs-CZ" dirty="0" smtClean="0"/>
              <a:t>Realizace reedukace SPU – dyslexie, dysgrafie, dysortografie, dyskalkulie :</a:t>
            </a:r>
          </a:p>
          <a:p>
            <a:pPr algn="just">
              <a:buFontTx/>
              <a:buChar char="-"/>
            </a:pPr>
            <a:r>
              <a:rPr lang="cs-CZ" dirty="0" smtClean="0"/>
              <a:t>diagnostika SPU</a:t>
            </a:r>
          </a:p>
          <a:p>
            <a:pPr algn="just">
              <a:buFontTx/>
              <a:buChar char="-"/>
            </a:pPr>
            <a:r>
              <a:rPr lang="cs-CZ" dirty="0" smtClean="0"/>
              <a:t>náprava SPU s využitím standardních postupů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Výstup aktivity Reedukace SPU :</a:t>
            </a:r>
          </a:p>
          <a:p>
            <a:pPr>
              <a:buFontTx/>
              <a:buChar char="-"/>
            </a:pPr>
            <a:r>
              <a:rPr lang="cs-CZ" dirty="0" smtClean="0"/>
              <a:t>cca 40 klientů za rok s vybudovanými a fixovanými návyky a postupy eliminujícími dopad SPU na školní výkony</a:t>
            </a:r>
          </a:p>
          <a:p>
            <a:pPr>
              <a:buFontTx/>
              <a:buChar char="-"/>
            </a:pPr>
            <a:r>
              <a:rPr lang="cs-CZ" dirty="0" smtClean="0"/>
              <a:t>rozšíření možnosti reedukace mimo školu</a:t>
            </a:r>
          </a:p>
          <a:p>
            <a:pPr>
              <a:buFontTx/>
              <a:buChar char="-"/>
            </a:pPr>
            <a:r>
              <a:rPr lang="cs-CZ" dirty="0" smtClean="0"/>
              <a:t>nabídka možnosti tradičních metod reedukace</a:t>
            </a:r>
          </a:p>
          <a:p>
            <a:pPr>
              <a:buFontTx/>
              <a:buChar char="-"/>
            </a:pPr>
            <a:r>
              <a:rPr lang="cs-CZ" dirty="0" smtClean="0"/>
              <a:t>nabídka jiných než tradičních metod  DOV, KUPOZ, Dobrý start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2. KA – EEG trénink</a:t>
            </a:r>
          </a:p>
          <a:p>
            <a:pPr>
              <a:buNone/>
            </a:pPr>
            <a:r>
              <a:rPr lang="cs-CZ" dirty="0" smtClean="0"/>
              <a:t>Na vedení aktivity se podílejí dvě kvalifikované terapeutky</a:t>
            </a:r>
          </a:p>
          <a:p>
            <a:pPr>
              <a:buNone/>
            </a:pPr>
            <a:r>
              <a:rPr lang="cs-CZ" dirty="0" smtClean="0"/>
              <a:t>Je to podpůrná metoda při diagnostikovaných neurologických obtížích, při těžších formách specifických obtíží učení, při zvýšeném syndromu hyper nebo </a:t>
            </a:r>
            <a:r>
              <a:rPr lang="cs-CZ" dirty="0" err="1" smtClean="0"/>
              <a:t>hypoaktivity</a:t>
            </a:r>
            <a:r>
              <a:rPr lang="cs-CZ" dirty="0" smtClean="0"/>
              <a:t>, při těžší až těžké koncentraci pozornosti a při psychické nestabilitě. </a:t>
            </a:r>
            <a:endParaRPr lang="cs-CZ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Obtíže napravujeme a snažíme se je snižovat metodou, která je založena na pravidelném tréninku mozku formou sledování hry na obrazovce. </a:t>
            </a:r>
          </a:p>
          <a:p>
            <a:pPr>
              <a:buNone/>
            </a:pPr>
            <a:r>
              <a:rPr lang="cs-CZ" dirty="0" smtClean="0"/>
              <a:t>Klient je napojen elektrodami na počítač, který snímá výšky jeho mozkových vln při mentální aktivitě. Klient má za úkol mentálně pracovat a plnit zadaný úkol u vybrané hry.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3"/>
            <a:ext cx="6048672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1121</Words>
  <Application>Microsoft Office PowerPoint</Application>
  <PresentationFormat>Předvádění na obrazovce (4:3)</PresentationFormat>
  <Paragraphs>127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 INTEGROVANÉ  PODPORY DR. JEDLIČKY</dc:title>
  <dc:creator>user</dc:creator>
  <cp:lastModifiedBy>Ilona Březková</cp:lastModifiedBy>
  <cp:revision>45</cp:revision>
  <dcterms:created xsi:type="dcterms:W3CDTF">2012-01-18T06:01:45Z</dcterms:created>
  <dcterms:modified xsi:type="dcterms:W3CDTF">2012-01-23T08:42:07Z</dcterms:modified>
</cp:coreProperties>
</file>