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4" r:id="rId9"/>
    <p:sldId id="265" r:id="rId10"/>
    <p:sldId id="266" r:id="rId11"/>
    <p:sldId id="275" r:id="rId12"/>
    <p:sldId id="267" r:id="rId13"/>
    <p:sldId id="276" r:id="rId14"/>
    <p:sldId id="277" r:id="rId15"/>
    <p:sldId id="278" r:id="rId16"/>
    <p:sldId id="268" r:id="rId17"/>
    <p:sldId id="269" r:id="rId18"/>
    <p:sldId id="270" r:id="rId19"/>
    <p:sldId id="272" r:id="rId20"/>
    <p:sldId id="27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94FCA-E653-4A0A-BDB7-1E9B23093E55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C9B9-B5F0-438E-8AD9-3F0B1D6306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57C825CD-C41A-4B8D-91A1-7C56098D1F2A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1</a:t>
            </a:fld>
            <a:endParaRPr lang="en-GB" smtClean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14ED0D9F-1CB1-46ED-B95B-DBA6D034A8E2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10</a:t>
            </a:fld>
            <a:endParaRPr lang="en-GB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14ED0D9F-1CB1-46ED-B95B-DBA6D034A8E2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11</a:t>
            </a:fld>
            <a:endParaRPr lang="en-GB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2D41DB9A-E60A-45AA-B96F-E6A21E1F1401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12</a:t>
            </a:fld>
            <a:endParaRPr lang="en-GB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2D41DB9A-E60A-45AA-B96F-E6A21E1F1401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13</a:t>
            </a:fld>
            <a:endParaRPr lang="en-GB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2D41DB9A-E60A-45AA-B96F-E6A21E1F1401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14</a:t>
            </a:fld>
            <a:endParaRPr lang="en-GB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2D41DB9A-E60A-45AA-B96F-E6A21E1F1401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15</a:t>
            </a:fld>
            <a:endParaRPr lang="en-GB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2D41DB9A-E60A-45AA-B96F-E6A21E1F1401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16</a:t>
            </a:fld>
            <a:endParaRPr lang="en-GB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2D41DB9A-E60A-45AA-B96F-E6A21E1F1401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17</a:t>
            </a:fld>
            <a:endParaRPr lang="en-GB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2D41DB9A-E60A-45AA-B96F-E6A21E1F1401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18</a:t>
            </a:fld>
            <a:endParaRPr lang="en-GB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2D41DB9A-E60A-45AA-B96F-E6A21E1F1401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19</a:t>
            </a:fld>
            <a:endParaRPr lang="en-GB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6BB6F2DC-DF9B-49FE-81A9-40A8AD2C2EA4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2</a:t>
            </a:fld>
            <a:endParaRPr lang="en-GB" smtClean="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2D41DB9A-E60A-45AA-B96F-E6A21E1F1401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20</a:t>
            </a:fld>
            <a:endParaRPr lang="en-GB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1B86B778-2170-4AFB-9316-FF6C0C565144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3</a:t>
            </a:fld>
            <a:endParaRPr lang="en-GB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48769761-3E3D-4907-88F2-64D9090AFC0B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4</a:t>
            </a:fld>
            <a:endParaRPr lang="en-GB" smtClean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08DBD1FC-1DDB-4ABB-8278-18B9BC9F6A25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5</a:t>
            </a:fld>
            <a:endParaRPr lang="en-GB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8A48CB5B-8D05-4EFE-8637-DBBDEE7B94DA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6</a:t>
            </a:fld>
            <a:endParaRPr lang="en-GB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3DF10342-6981-4832-BA27-46E9E0BB097F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7</a:t>
            </a:fld>
            <a:endParaRPr lang="en-GB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3DF10342-6981-4832-BA27-46E9E0BB097F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8</a:t>
            </a:fld>
            <a:endParaRPr lang="en-GB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41525" algn="l"/>
                <a:tab pos="2449513" algn="l"/>
                <a:tab pos="2859088" algn="l"/>
                <a:tab pos="3267075" algn="l"/>
                <a:tab pos="3675063" algn="l"/>
                <a:tab pos="4084638" algn="l"/>
                <a:tab pos="4492625" algn="l"/>
                <a:tab pos="4902200" algn="l"/>
                <a:tab pos="5310188" algn="l"/>
                <a:tab pos="5718175" algn="l"/>
                <a:tab pos="6127750" algn="l"/>
                <a:tab pos="6535738" algn="l"/>
                <a:tab pos="6945313" algn="l"/>
                <a:tab pos="7353300" algn="l"/>
                <a:tab pos="7762875" algn="l"/>
                <a:tab pos="8170863" algn="l"/>
              </a:tabLst>
            </a:pPr>
            <a:fld id="{C8249863-0531-41CE-B94C-CC7BF7FACCD3}" type="slidenum">
              <a:rPr lang="en-GB" smtClean="0"/>
              <a:pPr>
                <a:tabLst>
                  <a:tab pos="0" algn="l"/>
                  <a:tab pos="406400" algn="l"/>
                  <a:tab pos="814388" algn="l"/>
                  <a:tab pos="1223963" algn="l"/>
                  <a:tab pos="1631950" algn="l"/>
                  <a:tab pos="2041525" algn="l"/>
                  <a:tab pos="2449513" algn="l"/>
                  <a:tab pos="2859088" algn="l"/>
                  <a:tab pos="3267075" algn="l"/>
                  <a:tab pos="3675063" algn="l"/>
                  <a:tab pos="4084638" algn="l"/>
                  <a:tab pos="4492625" algn="l"/>
                  <a:tab pos="4902200" algn="l"/>
                  <a:tab pos="5310188" algn="l"/>
                  <a:tab pos="5718175" algn="l"/>
                  <a:tab pos="6127750" algn="l"/>
                  <a:tab pos="6535738" algn="l"/>
                  <a:tab pos="6945313" algn="l"/>
                  <a:tab pos="7353300" algn="l"/>
                  <a:tab pos="7762875" algn="l"/>
                  <a:tab pos="8170863" algn="l"/>
                </a:tabLst>
              </a:pPr>
              <a:t>9</a:t>
            </a:fld>
            <a:endParaRPr lang="en-GB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003729" y="694444"/>
            <a:ext cx="4848927" cy="3429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/>
          <a:p>
            <a:endParaRPr lang="cs-CZ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316" y="4343216"/>
            <a:ext cx="5485753" cy="4115168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96AC-DEAA-4C1E-9AAF-9195014E9FD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9233-8579-4980-803C-4601A2440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96AC-DEAA-4C1E-9AAF-9195014E9FD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9233-8579-4980-803C-4601A2440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96AC-DEAA-4C1E-9AAF-9195014E9FD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9233-8579-4980-803C-4601A2440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96AC-DEAA-4C1E-9AAF-9195014E9FD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9233-8579-4980-803C-4601A2440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96AC-DEAA-4C1E-9AAF-9195014E9FD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9233-8579-4980-803C-4601A2440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96AC-DEAA-4C1E-9AAF-9195014E9FD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9233-8579-4980-803C-4601A2440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96AC-DEAA-4C1E-9AAF-9195014E9FD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9233-8579-4980-803C-4601A2440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96AC-DEAA-4C1E-9AAF-9195014E9FD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9233-8579-4980-803C-4601A2440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96AC-DEAA-4C1E-9AAF-9195014E9FD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9233-8579-4980-803C-4601A2440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96AC-DEAA-4C1E-9AAF-9195014E9FD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9233-8579-4980-803C-4601A2440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96AC-DEAA-4C1E-9AAF-9195014E9FD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9233-8579-4980-803C-4601A2440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96AC-DEAA-4C1E-9AAF-9195014E9FD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A9233-8579-4980-803C-4601A2440F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Obdélník 3"/>
          <p:cNvSpPr>
            <a:spLocks noChangeArrowheads="1"/>
          </p:cNvSpPr>
          <p:nvPr/>
        </p:nvSpPr>
        <p:spPr bwMode="auto">
          <a:xfrm>
            <a:off x="360000" y="3104966"/>
            <a:ext cx="8164800" cy="166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2500" b="1" dirty="0"/>
              <a:t>Základní škola, Brno, </a:t>
            </a:r>
            <a:r>
              <a:rPr lang="cs-CZ" sz="2500" b="1" dirty="0" err="1"/>
              <a:t>Štolcova</a:t>
            </a:r>
            <a:r>
              <a:rPr lang="cs-CZ" sz="2500" b="1" dirty="0"/>
              <a:t> 16</a:t>
            </a:r>
          </a:p>
          <a:p>
            <a:r>
              <a:rPr lang="cs-CZ" sz="2500" dirty="0"/>
              <a:t>Projekt spolufinancován Evropským sociálním fondem a státním rozpočtem České republiky</a:t>
            </a:r>
          </a:p>
          <a:p>
            <a:r>
              <a:rPr lang="cs-CZ" sz="2500" dirty="0" err="1"/>
              <a:t>Reg</a:t>
            </a:r>
            <a:r>
              <a:rPr lang="cs-CZ" sz="2500" dirty="0"/>
              <a:t>. číslo CZ.1.07/1.3.00/08.0207</a:t>
            </a:r>
          </a:p>
        </p:txBody>
      </p:sp>
      <p:sp>
        <p:nvSpPr>
          <p:cNvPr id="2052" name="Obdélník 4"/>
          <p:cNvSpPr>
            <a:spLocks noChangeArrowheads="1"/>
          </p:cNvSpPr>
          <p:nvPr/>
        </p:nvSpPr>
        <p:spPr bwMode="auto">
          <a:xfrm>
            <a:off x="295200" y="966342"/>
            <a:ext cx="8229600" cy="174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cs-CZ" sz="3600" b="1" u="sng" dirty="0"/>
              <a:t>Další vzdělávání pedagogických pracovníků v oblasti práce se žáky s autismem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295201" y="1095955"/>
            <a:ext cx="816480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2500" dirty="0"/>
          </a:p>
        </p:txBody>
      </p:sp>
      <p:sp>
        <p:nvSpPr>
          <p:cNvPr id="13316" name="Obdélník 4"/>
          <p:cNvSpPr>
            <a:spLocks noChangeArrowheads="1"/>
          </p:cNvSpPr>
          <p:nvPr/>
        </p:nvSpPr>
        <p:spPr bwMode="auto">
          <a:xfrm>
            <a:off x="230401" y="253467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300" b="1" u="sng" dirty="0"/>
              <a:t>5. Odborný seminář s workshopem</a:t>
            </a:r>
          </a:p>
        </p:txBody>
      </p:sp>
      <p:sp>
        <p:nvSpPr>
          <p:cNvPr id="13317" name="Obdélník 8"/>
          <p:cNvSpPr>
            <a:spLocks noChangeArrowheads="1"/>
          </p:cNvSpPr>
          <p:nvPr/>
        </p:nvSpPr>
        <p:spPr bwMode="auto">
          <a:xfrm>
            <a:off x="489600" y="836729"/>
            <a:ext cx="7387200" cy="423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marL="561608" indent="-466567">
              <a:buFont typeface="Wingdings" charset="2"/>
              <a:buChar char="q"/>
            </a:pPr>
            <a:r>
              <a:rPr lang="cs-CZ" sz="2500" u="sng" dirty="0"/>
              <a:t>Jednodenní seminář – diskuse na téma DVPP v oblasti vzdělávání žáků s autismem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200" dirty="0"/>
              <a:t>Je informovanost pedagogů dostatečná?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200" dirty="0"/>
              <a:t>Jsou informace, které jsou pedagogům předkládány, dostatečně komplexní, vypovídající uceleně o problematice vzdělávání žáků s autismem?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200" dirty="0"/>
              <a:t>Co je potřeba zlepšit v oblasti DVPP?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200" dirty="0"/>
              <a:t>Diskuse k obsahové náplni předkládaných kurzů, případné doplnění obsahu před podáním žádosti o akreditaci</a:t>
            </a:r>
          </a:p>
          <a:p>
            <a:pPr marL="561608" indent="-466567">
              <a:buFont typeface="Wingdings" charset="2"/>
              <a:buChar char="q"/>
            </a:pPr>
            <a:r>
              <a:rPr lang="cs-CZ" sz="2200" dirty="0"/>
              <a:t>Seminář určen: studentů, rodičům, pedagogům, poradenským pracovníkům, úředníkům MŠMT, pracovníkům institucí, které organizují DVPP, VŠ </a:t>
            </a:r>
            <a:r>
              <a:rPr lang="cs-CZ" sz="2200" dirty="0" smtClean="0"/>
              <a:t>pedagogů</a:t>
            </a:r>
            <a:endParaRPr lang="cs-CZ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295201" y="1095955"/>
            <a:ext cx="816480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2500" dirty="0"/>
          </a:p>
        </p:txBody>
      </p:sp>
      <p:sp>
        <p:nvSpPr>
          <p:cNvPr id="13316" name="Obdélník 4"/>
          <p:cNvSpPr>
            <a:spLocks noChangeArrowheads="1"/>
          </p:cNvSpPr>
          <p:nvPr/>
        </p:nvSpPr>
        <p:spPr bwMode="auto">
          <a:xfrm>
            <a:off x="323528" y="0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300" b="1" dirty="0" smtClean="0"/>
              <a:t>          </a:t>
            </a:r>
            <a:r>
              <a:rPr lang="cs-CZ" sz="3300" b="1" u="sng" dirty="0"/>
              <a:t>Odborný seminář s workshopem</a:t>
            </a:r>
          </a:p>
        </p:txBody>
      </p:sp>
      <p:pic>
        <p:nvPicPr>
          <p:cNvPr id="6" name="Obrázek 5" descr="P1010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620688"/>
            <a:ext cx="6220296" cy="466522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Obdélník 3"/>
          <p:cNvSpPr>
            <a:spLocks noChangeArrowheads="1"/>
          </p:cNvSpPr>
          <p:nvPr/>
        </p:nvSpPr>
        <p:spPr bwMode="auto">
          <a:xfrm>
            <a:off x="295201" y="1095955"/>
            <a:ext cx="816480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2500" dirty="0"/>
          </a:p>
        </p:txBody>
      </p:sp>
      <p:sp>
        <p:nvSpPr>
          <p:cNvPr id="14340" name="Obdélník 4"/>
          <p:cNvSpPr>
            <a:spLocks noChangeArrowheads="1"/>
          </p:cNvSpPr>
          <p:nvPr/>
        </p:nvSpPr>
        <p:spPr bwMode="auto">
          <a:xfrm>
            <a:off x="179512" y="404664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300" b="1" u="sng" dirty="0"/>
              <a:t>6. Realizace akreditovaných kurzů</a:t>
            </a:r>
          </a:p>
        </p:txBody>
      </p:sp>
      <p:sp>
        <p:nvSpPr>
          <p:cNvPr id="14341" name="Obdélník 8"/>
          <p:cNvSpPr>
            <a:spLocks noChangeArrowheads="1"/>
          </p:cNvSpPr>
          <p:nvPr/>
        </p:nvSpPr>
        <p:spPr bwMode="auto">
          <a:xfrm>
            <a:off x="611560" y="980728"/>
            <a:ext cx="7387200" cy="41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marL="561608" indent="-466567">
              <a:buFont typeface="Wingdings" charset="2"/>
              <a:buChar char="q"/>
            </a:pPr>
            <a:r>
              <a:rPr lang="cs-CZ" sz="2900" b="1" dirty="0"/>
              <a:t>15 škol, poměrné zastoupení dle krajů 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900" dirty="0"/>
              <a:t>Základní kurz – 15 x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900" dirty="0"/>
              <a:t>Navazující kurz – 3 x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900" dirty="0"/>
              <a:t>Závěrečný kurz –  1 x</a:t>
            </a:r>
          </a:p>
          <a:p>
            <a:pPr marL="561608" indent="-466567"/>
            <a:endParaRPr lang="cs-CZ" sz="2900" u="sng" dirty="0"/>
          </a:p>
          <a:p>
            <a:pPr marL="561608" indent="-466567">
              <a:buFont typeface="Wingdings" charset="2"/>
              <a:buChar char="q"/>
            </a:pPr>
            <a:r>
              <a:rPr lang="cs-CZ" sz="2900" b="1" dirty="0"/>
              <a:t>ZK se uskuteční  ve školách</a:t>
            </a:r>
          </a:p>
          <a:p>
            <a:pPr marL="561608" indent="-466567">
              <a:buFont typeface="Wingdings" charset="2"/>
              <a:buChar char="q"/>
            </a:pPr>
            <a:r>
              <a:rPr lang="cs-CZ" sz="2900" b="1" dirty="0"/>
              <a:t>NK  a ZK  v Brně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900" dirty="0"/>
              <a:t>Specializované www stránky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900" dirty="0"/>
              <a:t>On-line poradna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Obdélník 3"/>
          <p:cNvSpPr>
            <a:spLocks noChangeArrowheads="1"/>
          </p:cNvSpPr>
          <p:nvPr/>
        </p:nvSpPr>
        <p:spPr bwMode="auto">
          <a:xfrm>
            <a:off x="295201" y="1095955"/>
            <a:ext cx="816480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2500" dirty="0"/>
          </a:p>
        </p:txBody>
      </p:sp>
      <p:sp>
        <p:nvSpPr>
          <p:cNvPr id="14340" name="Obdélník 4"/>
          <p:cNvSpPr>
            <a:spLocks noChangeArrowheads="1"/>
          </p:cNvSpPr>
          <p:nvPr/>
        </p:nvSpPr>
        <p:spPr bwMode="auto">
          <a:xfrm>
            <a:off x="179512" y="188640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300" b="1" u="sng" dirty="0" smtClean="0"/>
              <a:t>Realizace </a:t>
            </a:r>
            <a:r>
              <a:rPr lang="cs-CZ" sz="3300" b="1" u="sng" dirty="0"/>
              <a:t>akreditovaných kurzů</a:t>
            </a:r>
          </a:p>
        </p:txBody>
      </p:sp>
      <p:pic>
        <p:nvPicPr>
          <p:cNvPr id="6" name="Obrázek 5" descr="P10107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836712"/>
            <a:ext cx="6336704" cy="47525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Obdélník 3"/>
          <p:cNvSpPr>
            <a:spLocks noChangeArrowheads="1"/>
          </p:cNvSpPr>
          <p:nvPr/>
        </p:nvSpPr>
        <p:spPr bwMode="auto">
          <a:xfrm>
            <a:off x="295201" y="1095955"/>
            <a:ext cx="816480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2500" dirty="0"/>
          </a:p>
        </p:txBody>
      </p:sp>
      <p:sp>
        <p:nvSpPr>
          <p:cNvPr id="14340" name="Obdélník 4"/>
          <p:cNvSpPr>
            <a:spLocks noChangeArrowheads="1"/>
          </p:cNvSpPr>
          <p:nvPr/>
        </p:nvSpPr>
        <p:spPr bwMode="auto">
          <a:xfrm>
            <a:off x="251520" y="188640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300" b="1" u="sng" dirty="0" smtClean="0"/>
              <a:t>Realizace </a:t>
            </a:r>
            <a:r>
              <a:rPr lang="cs-CZ" sz="3300" b="1" u="sng" dirty="0"/>
              <a:t>akreditovaných kurzů</a:t>
            </a:r>
          </a:p>
        </p:txBody>
      </p:sp>
      <p:pic>
        <p:nvPicPr>
          <p:cNvPr id="8" name="Obrázek 7" descr="P10109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764704"/>
            <a:ext cx="6516216" cy="48871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Obdélník 3"/>
          <p:cNvSpPr>
            <a:spLocks noChangeArrowheads="1"/>
          </p:cNvSpPr>
          <p:nvPr/>
        </p:nvSpPr>
        <p:spPr bwMode="auto">
          <a:xfrm>
            <a:off x="295201" y="1095955"/>
            <a:ext cx="816480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2500" dirty="0"/>
          </a:p>
        </p:txBody>
      </p:sp>
      <p:sp>
        <p:nvSpPr>
          <p:cNvPr id="14340" name="Obdélník 4"/>
          <p:cNvSpPr>
            <a:spLocks noChangeArrowheads="1"/>
          </p:cNvSpPr>
          <p:nvPr/>
        </p:nvSpPr>
        <p:spPr bwMode="auto">
          <a:xfrm>
            <a:off x="179512" y="404664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300" b="1" u="sng" dirty="0" smtClean="0"/>
              <a:t>Realizace </a:t>
            </a:r>
            <a:r>
              <a:rPr lang="cs-CZ" sz="3300" b="1" u="sng" dirty="0"/>
              <a:t>akreditovaných kurzů</a:t>
            </a:r>
          </a:p>
        </p:txBody>
      </p:sp>
      <p:pic>
        <p:nvPicPr>
          <p:cNvPr id="7" name="Obrázek 6" descr="P102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6048672" cy="45365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Obdélník 3"/>
          <p:cNvSpPr>
            <a:spLocks noChangeArrowheads="1"/>
          </p:cNvSpPr>
          <p:nvPr/>
        </p:nvSpPr>
        <p:spPr bwMode="auto">
          <a:xfrm>
            <a:off x="251520" y="404664"/>
            <a:ext cx="8164800" cy="57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200" b="1" dirty="0" smtClean="0"/>
              <a:t>Výsledky projektu k 31.10.2011</a:t>
            </a:r>
            <a:endParaRPr lang="cs-CZ" sz="3200" b="1" dirty="0"/>
          </a:p>
        </p:txBody>
      </p:sp>
      <p:sp>
        <p:nvSpPr>
          <p:cNvPr id="14340" name="Obdélník 4"/>
          <p:cNvSpPr>
            <a:spLocks noChangeArrowheads="1"/>
          </p:cNvSpPr>
          <p:nvPr/>
        </p:nvSpPr>
        <p:spPr bwMode="auto">
          <a:xfrm>
            <a:off x="179512" y="260648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3300" b="1" u="sng" dirty="0"/>
          </a:p>
        </p:txBody>
      </p:sp>
      <p:sp>
        <p:nvSpPr>
          <p:cNvPr id="14341" name="Obdélník 8"/>
          <p:cNvSpPr>
            <a:spLocks noChangeArrowheads="1"/>
          </p:cNvSpPr>
          <p:nvPr/>
        </p:nvSpPr>
        <p:spPr bwMode="auto">
          <a:xfrm>
            <a:off x="251520" y="1268760"/>
            <a:ext cx="8496944" cy="359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marL="561608" indent="-466567"/>
            <a:r>
              <a:rPr lang="cs-CZ" sz="3200" b="1" dirty="0" smtClean="0"/>
              <a:t>Cíl č.1: 8 nově vytvořený/inovovaných  produktů</a:t>
            </a:r>
          </a:p>
          <a:p>
            <a:pPr marL="561608" indent="-466567"/>
            <a:r>
              <a:rPr lang="cs-CZ" sz="2800" u="sng" dirty="0" smtClean="0"/>
              <a:t>Skutečnost:</a:t>
            </a:r>
            <a:r>
              <a:rPr lang="cs-CZ" sz="2800" dirty="0" smtClean="0"/>
              <a:t> 7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2800" dirty="0" smtClean="0"/>
              <a:t>www stránky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2800" dirty="0" smtClean="0"/>
              <a:t>online poradna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2800" dirty="0" smtClean="0"/>
              <a:t>3 akreditované kurzy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2800" dirty="0" smtClean="0"/>
              <a:t>Aktualizované materiály k Základnímu kurzu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2800" dirty="0" smtClean="0"/>
              <a:t>Aktualizované materiály k Navazujícímu kurzu</a:t>
            </a:r>
          </a:p>
          <a:p>
            <a:pPr marL="561608" indent="-466567"/>
            <a:r>
              <a:rPr lang="cs-CZ" sz="2800" u="sng" dirty="0" smtClean="0"/>
              <a:t>Chybí:</a:t>
            </a:r>
            <a:r>
              <a:rPr lang="cs-CZ" sz="2800" dirty="0" smtClean="0"/>
              <a:t> Aktualizované materiály k Závěrečnému kurzu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Obdélník 4"/>
          <p:cNvSpPr>
            <a:spLocks noChangeArrowheads="1"/>
          </p:cNvSpPr>
          <p:nvPr/>
        </p:nvSpPr>
        <p:spPr bwMode="auto">
          <a:xfrm>
            <a:off x="179512" y="260648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3300" b="1" u="sng" dirty="0"/>
          </a:p>
        </p:txBody>
      </p:sp>
      <p:sp>
        <p:nvSpPr>
          <p:cNvPr id="14341" name="Obdélník 8"/>
          <p:cNvSpPr>
            <a:spLocks noChangeArrowheads="1"/>
          </p:cNvSpPr>
          <p:nvPr/>
        </p:nvSpPr>
        <p:spPr bwMode="auto">
          <a:xfrm>
            <a:off x="179512" y="548680"/>
            <a:ext cx="8280920" cy="396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marL="561608" indent="-466567"/>
            <a:r>
              <a:rPr lang="cs-CZ" sz="3200" b="1" dirty="0" smtClean="0"/>
              <a:t>Cíl č.2: 12 osob poskytují služby</a:t>
            </a:r>
          </a:p>
          <a:p>
            <a:pPr marL="561608" indent="-466567"/>
            <a:endParaRPr lang="cs-CZ" sz="2800" u="sng" dirty="0" smtClean="0"/>
          </a:p>
          <a:p>
            <a:pPr marL="561608" indent="-466567"/>
            <a:r>
              <a:rPr lang="cs-CZ" sz="3200" u="sng" dirty="0" smtClean="0"/>
              <a:t>Skutečnost</a:t>
            </a:r>
            <a:r>
              <a:rPr lang="cs-CZ" sz="3200" u="sng" dirty="0" smtClean="0"/>
              <a:t>:</a:t>
            </a:r>
            <a:r>
              <a:rPr lang="cs-CZ" sz="3200" dirty="0" smtClean="0"/>
              <a:t> 12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3200" dirty="0" smtClean="0"/>
              <a:t>Speciální pedagogové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3200" dirty="0" smtClean="0"/>
              <a:t>Pedagogové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3200" dirty="0" smtClean="0"/>
              <a:t>Psycholožka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3200" dirty="0" smtClean="0"/>
              <a:t>Asistentka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3200" dirty="0" smtClean="0"/>
              <a:t>Rodiče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Obdélník 4"/>
          <p:cNvSpPr>
            <a:spLocks noChangeArrowheads="1"/>
          </p:cNvSpPr>
          <p:nvPr/>
        </p:nvSpPr>
        <p:spPr bwMode="auto">
          <a:xfrm>
            <a:off x="179512" y="260648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3300" b="1" u="sng" dirty="0"/>
          </a:p>
        </p:txBody>
      </p:sp>
      <p:sp>
        <p:nvSpPr>
          <p:cNvPr id="14341" name="Obdélník 8"/>
          <p:cNvSpPr>
            <a:spLocks noChangeArrowheads="1"/>
          </p:cNvSpPr>
          <p:nvPr/>
        </p:nvSpPr>
        <p:spPr bwMode="auto">
          <a:xfrm>
            <a:off x="179512" y="260648"/>
            <a:ext cx="8640960" cy="531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marL="561608" indent="-466567"/>
            <a:r>
              <a:rPr lang="cs-CZ" sz="3200" b="1" dirty="0" smtClean="0"/>
              <a:t>Cíl č.3: 875 podpořených klientů služeb - celkem</a:t>
            </a:r>
          </a:p>
          <a:p>
            <a:pPr marL="561608" indent="-466567"/>
            <a:endParaRPr lang="cs-CZ" sz="2800" u="sng" dirty="0" smtClean="0"/>
          </a:p>
          <a:p>
            <a:pPr marL="561608" indent="-466567"/>
            <a:r>
              <a:rPr lang="cs-CZ" sz="2800" u="sng" dirty="0" smtClean="0"/>
              <a:t>Skutečnost</a:t>
            </a:r>
            <a:r>
              <a:rPr lang="cs-CZ" sz="2800" u="sng" dirty="0" smtClean="0"/>
              <a:t>:</a:t>
            </a:r>
            <a:r>
              <a:rPr lang="cs-CZ" sz="2800" dirty="0" smtClean="0"/>
              <a:t> 901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2800" dirty="0" smtClean="0"/>
              <a:t>učitelé základních škol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2800" dirty="0" smtClean="0"/>
              <a:t>asistenti pedagoga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2800" dirty="0" smtClean="0"/>
              <a:t>vychovatelé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2800" dirty="0" smtClean="0"/>
              <a:t>ředitelé škol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2800" dirty="0" smtClean="0"/>
              <a:t>zástupci ředitele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2800" dirty="0" smtClean="0"/>
              <a:t>výchovní poradci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2800" dirty="0" smtClean="0"/>
              <a:t>školní speciální pedagogové</a:t>
            </a:r>
          </a:p>
          <a:p>
            <a:pPr marL="561608" indent="-466567">
              <a:buFont typeface="Arial" pitchFamily="34" charset="0"/>
              <a:buChar char="•"/>
            </a:pPr>
            <a:r>
              <a:rPr lang="cs-CZ" sz="2800" dirty="0" smtClean="0"/>
              <a:t>metodici prevence</a:t>
            </a:r>
          </a:p>
          <a:p>
            <a:pPr marL="561608" indent="-466567">
              <a:buFont typeface="Arial" pitchFamily="34" charset="0"/>
              <a:buChar char="•"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Obdélník 4"/>
          <p:cNvSpPr>
            <a:spLocks noChangeArrowheads="1"/>
          </p:cNvSpPr>
          <p:nvPr/>
        </p:nvSpPr>
        <p:spPr bwMode="auto">
          <a:xfrm>
            <a:off x="179512" y="260648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3300" b="1" u="sng" dirty="0"/>
          </a:p>
        </p:txBody>
      </p:sp>
      <p:sp>
        <p:nvSpPr>
          <p:cNvPr id="14341" name="Obdélník 8"/>
          <p:cNvSpPr>
            <a:spLocks noChangeArrowheads="1"/>
          </p:cNvSpPr>
          <p:nvPr/>
        </p:nvSpPr>
        <p:spPr bwMode="auto">
          <a:xfrm>
            <a:off x="0" y="404664"/>
            <a:ext cx="8676456" cy="359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marL="561608" indent="-466567"/>
            <a:r>
              <a:rPr lang="cs-CZ" sz="3200" b="1" dirty="0" smtClean="0"/>
              <a:t>Problémy při realizaci</a:t>
            </a:r>
          </a:p>
          <a:p>
            <a:pPr marL="561608" indent="-466567"/>
            <a:endParaRPr lang="cs-CZ" sz="2800" b="1" dirty="0" smtClean="0"/>
          </a:p>
          <a:p>
            <a:pPr marL="609391" indent="-514350">
              <a:buFont typeface="+mj-lt"/>
              <a:buAutoNum type="alphaLcParenR"/>
            </a:pPr>
            <a:r>
              <a:rPr lang="cs-CZ" sz="2800" u="sng" dirty="0" smtClean="0"/>
              <a:t>Obsahové</a:t>
            </a:r>
            <a:r>
              <a:rPr lang="cs-CZ" sz="2800" dirty="0" smtClean="0"/>
              <a:t> – komunikace se školami, atmosféra na škole</a:t>
            </a:r>
          </a:p>
          <a:p>
            <a:pPr marL="609391" indent="-514350"/>
            <a:endParaRPr lang="cs-CZ" sz="2800" dirty="0" smtClean="0"/>
          </a:p>
          <a:p>
            <a:pPr marL="609391" indent="-514350">
              <a:buFont typeface="+mj-lt"/>
              <a:buAutoNum type="alphaLcParenR"/>
            </a:pPr>
            <a:r>
              <a:rPr lang="cs-CZ" sz="2800" u="sng" dirty="0" smtClean="0"/>
              <a:t>Problémy v řízení projektu </a:t>
            </a:r>
            <a:r>
              <a:rPr lang="cs-CZ" sz="2800" dirty="0" smtClean="0"/>
              <a:t>– </a:t>
            </a:r>
            <a:r>
              <a:rPr lang="cs-CZ" sz="2800" dirty="0" err="1" smtClean="0"/>
              <a:t>ŽoP</a:t>
            </a:r>
            <a:r>
              <a:rPr lang="cs-CZ" sz="2800" dirty="0" smtClean="0"/>
              <a:t>, druhotná platební neschopnost, špatný výklad metodiky, kontrola MŠMT</a:t>
            </a:r>
          </a:p>
          <a:p>
            <a:pPr marL="561608" indent="-466567">
              <a:buFont typeface="Arial" pitchFamily="34" charset="0"/>
              <a:buChar char="•"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Obdélník 3"/>
          <p:cNvSpPr>
            <a:spLocks noChangeArrowheads="1"/>
          </p:cNvSpPr>
          <p:nvPr/>
        </p:nvSpPr>
        <p:spPr bwMode="auto">
          <a:xfrm>
            <a:off x="295201" y="1095955"/>
            <a:ext cx="816480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2500" dirty="0"/>
          </a:p>
        </p:txBody>
      </p:sp>
      <p:sp>
        <p:nvSpPr>
          <p:cNvPr id="3076" name="Obdélník 4"/>
          <p:cNvSpPr>
            <a:spLocks noChangeArrowheads="1"/>
          </p:cNvSpPr>
          <p:nvPr/>
        </p:nvSpPr>
        <p:spPr bwMode="auto">
          <a:xfrm>
            <a:off x="179512" y="692696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300" b="1" u="sng" dirty="0"/>
              <a:t>Základní informace</a:t>
            </a:r>
          </a:p>
        </p:txBody>
      </p:sp>
      <p:sp>
        <p:nvSpPr>
          <p:cNvPr id="3077" name="Obdélník 5"/>
          <p:cNvSpPr>
            <a:spLocks noChangeArrowheads="1"/>
          </p:cNvSpPr>
          <p:nvPr/>
        </p:nvSpPr>
        <p:spPr bwMode="auto">
          <a:xfrm>
            <a:off x="323528" y="1412776"/>
            <a:ext cx="8208912" cy="27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cs-CZ" sz="2900" b="1" dirty="0" smtClean="0"/>
              <a:t>Realizátor projektu: </a:t>
            </a:r>
            <a:r>
              <a:rPr lang="cs-CZ" sz="2900" dirty="0" smtClean="0"/>
              <a:t>Základní škola, Brno, </a:t>
            </a:r>
            <a:r>
              <a:rPr lang="cs-CZ" sz="2900" dirty="0" err="1" smtClean="0"/>
              <a:t>Štolcova</a:t>
            </a:r>
            <a:r>
              <a:rPr lang="cs-CZ" sz="2900" dirty="0" smtClean="0"/>
              <a:t> 16</a:t>
            </a:r>
            <a:endParaRPr lang="cs-CZ" sz="2900" dirty="0"/>
          </a:p>
          <a:p>
            <a:endParaRPr lang="cs-CZ" sz="2900" b="1" dirty="0"/>
          </a:p>
          <a:p>
            <a:r>
              <a:rPr lang="cs-CZ" sz="2900" b="1" dirty="0" smtClean="0"/>
              <a:t>Datum </a:t>
            </a:r>
            <a:r>
              <a:rPr lang="cs-CZ" sz="2900" b="1" dirty="0"/>
              <a:t>realizace projektu: </a:t>
            </a:r>
            <a:r>
              <a:rPr lang="cs-CZ" sz="2900" dirty="0"/>
              <a:t>1.8.2009-31.7.2012</a:t>
            </a:r>
          </a:p>
          <a:p>
            <a:endParaRPr lang="cs-CZ" sz="2900" dirty="0"/>
          </a:p>
          <a:p>
            <a:r>
              <a:rPr lang="cs-CZ" sz="2900" b="1" dirty="0"/>
              <a:t>Místo realizace: </a:t>
            </a:r>
            <a:r>
              <a:rPr lang="cs-CZ" sz="2900" dirty="0"/>
              <a:t>6 krajů – Jihomoravský, Olomoucký, Moravskoslezský, Vysočina, Jihočeský a Zlínský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Obdélník 4"/>
          <p:cNvSpPr>
            <a:spLocks noChangeArrowheads="1"/>
          </p:cNvSpPr>
          <p:nvPr/>
        </p:nvSpPr>
        <p:spPr bwMode="auto">
          <a:xfrm>
            <a:off x="179512" y="260648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3300" b="1" u="sng" dirty="0"/>
          </a:p>
        </p:txBody>
      </p:sp>
      <p:sp>
        <p:nvSpPr>
          <p:cNvPr id="14341" name="Obdélník 8"/>
          <p:cNvSpPr>
            <a:spLocks noChangeArrowheads="1"/>
          </p:cNvSpPr>
          <p:nvPr/>
        </p:nvSpPr>
        <p:spPr bwMode="auto">
          <a:xfrm>
            <a:off x="179512" y="404664"/>
            <a:ext cx="8280920" cy="100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marL="561608" indent="-466567" algn="ctr"/>
            <a:r>
              <a:rPr lang="cs-CZ" sz="3200" b="1" dirty="0" smtClean="0"/>
              <a:t>Děkujeme za pozornost</a:t>
            </a:r>
            <a:endParaRPr lang="cs-CZ" sz="2800" dirty="0" smtClean="0"/>
          </a:p>
          <a:p>
            <a:pPr marL="561608" indent="-466567">
              <a:buFont typeface="Arial" pitchFamily="34" charset="0"/>
              <a:buChar char="•"/>
            </a:pPr>
            <a:endParaRPr lang="cs-CZ" sz="2800" dirty="0" smtClean="0"/>
          </a:p>
        </p:txBody>
      </p:sp>
      <p:pic>
        <p:nvPicPr>
          <p:cNvPr id="5" name="Obrázek 4" descr="P10108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340768"/>
            <a:ext cx="5148064" cy="38610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Obdélník 3"/>
          <p:cNvSpPr>
            <a:spLocks noChangeArrowheads="1"/>
          </p:cNvSpPr>
          <p:nvPr/>
        </p:nvSpPr>
        <p:spPr bwMode="auto">
          <a:xfrm>
            <a:off x="295201" y="1095955"/>
            <a:ext cx="816480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2500" dirty="0"/>
          </a:p>
        </p:txBody>
      </p:sp>
      <p:sp>
        <p:nvSpPr>
          <p:cNvPr id="4100" name="Obdélník 4"/>
          <p:cNvSpPr>
            <a:spLocks noChangeArrowheads="1"/>
          </p:cNvSpPr>
          <p:nvPr/>
        </p:nvSpPr>
        <p:spPr bwMode="auto">
          <a:xfrm>
            <a:off x="323528" y="332656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300" b="1" u="sng" dirty="0"/>
              <a:t>Cíle projektu</a:t>
            </a:r>
          </a:p>
        </p:txBody>
      </p:sp>
      <p:sp>
        <p:nvSpPr>
          <p:cNvPr id="4101" name="Obdélník 5"/>
          <p:cNvSpPr>
            <a:spLocks noChangeArrowheads="1"/>
          </p:cNvSpPr>
          <p:nvPr/>
        </p:nvSpPr>
        <p:spPr bwMode="auto">
          <a:xfrm>
            <a:off x="0" y="836712"/>
            <a:ext cx="8532440" cy="482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>
              <a:buFont typeface="Wingdings" charset="2"/>
              <a:buChar char="q"/>
            </a:pPr>
            <a:r>
              <a:rPr lang="cs-CZ" sz="2900" b="1" dirty="0"/>
              <a:t> Hlavní cíl: </a:t>
            </a:r>
            <a:r>
              <a:rPr lang="cs-CZ" sz="2500" dirty="0"/>
              <a:t>vytvořit nové vzdělávací kurzy v rámci 	dalšího vzdělávání pedagogických pracovníků</a:t>
            </a:r>
          </a:p>
          <a:p>
            <a:pPr>
              <a:buFont typeface="Wingdings" charset="2"/>
              <a:buChar char="q"/>
            </a:pPr>
            <a:r>
              <a:rPr lang="cs-CZ" sz="2900" b="1" dirty="0"/>
              <a:t> Navazující cíle: </a:t>
            </a:r>
          </a:p>
          <a:p>
            <a:pPr lvl="1">
              <a:buFont typeface="Wingdings" charset="2"/>
              <a:buChar char="Ø"/>
            </a:pPr>
            <a:r>
              <a:rPr lang="cs-CZ" sz="2500" dirty="0"/>
              <a:t>vytvoření obsahové náplně nových kurzů zaměřených na práci se žáky s autismem</a:t>
            </a:r>
          </a:p>
          <a:p>
            <a:pPr lvl="1">
              <a:buFont typeface="Wingdings" charset="2"/>
              <a:buChar char="Ø"/>
            </a:pPr>
            <a:r>
              <a:rPr lang="cs-CZ" sz="2500" dirty="0" err="1"/>
              <a:t>pilotně</a:t>
            </a:r>
            <a:r>
              <a:rPr lang="cs-CZ" sz="2500" dirty="0"/>
              <a:t> ověřit nové kurzy a podat k akreditaci</a:t>
            </a:r>
          </a:p>
          <a:p>
            <a:pPr lvl="1">
              <a:buFont typeface="Wingdings" charset="2"/>
              <a:buChar char="Ø"/>
            </a:pPr>
            <a:r>
              <a:rPr lang="cs-CZ" sz="2500" dirty="0"/>
              <a:t>připravit nové studijní materiály, které budou provázány s navrženými kurzy</a:t>
            </a:r>
          </a:p>
          <a:p>
            <a:pPr lvl="1">
              <a:buFont typeface="Wingdings" charset="2"/>
              <a:buChar char="Ø"/>
            </a:pPr>
            <a:r>
              <a:rPr lang="cs-CZ" sz="2500" dirty="0"/>
              <a:t>tvorba www stránek a online poradny</a:t>
            </a:r>
          </a:p>
          <a:p>
            <a:pPr lvl="1">
              <a:buFont typeface="Wingdings" charset="2"/>
              <a:buChar char="Ø"/>
            </a:pPr>
            <a:r>
              <a:rPr lang="cs-CZ" sz="2500" dirty="0"/>
              <a:t>proškolit pedagogické pracovníky a zvýšit jejich kompetence ke vzdělávání žáků s autismem v hlavním vzdělávacím proudu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Obdélník 3"/>
          <p:cNvSpPr>
            <a:spLocks noChangeArrowheads="1"/>
          </p:cNvSpPr>
          <p:nvPr/>
        </p:nvSpPr>
        <p:spPr bwMode="auto">
          <a:xfrm>
            <a:off x="295201" y="1095955"/>
            <a:ext cx="816480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2500" dirty="0"/>
          </a:p>
        </p:txBody>
      </p:sp>
      <p:sp>
        <p:nvSpPr>
          <p:cNvPr id="5124" name="Obdélník 4"/>
          <p:cNvSpPr>
            <a:spLocks noChangeArrowheads="1"/>
          </p:cNvSpPr>
          <p:nvPr/>
        </p:nvSpPr>
        <p:spPr bwMode="auto">
          <a:xfrm>
            <a:off x="251520" y="548680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300" b="1" u="sng" dirty="0"/>
              <a:t>Zdůvodnění potřebnosti projektu</a:t>
            </a:r>
          </a:p>
        </p:txBody>
      </p:sp>
      <p:sp>
        <p:nvSpPr>
          <p:cNvPr id="5125" name="Obdélník 5"/>
          <p:cNvSpPr>
            <a:spLocks noChangeArrowheads="1"/>
          </p:cNvSpPr>
          <p:nvPr/>
        </p:nvSpPr>
        <p:spPr bwMode="auto">
          <a:xfrm>
            <a:off x="539552" y="1268760"/>
            <a:ext cx="7970400" cy="376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2900" b="1" dirty="0"/>
              <a:t>Dvě možnosti vzdělávání žáků s autismem:</a:t>
            </a:r>
          </a:p>
          <a:p>
            <a:pPr marL="933134" lvl="1" indent="-414726">
              <a:buFont typeface="Wingdings" charset="2"/>
              <a:buChar char="Ø"/>
            </a:pPr>
            <a:r>
              <a:rPr lang="cs-CZ" sz="2500" dirty="0"/>
              <a:t>vzdělávání ve speciálních školách</a:t>
            </a:r>
          </a:p>
          <a:p>
            <a:pPr marL="933134" lvl="1" indent="-414726">
              <a:buFont typeface="Wingdings" charset="2"/>
              <a:buChar char="Ø"/>
            </a:pPr>
            <a:r>
              <a:rPr lang="cs-CZ" sz="2500" b="1" dirty="0"/>
              <a:t>vzdělávání v rámci hlavního vzdělávacího proudu</a:t>
            </a:r>
          </a:p>
          <a:p>
            <a:pPr marL="933134" lvl="1" indent="-414726">
              <a:buFont typeface="Arial" charset="0"/>
              <a:buAutoNum type="alphaLcParenR"/>
            </a:pPr>
            <a:endParaRPr lang="cs-CZ" sz="2500" dirty="0"/>
          </a:p>
          <a:p>
            <a:r>
              <a:rPr lang="cs-CZ" sz="2900" b="1" dirty="0"/>
              <a:t>V případě integrace:</a:t>
            </a:r>
          </a:p>
          <a:p>
            <a:pPr marL="933134" lvl="1" indent="-414726">
              <a:buFont typeface="Wingdings" charset="2"/>
              <a:buChar char="Ø"/>
            </a:pPr>
            <a:r>
              <a:rPr lang="cs-CZ" sz="2500" dirty="0"/>
              <a:t>chybná diagnostika žáků s autismem (jako žáci s mentální retardací nebo žáci s poruchami chování)</a:t>
            </a:r>
          </a:p>
          <a:p>
            <a:pPr marL="933134" lvl="1" indent="-414726">
              <a:buFont typeface="Wingdings" charset="2"/>
              <a:buChar char="Ø"/>
            </a:pPr>
            <a:r>
              <a:rPr lang="cs-CZ" sz="2500" dirty="0"/>
              <a:t>omezené možnosti DVPP v oblasti vzdělávání žáků s autismem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Obdélník 3"/>
          <p:cNvSpPr>
            <a:spLocks noChangeArrowheads="1"/>
          </p:cNvSpPr>
          <p:nvPr/>
        </p:nvSpPr>
        <p:spPr bwMode="auto">
          <a:xfrm>
            <a:off x="295201" y="1095955"/>
            <a:ext cx="816480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2500" dirty="0"/>
          </a:p>
        </p:txBody>
      </p:sp>
      <p:sp>
        <p:nvSpPr>
          <p:cNvPr id="6148" name="Obdélník 4"/>
          <p:cNvSpPr>
            <a:spLocks noChangeArrowheads="1"/>
          </p:cNvSpPr>
          <p:nvPr/>
        </p:nvSpPr>
        <p:spPr bwMode="auto">
          <a:xfrm>
            <a:off x="179512" y="332656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300" b="1" u="sng" dirty="0"/>
              <a:t>Cílová skupina projektu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512" y="908720"/>
            <a:ext cx="7970400" cy="5223625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 marL="561608" indent="-466567">
              <a:buFont typeface="Wingdings" pitchFamily="2" charset="2"/>
              <a:buChar char="q"/>
              <a:defRPr/>
            </a:pPr>
            <a:r>
              <a:rPr lang="cs-CZ" sz="2900" b="1" dirty="0"/>
              <a:t>Pedagogičtí pracovníci hlavního vzdělávacího proudu</a:t>
            </a:r>
          </a:p>
          <a:p>
            <a:pPr marL="953294" lvl="1" indent="-466567">
              <a:buFont typeface="Wingdings" pitchFamily="2" charset="2"/>
              <a:buChar char="Ø"/>
              <a:defRPr/>
            </a:pPr>
            <a:r>
              <a:rPr lang="cs-CZ" sz="2900" dirty="0"/>
              <a:t>učitelé základních škol , asistenti  pedagoga, vychovatelé</a:t>
            </a:r>
          </a:p>
          <a:p>
            <a:pPr marL="953294" lvl="1" indent="-466567">
              <a:buFont typeface="Wingdings" pitchFamily="2" charset="2"/>
              <a:buChar char="Ø"/>
              <a:defRPr/>
            </a:pPr>
            <a:r>
              <a:rPr lang="cs-CZ" sz="2900" dirty="0"/>
              <a:t>ředitelé škol, zástupci ředitele, výchovní poradci, školní speciální pedagogové, metodici prevence</a:t>
            </a:r>
          </a:p>
          <a:p>
            <a:pPr marL="561608" indent="-466567">
              <a:buFont typeface="Wingdings" pitchFamily="2" charset="2"/>
              <a:buChar char="q"/>
              <a:defRPr/>
            </a:pPr>
            <a:r>
              <a:rPr lang="cs-CZ" sz="2900" b="1" dirty="0"/>
              <a:t>Zapojení cílové skupiny</a:t>
            </a:r>
          </a:p>
          <a:p>
            <a:pPr marL="953294" lvl="1" indent="-466567">
              <a:buFont typeface="Wingdings" pitchFamily="2" charset="2"/>
              <a:buChar char="Ø"/>
              <a:defRPr/>
            </a:pPr>
            <a:r>
              <a:rPr lang="cs-CZ" sz="2200" dirty="0"/>
              <a:t>oslovení: informační kampaň, inzeráty v odborném tisku</a:t>
            </a:r>
          </a:p>
          <a:p>
            <a:pPr marL="953294" lvl="1" indent="-466567">
              <a:buFont typeface="Wingdings" pitchFamily="2" charset="2"/>
              <a:buChar char="Ø"/>
              <a:defRPr/>
            </a:pPr>
            <a:r>
              <a:rPr lang="cs-CZ" sz="2200" dirty="0"/>
              <a:t>motivace cílové skupiny: získání certifikátu o absolvování akreditovaného kurzu MŠMT ČR</a:t>
            </a:r>
          </a:p>
          <a:p>
            <a:pPr>
              <a:defRPr/>
            </a:pPr>
            <a:endParaRPr lang="cs-CZ" sz="2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Obdélník 3"/>
          <p:cNvSpPr>
            <a:spLocks noChangeArrowheads="1"/>
          </p:cNvSpPr>
          <p:nvPr/>
        </p:nvSpPr>
        <p:spPr bwMode="auto">
          <a:xfrm>
            <a:off x="295201" y="1095955"/>
            <a:ext cx="816480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2500" dirty="0"/>
          </a:p>
        </p:txBody>
      </p:sp>
      <p:sp>
        <p:nvSpPr>
          <p:cNvPr id="10244" name="Obdélník 4"/>
          <p:cNvSpPr>
            <a:spLocks noChangeArrowheads="1"/>
          </p:cNvSpPr>
          <p:nvPr/>
        </p:nvSpPr>
        <p:spPr bwMode="auto">
          <a:xfrm>
            <a:off x="251520" y="1052736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300" b="1" u="sng" dirty="0"/>
              <a:t>1. Příprava podmínek realizace projektu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1520" y="1556792"/>
            <a:ext cx="7970400" cy="1745749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 marL="561608" indent="-466567">
              <a:buFont typeface="Wingdings" pitchFamily="2" charset="2"/>
              <a:buChar char="Ø"/>
              <a:defRPr/>
            </a:pPr>
            <a:r>
              <a:rPr lang="cs-CZ" sz="2500" dirty="0"/>
              <a:t>Sestavení realizačního týmu</a:t>
            </a:r>
          </a:p>
          <a:p>
            <a:pPr marL="561608" indent="-466567">
              <a:buFont typeface="Wingdings" pitchFamily="2" charset="2"/>
              <a:buChar char="Ø"/>
              <a:defRPr/>
            </a:pPr>
            <a:r>
              <a:rPr lang="cs-CZ" sz="2500" dirty="0"/>
              <a:t>Nákup technického vybavení, studijní literatury atd.</a:t>
            </a:r>
          </a:p>
          <a:p>
            <a:pPr>
              <a:buFont typeface="Wingdings" pitchFamily="2" charset="2"/>
              <a:buChar char="Ø"/>
              <a:defRPr/>
            </a:pPr>
            <a:endParaRPr lang="cs-CZ" sz="2900" dirty="0"/>
          </a:p>
          <a:p>
            <a:pPr>
              <a:buFont typeface="Wingdings" pitchFamily="2" charset="2"/>
              <a:buChar char="Ø"/>
              <a:defRPr/>
            </a:pPr>
            <a:endParaRPr lang="cs-CZ" sz="2900" dirty="0"/>
          </a:p>
        </p:txBody>
      </p:sp>
      <p:sp>
        <p:nvSpPr>
          <p:cNvPr id="10246" name="Obdélník 6"/>
          <p:cNvSpPr>
            <a:spLocks noChangeArrowheads="1"/>
          </p:cNvSpPr>
          <p:nvPr/>
        </p:nvSpPr>
        <p:spPr bwMode="auto">
          <a:xfrm>
            <a:off x="179512" y="2276872"/>
            <a:ext cx="7115246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marL="561608" indent="-466567"/>
            <a:r>
              <a:rPr lang="cs-CZ" sz="3300" b="1" u="sng" dirty="0"/>
              <a:t>2. Vytvoření obsahu jednotlivých kurzů</a:t>
            </a:r>
          </a:p>
        </p:txBody>
      </p:sp>
      <p:sp>
        <p:nvSpPr>
          <p:cNvPr id="10247" name="Obdélník 7"/>
          <p:cNvSpPr>
            <a:spLocks noChangeArrowheads="1"/>
          </p:cNvSpPr>
          <p:nvPr/>
        </p:nvSpPr>
        <p:spPr bwMode="auto">
          <a:xfrm>
            <a:off x="251520" y="2780928"/>
            <a:ext cx="7905600" cy="283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marL="561608" indent="-466567"/>
            <a:r>
              <a:rPr lang="cs-CZ" sz="2900" b="1" dirty="0"/>
              <a:t>3 úrovně kurzů v rámci DVPP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500" i="1" dirty="0"/>
              <a:t>Základní kurz </a:t>
            </a:r>
            <a:r>
              <a:rPr lang="cs-CZ" sz="2500" dirty="0"/>
              <a:t>– pro pedagogický sbor (4hod)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500" i="1" dirty="0"/>
              <a:t>Navazující kurz </a:t>
            </a:r>
            <a:r>
              <a:rPr lang="cs-CZ" sz="2500" dirty="0"/>
              <a:t>– pro pedagogy, kteří vyučují žáky s autismem, případně se s nimi setkávají v rámci školských poradenských pracovišť (20hod)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500" i="1" dirty="0"/>
              <a:t>Závěrečný kurz </a:t>
            </a:r>
            <a:r>
              <a:rPr lang="cs-CZ" sz="2500" dirty="0"/>
              <a:t>– pro pedagogy, kteří vyučují žáky s autismem a jsou s nimi v úzkém kontaktu (30hod)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260648"/>
            <a:ext cx="70567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b="1" dirty="0"/>
              <a:t>Klíčové</a:t>
            </a:r>
            <a:r>
              <a:rPr lang="cs-CZ" dirty="0" smtClean="0"/>
              <a:t> </a:t>
            </a:r>
            <a:r>
              <a:rPr lang="cs-CZ" sz="3300" b="1" dirty="0"/>
              <a:t>aktivity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295201" y="1095955"/>
            <a:ext cx="816480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2500" dirty="0"/>
          </a:p>
        </p:txBody>
      </p:sp>
      <p:sp>
        <p:nvSpPr>
          <p:cNvPr id="11268" name="Obdélník 4"/>
          <p:cNvSpPr>
            <a:spLocks noChangeArrowheads="1"/>
          </p:cNvSpPr>
          <p:nvPr/>
        </p:nvSpPr>
        <p:spPr bwMode="auto">
          <a:xfrm>
            <a:off x="230401" y="253467"/>
            <a:ext cx="8229600" cy="109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300" b="1" u="sng" dirty="0"/>
              <a:t>3. Vytvoření studijních materiálů a doprovodných opatření</a:t>
            </a:r>
          </a:p>
        </p:txBody>
      </p:sp>
      <p:sp>
        <p:nvSpPr>
          <p:cNvPr id="11269" name="Obdélník 8"/>
          <p:cNvSpPr>
            <a:spLocks noChangeArrowheads="1"/>
          </p:cNvSpPr>
          <p:nvPr/>
        </p:nvSpPr>
        <p:spPr bwMode="auto">
          <a:xfrm>
            <a:off x="424801" y="1484797"/>
            <a:ext cx="7387200" cy="422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marL="561608" indent="-466567"/>
            <a:r>
              <a:rPr lang="cs-CZ" sz="3300" dirty="0"/>
              <a:t>Studijní materiály – 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900" dirty="0"/>
              <a:t>Základní kurz – 10 stran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900" dirty="0"/>
              <a:t>Navazující kurz – 30 stran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900" dirty="0"/>
              <a:t>Závěrečný kurz – 70 stran</a:t>
            </a:r>
          </a:p>
          <a:p>
            <a:pPr marL="561608" indent="-466567"/>
            <a:endParaRPr lang="cs-CZ" sz="2900" u="sng" dirty="0"/>
          </a:p>
          <a:p>
            <a:pPr marL="561608" indent="-466567"/>
            <a:r>
              <a:rPr lang="cs-CZ" sz="3300" dirty="0"/>
              <a:t>Doprovodná opatření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900" dirty="0"/>
              <a:t>Specializované www stránky (www.</a:t>
            </a:r>
            <a:r>
              <a:rPr lang="cs-CZ" sz="2900" dirty="0" err="1"/>
              <a:t>vzdelavaniaautismus.cz</a:t>
            </a:r>
            <a:r>
              <a:rPr lang="cs-CZ" dirty="0"/>
              <a:t>)</a:t>
            </a:r>
          </a:p>
          <a:p>
            <a:pPr marL="561608" indent="-466567">
              <a:buFont typeface="Wingdings" charset="2"/>
              <a:buChar char="Ø"/>
            </a:pPr>
            <a:r>
              <a:rPr lang="cs-CZ" sz="2900" dirty="0"/>
              <a:t>On-line poradna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295201" y="1095955"/>
            <a:ext cx="816480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2500" dirty="0"/>
          </a:p>
        </p:txBody>
      </p:sp>
      <p:sp>
        <p:nvSpPr>
          <p:cNvPr id="11268" name="Obdélník 4"/>
          <p:cNvSpPr>
            <a:spLocks noChangeArrowheads="1"/>
          </p:cNvSpPr>
          <p:nvPr/>
        </p:nvSpPr>
        <p:spPr bwMode="auto">
          <a:xfrm>
            <a:off x="251520" y="188640"/>
            <a:ext cx="8229600" cy="5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300" b="1" dirty="0" smtClean="0"/>
              <a:t>www.</a:t>
            </a:r>
            <a:r>
              <a:rPr lang="cs-CZ" sz="3300" b="1" dirty="0" err="1" smtClean="0"/>
              <a:t>vzdelavaniaautismus.cz</a:t>
            </a:r>
            <a:endParaRPr lang="cs-CZ" sz="3300" b="1" dirty="0"/>
          </a:p>
        </p:txBody>
      </p:sp>
      <p:pic>
        <p:nvPicPr>
          <p:cNvPr id="6" name="Obrázek 5" descr="Printscreen web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764704"/>
            <a:ext cx="6804467" cy="46090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8636"/>
            <a:ext cx="9144000" cy="7576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Obdélník 3"/>
          <p:cNvSpPr>
            <a:spLocks noChangeArrowheads="1"/>
          </p:cNvSpPr>
          <p:nvPr/>
        </p:nvSpPr>
        <p:spPr bwMode="auto">
          <a:xfrm>
            <a:off x="295201" y="1095955"/>
            <a:ext cx="816480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s-CZ" sz="2500" dirty="0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30401" y="253467"/>
            <a:ext cx="8229600" cy="109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cs-CZ" sz="3300" b="1" u="sng" dirty="0"/>
              <a:t>4. Příprava a pilotní ověření kurzů, získání akreditace</a:t>
            </a:r>
          </a:p>
        </p:txBody>
      </p:sp>
      <p:sp>
        <p:nvSpPr>
          <p:cNvPr id="12293" name="Obdélník 8"/>
          <p:cNvSpPr>
            <a:spLocks noChangeArrowheads="1"/>
          </p:cNvSpPr>
          <p:nvPr/>
        </p:nvSpPr>
        <p:spPr bwMode="auto">
          <a:xfrm>
            <a:off x="424801" y="1873637"/>
            <a:ext cx="7387200" cy="282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marL="561608" indent="-466567">
              <a:buFont typeface="Wingdings" charset="2"/>
              <a:buChar char="q"/>
            </a:pPr>
            <a:r>
              <a:rPr lang="cs-CZ" sz="2500" dirty="0"/>
              <a:t>10 škol, z každého kraje alespoň jedna – realizace Základního kurzu v konkrétní škole</a:t>
            </a:r>
          </a:p>
          <a:p>
            <a:pPr marL="561608" indent="-466567">
              <a:buFont typeface="Wingdings" charset="2"/>
              <a:buChar char="q"/>
            </a:pPr>
            <a:r>
              <a:rPr lang="cs-CZ" sz="2500" dirty="0"/>
              <a:t>Úzká spolupráce s krajskými koordinátory</a:t>
            </a:r>
          </a:p>
          <a:p>
            <a:pPr marL="561608" indent="-466567">
              <a:buFont typeface="Wingdings" charset="2"/>
              <a:buChar char="q"/>
            </a:pPr>
            <a:r>
              <a:rPr lang="cs-CZ" sz="2500" dirty="0"/>
              <a:t>Z absolventů ZK – 2 – 4 účastníci            </a:t>
            </a:r>
          </a:p>
          <a:p>
            <a:pPr marL="561608" indent="-466567">
              <a:buFont typeface="Wingdings" charset="2"/>
              <a:buChar char="q"/>
            </a:pPr>
            <a:r>
              <a:rPr lang="cs-CZ" sz="2500" dirty="0"/>
              <a:t>Z absolventů NK – 2 </a:t>
            </a:r>
            <a:r>
              <a:rPr lang="cs-CZ" sz="2500" dirty="0" smtClean="0"/>
              <a:t>účastníci</a:t>
            </a:r>
            <a:endParaRPr lang="cs-CZ" sz="2500" dirty="0"/>
          </a:p>
          <a:p>
            <a:pPr marL="561608" indent="-466567">
              <a:buFont typeface="Wingdings" charset="2"/>
              <a:buChar char="q"/>
            </a:pPr>
            <a:r>
              <a:rPr lang="cs-CZ" sz="2500" dirty="0"/>
              <a:t>Navazující a závěrečný kurz – ZŠ,Brno, </a:t>
            </a:r>
            <a:r>
              <a:rPr lang="cs-CZ" sz="2500" dirty="0" err="1"/>
              <a:t>Štolcova</a:t>
            </a:r>
            <a:r>
              <a:rPr lang="cs-CZ" sz="2500" dirty="0"/>
              <a:t> 16</a:t>
            </a:r>
          </a:p>
          <a:p>
            <a:pPr marL="561608" indent="-466567">
              <a:buFont typeface="Wingdings" charset="2"/>
              <a:buChar char="q"/>
            </a:pPr>
            <a:r>
              <a:rPr lang="cs-CZ" sz="2500" dirty="0"/>
              <a:t>Podání žádosti o akreditaci kurzů MŠMT ČR</a:t>
            </a:r>
            <a:endParaRPr lang="cs-CZ" sz="13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648</Words>
  <Application>Microsoft Office PowerPoint</Application>
  <PresentationFormat>Předvádění na obrazovce (4:3)</PresentationFormat>
  <Paragraphs>134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Dostál</dc:creator>
  <cp:lastModifiedBy>Tomáš Dostál</cp:lastModifiedBy>
  <cp:revision>18</cp:revision>
  <dcterms:created xsi:type="dcterms:W3CDTF">2012-01-10T11:44:22Z</dcterms:created>
  <dcterms:modified xsi:type="dcterms:W3CDTF">2012-01-11T13:13:36Z</dcterms:modified>
</cp:coreProperties>
</file>