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1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2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3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4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5.xml" ContentType="application/vnd.openxmlformats-officedocument.presentationml.notesSlide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6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notesSlides/notesSlide7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8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9.xml" ContentType="application/vnd.openxmlformats-officedocument.presentationml.notesSlide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9" r:id="rId4"/>
    <p:sldId id="282" r:id="rId5"/>
    <p:sldId id="258" r:id="rId6"/>
    <p:sldId id="271" r:id="rId7"/>
    <p:sldId id="283" r:id="rId8"/>
    <p:sldId id="272" r:id="rId9"/>
    <p:sldId id="261" r:id="rId10"/>
    <p:sldId id="284" r:id="rId11"/>
    <p:sldId id="263" r:id="rId12"/>
    <p:sldId id="274" r:id="rId13"/>
    <p:sldId id="275" r:id="rId14"/>
    <p:sldId id="276" r:id="rId15"/>
    <p:sldId id="277" r:id="rId16"/>
    <p:sldId id="278" r:id="rId17"/>
    <p:sldId id="279" r:id="rId18"/>
    <p:sldId id="264" r:id="rId19"/>
    <p:sldId id="265" r:id="rId20"/>
    <p:sldId id="286" r:id="rId21"/>
    <p:sldId id="266" r:id="rId22"/>
    <p:sldId id="280" r:id="rId23"/>
    <p:sldId id="267" r:id="rId24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26" autoAdjust="0"/>
    <p:restoredTop sz="72023" autoAdjust="0"/>
  </p:normalViewPr>
  <p:slideViewPr>
    <p:cSldViewPr>
      <p:cViewPr>
        <p:scale>
          <a:sx n="70" d="100"/>
          <a:sy n="70" d="100"/>
        </p:scale>
        <p:origin x="-1338" y="-18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46" y="-9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16576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428749" y="0"/>
            <a:ext cx="2305455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18.10.2011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8D9ED-0991-4115-B5BC-C8C8FC215B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07167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3B329-62A9-4807-99AD-55FC7FD510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8212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787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031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dirty="0" smtClean="0"/>
              <a:t>Kulatý stůl k individuálnímu projektu národnímu Stáže ve firmách - vzdělávání praxí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670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528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148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901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282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879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10" Type="http://schemas.openxmlformats.org/officeDocument/2006/relationships/image" Target="../media/image2.jpeg"/><Relationship Id="rId4" Type="http://schemas.openxmlformats.org/officeDocument/2006/relationships/tags" Target="../tags/tag9.xml"/><Relationship Id="rId9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image" Target="../media/image2.jpeg"/><Relationship Id="rId5" Type="http://schemas.openxmlformats.org/officeDocument/2006/relationships/tags" Target="../tags/tag17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6.xml"/><Relationship Id="rId9" Type="http://schemas.openxmlformats.org/officeDocument/2006/relationships/tags" Target="../tags/tag2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10" Type="http://schemas.openxmlformats.org/officeDocument/2006/relationships/image" Target="../media/image2.jpeg"/><Relationship Id="rId4" Type="http://schemas.openxmlformats.org/officeDocument/2006/relationships/tags" Target="../tags/tag25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7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835696" y="1628800"/>
            <a:ext cx="4896544" cy="2520280"/>
          </a:xfrm>
        </p:spPr>
        <p:txBody>
          <a:bodyPr/>
          <a:lstStyle>
            <a:lvl1pPr algn="r">
              <a:defRPr b="1">
                <a:latin typeface="PT Sans" pitchFamily="34" charset="-18"/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278601" y="4149080"/>
            <a:ext cx="2453639" cy="1021804"/>
          </a:xfrm>
        </p:spPr>
        <p:txBody>
          <a:bodyPr>
            <a:noAutofit/>
          </a:bodyPr>
          <a:lstStyle>
            <a:lvl1pPr marL="0" indent="0" algn="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15" y="1556792"/>
            <a:ext cx="4278601" cy="458112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520" y="457405"/>
            <a:ext cx="1606296" cy="432816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>
            <p:custDataLst>
              <p:tags r:id="rId5"/>
            </p:custDataLst>
          </p:nvPr>
        </p:nvCxnSpPr>
        <p:spPr>
          <a:xfrm>
            <a:off x="6876256" y="1628800"/>
            <a:ext cx="0" cy="453650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datum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7334944" y="6376243"/>
            <a:ext cx="2133600" cy="365125"/>
          </a:xfrm>
        </p:spPr>
        <p:txBody>
          <a:bodyPr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52264" y="6165304"/>
            <a:ext cx="2895600" cy="556171"/>
          </a:xfrm>
        </p:spPr>
        <p:txBody>
          <a:bodyPr anchor="t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dirty="0" smtClean="0"/>
              <a:t>FOND DALŠÍHO VZDĚLÁVÁNÍ</a:t>
            </a:r>
          </a:p>
          <a:p>
            <a:r>
              <a:rPr lang="cs-CZ" sz="1050" dirty="0" smtClean="0"/>
              <a:t>Stroupežnického 30, 150 00 Praha 5</a:t>
            </a:r>
          </a:p>
          <a:p>
            <a:r>
              <a:rPr lang="cs-CZ" sz="1050" dirty="0" smtClean="0"/>
              <a:t>http://www.fonddv.cz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3538875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99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94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55018"/>
            <a:ext cx="6059016" cy="130177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6059016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7334944" y="6376243"/>
            <a:ext cx="2133600" cy="365125"/>
          </a:xfrm>
        </p:spPr>
        <p:txBody>
          <a:bodyPr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52264" y="6165304"/>
            <a:ext cx="2895600" cy="556171"/>
          </a:xfrm>
        </p:spPr>
        <p:txBody>
          <a:bodyPr anchor="t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pic>
        <p:nvPicPr>
          <p:cNvPr id="7" name="Obrázek 6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520" y="457405"/>
            <a:ext cx="1606296" cy="432816"/>
          </a:xfrm>
          <a:prstGeom prst="rect">
            <a:avLst/>
          </a:prstGeom>
        </p:spPr>
      </p:pic>
      <p:sp>
        <p:nvSpPr>
          <p:cNvPr id="8" name="Ovál 7"/>
          <p:cNvSpPr/>
          <p:nvPr userDrawn="1">
            <p:custDataLst>
              <p:tags r:id="rId6"/>
            </p:custDataLst>
          </p:nvPr>
        </p:nvSpPr>
        <p:spPr>
          <a:xfrm>
            <a:off x="6660000" y="404664"/>
            <a:ext cx="360040" cy="3600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 userDrawn="1">
            <p:custDataLst>
              <p:tags r:id="rId7"/>
            </p:custDataLst>
          </p:nvPr>
        </p:nvCxnSpPr>
        <p:spPr>
          <a:xfrm>
            <a:off x="6836448" y="-387424"/>
            <a:ext cx="1" cy="8203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636984" y="404664"/>
            <a:ext cx="383288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PT Sans" pitchFamily="34" charset="-18"/>
              </a:defRPr>
            </a:lvl1pPr>
          </a:lstStyle>
          <a:p>
            <a:fld id="{2F8F3FC0-8EF6-4F52-95D1-C5782BDE62DD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6" name="Přímá spojnice 15"/>
          <p:cNvCxnSpPr/>
          <p:nvPr userDrawn="1">
            <p:custDataLst>
              <p:tags r:id="rId9"/>
            </p:custDataLst>
          </p:nvPr>
        </p:nvCxnSpPr>
        <p:spPr>
          <a:xfrm>
            <a:off x="6876256" y="1628800"/>
            <a:ext cx="0" cy="453650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96402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55018"/>
            <a:ext cx="6059016" cy="130177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7334944" y="6376243"/>
            <a:ext cx="2133600" cy="365125"/>
          </a:xfrm>
        </p:spPr>
        <p:txBody>
          <a:bodyPr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52264" y="6165304"/>
            <a:ext cx="2895600" cy="556171"/>
          </a:xfrm>
        </p:spPr>
        <p:txBody>
          <a:bodyPr anchor="t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pic>
        <p:nvPicPr>
          <p:cNvPr id="12" name="Obrázek 11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520" y="457405"/>
            <a:ext cx="1606296" cy="432816"/>
          </a:xfrm>
          <a:prstGeom prst="rect">
            <a:avLst/>
          </a:prstGeom>
        </p:spPr>
      </p:pic>
      <p:sp>
        <p:nvSpPr>
          <p:cNvPr id="13" name="Ovál 12"/>
          <p:cNvSpPr/>
          <p:nvPr userDrawn="1">
            <p:custDataLst>
              <p:tags r:id="rId6"/>
            </p:custDataLst>
          </p:nvPr>
        </p:nvSpPr>
        <p:spPr>
          <a:xfrm>
            <a:off x="6660000" y="404664"/>
            <a:ext cx="360040" cy="3600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/>
          <p:nvPr userDrawn="1">
            <p:custDataLst>
              <p:tags r:id="rId7"/>
            </p:custDataLst>
          </p:nvPr>
        </p:nvCxnSpPr>
        <p:spPr>
          <a:xfrm>
            <a:off x="6836448" y="-387424"/>
            <a:ext cx="1" cy="8203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symbol pro číslo snímku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636984" y="404664"/>
            <a:ext cx="383288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PT Sans" pitchFamily="34" charset="-18"/>
              </a:defRPr>
            </a:lvl1pPr>
          </a:lstStyle>
          <a:p>
            <a:fld id="{2F8F3FC0-8EF6-4F52-95D1-C5782BDE62D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06569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891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09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95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251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00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13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26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PT Sans" pitchFamily="34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50000"/>
              <a:lumOff val="50000"/>
            </a:schemeClr>
          </a:solidFill>
          <a:latin typeface="PT Sans" pitchFamily="34" charset="-18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50000"/>
              <a:lumOff val="50000"/>
            </a:schemeClr>
          </a:solidFill>
          <a:latin typeface="PT Sans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PT Sans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50000"/>
              <a:lumOff val="50000"/>
            </a:schemeClr>
          </a:solidFill>
          <a:latin typeface="PT Sans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50000"/>
              <a:lumOff val="50000"/>
            </a:schemeClr>
          </a:solidFill>
          <a:latin typeface="PT Sans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7.xml"/><Relationship Id="rId4" Type="http://schemas.openxmlformats.org/officeDocument/2006/relationships/tags" Target="../tags/tag7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3" Type="http://schemas.openxmlformats.org/officeDocument/2006/relationships/tags" Target="../tags/tag10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3" Type="http://schemas.openxmlformats.org/officeDocument/2006/relationships/tags" Target="../tags/tag11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3" Type="http://schemas.openxmlformats.org/officeDocument/2006/relationships/tags" Target="../tags/tag1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8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3" Type="http://schemas.openxmlformats.org/officeDocument/2006/relationships/tags" Target="../tags/tag12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5" Type="http://schemas.openxmlformats.org/officeDocument/2006/relationships/tags" Target="../tags/tag124.xml"/><Relationship Id="rId4" Type="http://schemas.openxmlformats.org/officeDocument/2006/relationships/tags" Target="../tags/tag1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30.xml"/><Relationship Id="rId4" Type="http://schemas.openxmlformats.org/officeDocument/2006/relationships/tags" Target="../tags/tag12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8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3" Type="http://schemas.openxmlformats.org/officeDocument/2006/relationships/tags" Target="../tags/tag9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9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4" Type="http://schemas.openxmlformats.org/officeDocument/2006/relationships/tags" Target="../tags/tag9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827584" y="332656"/>
            <a:ext cx="5904656" cy="3816424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„Praxe je nejlepší učitelka“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Marcus </a:t>
            </a:r>
            <a:r>
              <a:rPr lang="cs-CZ" sz="1400" dirty="0" err="1" smtClean="0">
                <a:solidFill>
                  <a:schemeClr val="tx1"/>
                </a:solidFill>
              </a:rPr>
              <a:t>Tullius</a:t>
            </a:r>
            <a:r>
              <a:rPr lang="cs-CZ" sz="1400" dirty="0" smtClean="0">
                <a:solidFill>
                  <a:schemeClr val="tx1"/>
                </a:solidFill>
              </a:rPr>
              <a:t> </a:t>
            </a:r>
            <a:r>
              <a:rPr lang="cs-CZ" sz="1400" dirty="0" smtClean="0">
                <a:solidFill>
                  <a:schemeClr val="tx1"/>
                </a:solidFill>
              </a:rPr>
              <a:t>Cicero</a:t>
            </a:r>
            <a:r>
              <a:rPr lang="cs-CZ" sz="1400" dirty="0" smtClean="0">
                <a:solidFill>
                  <a:srgbClr val="00B0F0"/>
                </a:solidFill>
              </a:rPr>
              <a:t/>
            </a:r>
            <a:br>
              <a:rPr lang="cs-CZ" sz="1400" dirty="0" smtClean="0">
                <a:solidFill>
                  <a:srgbClr val="00B0F0"/>
                </a:solidFill>
              </a:rPr>
            </a:br>
            <a:r>
              <a:rPr lang="cs-CZ" sz="1400" dirty="0" smtClean="0">
                <a:solidFill>
                  <a:srgbClr val="00B0F0"/>
                </a:solidFill>
              </a:rPr>
              <a:t/>
            </a:r>
            <a:br>
              <a:rPr lang="cs-CZ" sz="1400" dirty="0" smtClean="0">
                <a:solidFill>
                  <a:srgbClr val="00B0F0"/>
                </a:solidFill>
              </a:rPr>
            </a:br>
            <a:r>
              <a:rPr lang="cs-CZ" sz="3600" dirty="0" smtClean="0">
                <a:solidFill>
                  <a:srgbClr val="00B0F0"/>
                </a:solidFill>
              </a:rPr>
              <a:t/>
            </a:r>
            <a:br>
              <a:rPr lang="cs-CZ" sz="3600" dirty="0" smtClean="0">
                <a:solidFill>
                  <a:srgbClr val="00B0F0"/>
                </a:solidFill>
              </a:rPr>
            </a:br>
            <a:r>
              <a:rPr lang="cs-CZ" sz="3600" dirty="0" smtClean="0">
                <a:solidFill>
                  <a:srgbClr val="00B0F0"/>
                </a:solidFill>
              </a:rPr>
              <a:t>Stáže </a:t>
            </a:r>
            <a:r>
              <a:rPr lang="cs-CZ" sz="3600" dirty="0" smtClean="0">
                <a:solidFill>
                  <a:srgbClr val="00B0F0"/>
                </a:solidFill>
              </a:rPr>
              <a:t>ve firmách -</a:t>
            </a:r>
            <a:br>
              <a:rPr lang="cs-CZ" sz="3600" dirty="0" smtClean="0">
                <a:solidFill>
                  <a:srgbClr val="00B0F0"/>
                </a:solidFill>
              </a:rPr>
            </a:br>
            <a:r>
              <a:rPr lang="cs-CZ" sz="3600" dirty="0" smtClean="0">
                <a:solidFill>
                  <a:srgbClr val="00B0F0"/>
                </a:solidFill>
              </a:rPr>
              <a:t>vzdělávání praxí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563888" y="4581128"/>
            <a:ext cx="3168352" cy="1021804"/>
          </a:xfrm>
        </p:spPr>
        <p:txBody>
          <a:bodyPr/>
          <a:lstStyle/>
          <a:p>
            <a:r>
              <a:rPr lang="cs-CZ" sz="2200" b="1" dirty="0" smtClean="0"/>
              <a:t>Kulatý stůl </a:t>
            </a:r>
            <a:br>
              <a:rPr lang="cs-CZ" sz="2200" b="1" dirty="0" smtClean="0"/>
            </a:br>
            <a:r>
              <a:rPr lang="cs-CZ" sz="2200" b="1" dirty="0" smtClean="0"/>
              <a:t>s odbornou veřejností</a:t>
            </a:r>
            <a:endParaRPr lang="cs-CZ" sz="2200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dirty="0" smtClean="0"/>
              <a:t>16.02.2012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74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Hlavní pilíře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059016" cy="4281339"/>
          </a:xfrm>
        </p:spPr>
        <p:txBody>
          <a:bodyPr/>
          <a:lstStyle/>
          <a:p>
            <a:pPr algn="just"/>
            <a:r>
              <a:rPr lang="cs-CZ" sz="2200" dirty="0" smtClean="0"/>
              <a:t>Národní katalog stáží:</a:t>
            </a:r>
          </a:p>
          <a:p>
            <a:pPr lvl="1" algn="just"/>
            <a:r>
              <a:rPr lang="cs-CZ" sz="2200" dirty="0" smtClean="0"/>
              <a:t>Vytvoření </a:t>
            </a:r>
            <a:r>
              <a:rPr lang="cs-CZ" sz="2200" dirty="0" smtClean="0"/>
              <a:t>katalogu šablon </a:t>
            </a:r>
            <a:endParaRPr lang="cs-CZ" sz="2200" dirty="0" smtClean="0"/>
          </a:p>
          <a:p>
            <a:pPr lvl="1" algn="just"/>
            <a:r>
              <a:rPr lang="cs-CZ" sz="2200" dirty="0"/>
              <a:t>Vytvoření databáze poskytovatelů </a:t>
            </a:r>
            <a:r>
              <a:rPr lang="cs-CZ" sz="2200" dirty="0" smtClean="0"/>
              <a:t>stáží</a:t>
            </a:r>
            <a:endParaRPr lang="cs-CZ" sz="2200" dirty="0" smtClean="0"/>
          </a:p>
          <a:p>
            <a:pPr algn="just"/>
            <a:r>
              <a:rPr lang="cs-CZ" sz="2200" dirty="0" smtClean="0"/>
              <a:t>Pilotní ověření nástrojů pro efektivní poskytování stáží – realizace stáží</a:t>
            </a:r>
          </a:p>
          <a:p>
            <a:pPr algn="just"/>
            <a:r>
              <a:rPr lang="cs-CZ" sz="2200" dirty="0" smtClean="0"/>
              <a:t>Popularizace </a:t>
            </a:r>
            <a:r>
              <a:rPr lang="cs-CZ" sz="2200" dirty="0" smtClean="0"/>
              <a:t>stáží ve firmách jako formy dalšího vzdělávání</a:t>
            </a:r>
          </a:p>
          <a:p>
            <a:pPr algn="just"/>
            <a:r>
              <a:rPr lang="cs-CZ" sz="2200" dirty="0" smtClean="0"/>
              <a:t>Definování nástrojů pro zavedení vzdělávání formou stáží ve firmách do systému DV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Klíčové aktivity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700808"/>
            <a:ext cx="6059016" cy="4425355"/>
          </a:xfrm>
        </p:spPr>
        <p:txBody>
          <a:bodyPr>
            <a:normAutofit fontScale="92500"/>
          </a:bodyPr>
          <a:lstStyle/>
          <a:p>
            <a:pPr marL="457200" indent="-457200" algn="just">
              <a:buAutoNum type="arabicPeriod"/>
            </a:pPr>
            <a:r>
              <a:rPr lang="cs-CZ" dirty="0"/>
              <a:t>Vytvoření nástroje pro poskytování stáží – tvorba </a:t>
            </a:r>
            <a:r>
              <a:rPr lang="cs-CZ" dirty="0" smtClean="0"/>
              <a:t>šablon</a:t>
            </a:r>
          </a:p>
          <a:p>
            <a:pPr marL="457200" indent="-457200" algn="just">
              <a:buAutoNum type="arabicPeriod"/>
            </a:pPr>
            <a:r>
              <a:rPr lang="cs-CZ" dirty="0"/>
              <a:t>Nastavení systému dalšího vzdělávání formou stáží a testovací realizace </a:t>
            </a:r>
            <a:r>
              <a:rPr lang="cs-CZ" dirty="0" smtClean="0"/>
              <a:t>stáží</a:t>
            </a:r>
          </a:p>
          <a:p>
            <a:pPr marL="457200" indent="-457200" algn="just">
              <a:buAutoNum type="arabicPeriod"/>
            </a:pPr>
            <a:r>
              <a:rPr lang="cs-CZ" dirty="0" smtClean="0"/>
              <a:t>Pilotní ověření systému dalšího vzdělávání prostřednictvím stáží ve firmách</a:t>
            </a:r>
          </a:p>
          <a:p>
            <a:pPr marL="457200" indent="-457200" algn="just">
              <a:buAutoNum type="arabicPeriod"/>
            </a:pPr>
            <a:r>
              <a:rPr lang="cs-CZ" dirty="0" smtClean="0"/>
              <a:t>Zajištění </a:t>
            </a:r>
            <a:r>
              <a:rPr lang="cs-CZ" dirty="0"/>
              <a:t>absorpční kapacity zájemců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DV formou </a:t>
            </a:r>
            <a:r>
              <a:rPr lang="cs-CZ" dirty="0" smtClean="0"/>
              <a:t>stáží</a:t>
            </a:r>
          </a:p>
          <a:p>
            <a:pPr marL="457200" indent="-457200" algn="just">
              <a:buAutoNum type="arabicPeriod"/>
            </a:pPr>
            <a:r>
              <a:rPr lang="cs-CZ" dirty="0"/>
              <a:t>Vytvoření databáze poskytovatelů </a:t>
            </a:r>
            <a:r>
              <a:rPr lang="cs-CZ" dirty="0" smtClean="0"/>
              <a:t>stáží</a:t>
            </a:r>
          </a:p>
          <a:p>
            <a:pPr marL="457200" indent="-457200" algn="just">
              <a:buAutoNum type="arabicPeriod"/>
            </a:pPr>
            <a:r>
              <a:rPr lang="cs-CZ" dirty="0"/>
              <a:t>Evaluační aktivity a zakotvení stáží jako systémového nástroje dalšího </a:t>
            </a:r>
            <a:r>
              <a:rPr lang="cs-CZ" dirty="0" smtClean="0"/>
              <a:t>vzdělávání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11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031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600" dirty="0" smtClean="0">
                <a:solidFill>
                  <a:srgbClr val="00B0F0"/>
                </a:solidFill>
              </a:rPr>
              <a:t>KA 01 </a:t>
            </a:r>
            <a:r>
              <a:rPr lang="cs-CZ" sz="2600" dirty="0">
                <a:solidFill>
                  <a:srgbClr val="00B0F0"/>
                </a:solidFill>
              </a:rPr>
              <a:t>Vytvoření nástroje pro poskytování stáží – tvorba </a:t>
            </a:r>
            <a:r>
              <a:rPr lang="cs-CZ" sz="2600" dirty="0" smtClean="0">
                <a:solidFill>
                  <a:srgbClr val="00B0F0"/>
                </a:solidFill>
              </a:rPr>
              <a:t>šablon</a:t>
            </a:r>
            <a:endParaRPr lang="cs-CZ" sz="2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Harmonogram KA: po celou dobu realizace projektu</a:t>
            </a:r>
          </a:p>
          <a:p>
            <a:pPr algn="just"/>
            <a:r>
              <a:rPr lang="cs-CZ" dirty="0" smtClean="0"/>
              <a:t>Cíl KA - </a:t>
            </a:r>
            <a:r>
              <a:rPr lang="cs-CZ" u="sng" dirty="0" smtClean="0"/>
              <a:t>tvorba šablon dle vydefinovaných oborů a profesí, vytvoření katalogu šablon</a:t>
            </a:r>
          </a:p>
          <a:p>
            <a:pPr lvl="1" algn="just"/>
            <a:r>
              <a:rPr lang="cs-CZ" dirty="0" smtClean="0"/>
              <a:t>Metodika tvorby šablon</a:t>
            </a:r>
          </a:p>
          <a:p>
            <a:pPr lvl="1" algn="just"/>
            <a:r>
              <a:rPr lang="cs-CZ" dirty="0" smtClean="0"/>
              <a:t>Schvalování šablon odbornou radou</a:t>
            </a:r>
          </a:p>
          <a:p>
            <a:pPr lvl="1" algn="just"/>
            <a:r>
              <a:rPr lang="cs-CZ" dirty="0" smtClean="0"/>
              <a:t>Katalog šablon</a:t>
            </a:r>
          </a:p>
          <a:p>
            <a:pPr algn="just"/>
            <a:r>
              <a:rPr lang="cs-CZ" dirty="0" smtClean="0"/>
              <a:t>Etapizace tvorby šablon a realizace stáží</a:t>
            </a:r>
          </a:p>
          <a:p>
            <a:pPr algn="just"/>
            <a:r>
              <a:rPr lang="cs-CZ" dirty="0" smtClean="0"/>
              <a:t>Výběr perspektivních odvětví v souladu </a:t>
            </a:r>
            <a:br>
              <a:rPr lang="cs-CZ" dirty="0" smtClean="0"/>
            </a:br>
            <a:r>
              <a:rPr lang="cs-CZ" dirty="0" smtClean="0"/>
              <a:t>s výstupy z existujících analýz </a:t>
            </a:r>
            <a:br>
              <a:rPr lang="cs-CZ" dirty="0" smtClean="0"/>
            </a:br>
            <a:r>
              <a:rPr lang="cs-CZ" dirty="0" smtClean="0"/>
              <a:t>(NVF, HK ČR, Strategie mezinárodní konkurenceschopnosti ČR 2012-2020)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14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55018"/>
            <a:ext cx="6516216" cy="1301774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cs-CZ" sz="2900" dirty="0" smtClean="0">
                <a:solidFill>
                  <a:srgbClr val="00B0F0"/>
                </a:solidFill>
              </a:rPr>
              <a:t>    </a:t>
            </a:r>
            <a:r>
              <a:rPr lang="cs-CZ" sz="2600" dirty="0" smtClean="0">
                <a:solidFill>
                  <a:srgbClr val="00B0F0"/>
                </a:solidFill>
              </a:rPr>
              <a:t>KA 02 </a:t>
            </a:r>
            <a:r>
              <a:rPr lang="cs-CZ" sz="2600" dirty="0">
                <a:solidFill>
                  <a:srgbClr val="00B0F0"/>
                </a:solidFill>
              </a:rPr>
              <a:t>Nastavení systému </a:t>
            </a:r>
            <a:r>
              <a:rPr lang="cs-CZ" sz="2600" dirty="0" smtClean="0">
                <a:solidFill>
                  <a:srgbClr val="00B0F0"/>
                </a:solidFill>
              </a:rPr>
              <a:t>dalšího </a:t>
            </a:r>
            <a:r>
              <a:rPr lang="cs-CZ" sz="2600" dirty="0">
                <a:solidFill>
                  <a:srgbClr val="00B0F0"/>
                </a:solidFill>
              </a:rPr>
              <a:t>vzdělávání formou stáží </a:t>
            </a:r>
            <a:r>
              <a:rPr lang="cs-CZ" sz="2600" dirty="0" smtClean="0">
                <a:solidFill>
                  <a:srgbClr val="00B0F0"/>
                </a:solidFill>
              </a:rPr>
              <a:t>a </a:t>
            </a:r>
            <a:r>
              <a:rPr lang="cs-CZ" sz="2600" dirty="0">
                <a:solidFill>
                  <a:srgbClr val="00B0F0"/>
                </a:solidFill>
              </a:rPr>
              <a:t>testovací realizace stáží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Harmonogram KA: duben 2012 – leden 2013</a:t>
            </a:r>
          </a:p>
          <a:p>
            <a:pPr algn="just"/>
            <a:r>
              <a:rPr lang="cs-CZ" dirty="0" smtClean="0"/>
              <a:t>Cíl KA: </a:t>
            </a:r>
            <a:r>
              <a:rPr lang="cs-CZ" u="sng" dirty="0" smtClean="0"/>
              <a:t>nastavení systému a testovací fáze realizace stáží</a:t>
            </a:r>
          </a:p>
          <a:p>
            <a:pPr algn="just"/>
            <a:r>
              <a:rPr lang="cs-CZ" dirty="0" smtClean="0"/>
              <a:t>Testování stáží v rámci celé ČR </a:t>
            </a:r>
            <a:br>
              <a:rPr lang="cs-CZ" dirty="0" smtClean="0"/>
            </a:br>
            <a:r>
              <a:rPr lang="cs-CZ" dirty="0" smtClean="0"/>
              <a:t>na vybraném vzorku šablon</a:t>
            </a:r>
          </a:p>
          <a:p>
            <a:pPr algn="just"/>
            <a:r>
              <a:rPr lang="cs-CZ" dirty="0" smtClean="0"/>
              <a:t>Realizace zajištěna prostřednictvím dodavatele stáží ( VŘ I - 250 mil. vč. DPH):</a:t>
            </a:r>
          </a:p>
          <a:p>
            <a:pPr lvl="1" algn="just"/>
            <a:r>
              <a:rPr lang="cs-CZ" dirty="0" smtClean="0"/>
              <a:t>Principy VŘ</a:t>
            </a:r>
          </a:p>
          <a:p>
            <a:pPr lvl="1" algn="just"/>
            <a:r>
              <a:rPr lang="cs-CZ" dirty="0" smtClean="0"/>
              <a:t>Hodnotící kritéria</a:t>
            </a:r>
          </a:p>
          <a:p>
            <a:pPr algn="just"/>
            <a:r>
              <a:rPr lang="cs-CZ" dirty="0" smtClean="0"/>
              <a:t>Kontrolní mechanismy ze strany FDV</a:t>
            </a:r>
          </a:p>
          <a:p>
            <a:pPr algn="just"/>
            <a:r>
              <a:rPr lang="cs-CZ" dirty="0" smtClean="0"/>
              <a:t>Finanční toky mezi FDV a dodavatelem</a:t>
            </a:r>
          </a:p>
          <a:p>
            <a:pPr algn="just"/>
            <a:r>
              <a:rPr lang="cs-CZ" dirty="0" smtClean="0"/>
              <a:t>Nastavení a evaluace systému, sběr zpětné vazby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71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6516216" cy="1296144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cs-CZ" sz="2600" dirty="0" smtClean="0">
                <a:solidFill>
                  <a:srgbClr val="00B0F0"/>
                </a:solidFill>
              </a:rPr>
              <a:t>     KA 03 </a:t>
            </a:r>
            <a:r>
              <a:rPr lang="cs-CZ" sz="2600" dirty="0">
                <a:solidFill>
                  <a:srgbClr val="00B0F0"/>
                </a:solidFill>
              </a:rPr>
              <a:t>Pilotní ověření systému dalšího vzdělávání prostřednictvím stáží ve </a:t>
            </a:r>
            <a:r>
              <a:rPr lang="cs-CZ" sz="2600" dirty="0" smtClean="0">
                <a:solidFill>
                  <a:srgbClr val="00B0F0"/>
                </a:solidFill>
              </a:rPr>
              <a:t>firmách</a:t>
            </a:r>
            <a:endParaRPr lang="cs-CZ" sz="2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6059016" cy="428133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Harmonogram KA: únor 2013 – srpen 2014</a:t>
            </a:r>
          </a:p>
          <a:p>
            <a:pPr algn="just"/>
            <a:r>
              <a:rPr lang="cs-CZ" dirty="0" smtClean="0"/>
              <a:t>Cíl KA: </a:t>
            </a:r>
            <a:r>
              <a:rPr lang="cs-CZ" u="sng" dirty="0" smtClean="0"/>
              <a:t>realizace stáží v rámci II. fáze pilotního ověření</a:t>
            </a:r>
          </a:p>
          <a:p>
            <a:pPr lvl="1" algn="just"/>
            <a:r>
              <a:rPr lang="cs-CZ" dirty="0" smtClean="0"/>
              <a:t>Realizace stáží se zohledněním specifik jednotlivých krajů ČR </a:t>
            </a:r>
          </a:p>
          <a:p>
            <a:pPr lvl="1" algn="just"/>
            <a:r>
              <a:rPr lang="cs-CZ" dirty="0" smtClean="0"/>
              <a:t>Promítnutí výsledků evaluace testovací fáze</a:t>
            </a:r>
          </a:p>
          <a:p>
            <a:pPr lvl="1" algn="just"/>
            <a:r>
              <a:rPr lang="cs-CZ" dirty="0" smtClean="0"/>
              <a:t>Zajištěno prostřednictvím dodavatele </a:t>
            </a:r>
            <a:br>
              <a:rPr lang="cs-CZ" dirty="0" smtClean="0"/>
            </a:br>
            <a:r>
              <a:rPr lang="cs-CZ" dirty="0" smtClean="0"/>
              <a:t>(VŘ 02 - cca 350 mil. vč. DPH) </a:t>
            </a:r>
          </a:p>
          <a:p>
            <a:pPr lvl="1" algn="just"/>
            <a:r>
              <a:rPr lang="cs-CZ" dirty="0" smtClean="0"/>
              <a:t>Principy VŘ (13 částí dle krajů)</a:t>
            </a:r>
          </a:p>
          <a:p>
            <a:pPr lvl="1" algn="just"/>
            <a:r>
              <a:rPr lang="cs-CZ" dirty="0" smtClean="0"/>
              <a:t>Hodnotící kritéria</a:t>
            </a:r>
          </a:p>
          <a:p>
            <a:pPr lvl="1" algn="just"/>
            <a:r>
              <a:rPr lang="cs-CZ" dirty="0" smtClean="0"/>
              <a:t>Vládní komise</a:t>
            </a:r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77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55018"/>
            <a:ext cx="6516216" cy="1301774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600" dirty="0" smtClean="0">
                <a:solidFill>
                  <a:srgbClr val="00B0F0"/>
                </a:solidFill>
              </a:rPr>
              <a:t>     KA 04 </a:t>
            </a:r>
            <a:r>
              <a:rPr lang="cs-CZ" sz="2600" dirty="0">
                <a:solidFill>
                  <a:srgbClr val="00B0F0"/>
                </a:solidFill>
              </a:rPr>
              <a:t>Zajištění absorpční kapacity zájemců o DV formou stáží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6059016" cy="4353347"/>
          </a:xfrm>
        </p:spPr>
        <p:txBody>
          <a:bodyPr>
            <a:normAutofit/>
          </a:bodyPr>
          <a:lstStyle/>
          <a:p>
            <a:pPr algn="just"/>
            <a:r>
              <a:rPr lang="cs-CZ" sz="2200" dirty="0" smtClean="0"/>
              <a:t>Harmonogram KA: po celou dobu realizace projektu</a:t>
            </a:r>
          </a:p>
          <a:p>
            <a:pPr algn="just"/>
            <a:r>
              <a:rPr lang="cs-CZ" sz="2200" dirty="0" smtClean="0"/>
              <a:t>Cíl KA: </a:t>
            </a:r>
            <a:r>
              <a:rPr lang="cs-CZ" sz="2200" u="sng" dirty="0" smtClean="0"/>
              <a:t>zajištění absorpční kapacity zájemců o stáže, zvýšení informovanosti široké veřejnosti o problematice DV </a:t>
            </a:r>
          </a:p>
          <a:p>
            <a:pPr algn="just"/>
            <a:endParaRPr lang="cs-CZ" sz="2200" dirty="0" smtClean="0"/>
          </a:p>
          <a:p>
            <a:pPr algn="just"/>
            <a:r>
              <a:rPr lang="cs-CZ" sz="2200" dirty="0" smtClean="0"/>
              <a:t>Nástroje oslovení CS:</a:t>
            </a:r>
          </a:p>
          <a:p>
            <a:pPr lvl="1" algn="just"/>
            <a:r>
              <a:rPr lang="cs-CZ" sz="2200" dirty="0" smtClean="0"/>
              <a:t>Internetové stránky projektu</a:t>
            </a:r>
          </a:p>
          <a:p>
            <a:pPr lvl="1" algn="just"/>
            <a:r>
              <a:rPr lang="cs-CZ" sz="2200" dirty="0" smtClean="0"/>
              <a:t>Série cílených roadshow po celé ČR</a:t>
            </a:r>
          </a:p>
          <a:p>
            <a:pPr lvl="1" algn="just"/>
            <a:r>
              <a:rPr lang="cs-CZ" sz="2200" dirty="0" smtClean="0"/>
              <a:t>Prezentace v médiích</a:t>
            </a:r>
          </a:p>
          <a:p>
            <a:pPr lvl="1"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28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55018"/>
            <a:ext cx="6516216" cy="1301774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600" dirty="0" smtClean="0">
                <a:solidFill>
                  <a:srgbClr val="00B0F0"/>
                </a:solidFill>
              </a:rPr>
              <a:t>     KA 05 </a:t>
            </a:r>
            <a:r>
              <a:rPr lang="cs-CZ" sz="2600" dirty="0">
                <a:solidFill>
                  <a:srgbClr val="00B0F0"/>
                </a:solidFill>
              </a:rPr>
              <a:t>Vytvoření databáze poskytovatelů </a:t>
            </a:r>
            <a:r>
              <a:rPr lang="cs-CZ" sz="2600" dirty="0" smtClean="0">
                <a:solidFill>
                  <a:srgbClr val="00B0F0"/>
                </a:solidFill>
              </a:rPr>
              <a:t>stáží</a:t>
            </a:r>
            <a:endParaRPr lang="cs-CZ" sz="2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6059016" cy="4353347"/>
          </a:xfrm>
        </p:spPr>
        <p:txBody>
          <a:bodyPr/>
          <a:lstStyle/>
          <a:p>
            <a:pPr algn="just"/>
            <a:r>
              <a:rPr lang="cs-CZ" sz="2200" dirty="0" smtClean="0"/>
              <a:t>Harmonogram KA: po celou dobu realizace projektu</a:t>
            </a:r>
          </a:p>
          <a:p>
            <a:pPr algn="just">
              <a:buNone/>
            </a:pPr>
            <a:endParaRPr lang="cs-CZ" sz="2200" dirty="0" smtClean="0"/>
          </a:p>
          <a:p>
            <a:pPr algn="just"/>
            <a:r>
              <a:rPr lang="cs-CZ" sz="2200" dirty="0" smtClean="0"/>
              <a:t>Cíl KA: </a:t>
            </a:r>
            <a:r>
              <a:rPr lang="cs-CZ" sz="2200" u="sng" dirty="0" smtClean="0"/>
              <a:t>vytvořit databázi poskytovatelů stáží</a:t>
            </a:r>
          </a:p>
          <a:p>
            <a:pPr algn="just">
              <a:buNone/>
            </a:pPr>
            <a:endParaRPr lang="cs-CZ" sz="2200" u="sng" dirty="0" smtClean="0"/>
          </a:p>
          <a:p>
            <a:pPr algn="just"/>
            <a:r>
              <a:rPr lang="cs-CZ" sz="2200" dirty="0" smtClean="0"/>
              <a:t>Systémový prvek udržitelnosti projektu</a:t>
            </a:r>
          </a:p>
          <a:p>
            <a:pPr algn="just">
              <a:buNone/>
            </a:pPr>
            <a:endParaRPr lang="cs-CZ" sz="2200" dirty="0" smtClean="0"/>
          </a:p>
          <a:p>
            <a:pPr algn="just"/>
            <a:r>
              <a:rPr lang="cs-CZ" sz="2200" dirty="0" smtClean="0"/>
              <a:t>Otevřená databáze pro všechny            zaměstnavatele se zájmem o poskytování stáží </a:t>
            </a:r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214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6516216" cy="1368152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cs-CZ" sz="2600" dirty="0" smtClean="0">
                <a:solidFill>
                  <a:srgbClr val="00B0F0"/>
                </a:solidFill>
              </a:rPr>
              <a:t>     KA 06 Evaluační aktivity a zakotvení stáží jako systémového nástroje dalšího vzdělávání</a:t>
            </a:r>
            <a:endParaRPr lang="cs-CZ" sz="2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6059016" cy="4137323"/>
          </a:xfrm>
        </p:spPr>
        <p:txBody>
          <a:bodyPr>
            <a:normAutofit/>
          </a:bodyPr>
          <a:lstStyle/>
          <a:p>
            <a:pPr algn="just"/>
            <a:r>
              <a:rPr lang="cs-CZ" sz="2200" dirty="0" smtClean="0"/>
              <a:t>Harmonogram KA: srpen 2012 – srpen 2014</a:t>
            </a:r>
          </a:p>
          <a:p>
            <a:pPr algn="just"/>
            <a:r>
              <a:rPr lang="cs-CZ" sz="2200" dirty="0" smtClean="0"/>
              <a:t>Cíl KA: </a:t>
            </a:r>
            <a:r>
              <a:rPr lang="cs-CZ" sz="2200" u="sng" dirty="0" smtClean="0"/>
              <a:t>vydefinovat a </a:t>
            </a:r>
            <a:r>
              <a:rPr lang="cs-CZ" sz="2200" u="sng" dirty="0"/>
              <a:t>představit</a:t>
            </a:r>
            <a:r>
              <a:rPr lang="cs-CZ" sz="2200" u="sng" dirty="0" smtClean="0"/>
              <a:t> nástroje pro efektivní zavedení vzdělávání formou stáží do prostředí ČR</a:t>
            </a:r>
          </a:p>
          <a:p>
            <a:pPr algn="just"/>
            <a:r>
              <a:rPr lang="cs-CZ" sz="2200" dirty="0" smtClean="0"/>
              <a:t>Průběžná a závěrečná evaluace systému</a:t>
            </a:r>
          </a:p>
          <a:p>
            <a:pPr algn="just"/>
            <a:r>
              <a:rPr lang="cs-CZ" sz="2200" dirty="0" smtClean="0"/>
              <a:t>Vznik analýzy opatření </a:t>
            </a:r>
            <a:r>
              <a:rPr lang="cs-CZ" sz="2200" dirty="0"/>
              <a:t>pro efektivní nastavení systému </a:t>
            </a:r>
            <a:r>
              <a:rPr lang="cs-CZ" sz="2200" dirty="0" smtClean="0"/>
              <a:t>stáží jako další formy DV</a:t>
            </a:r>
          </a:p>
          <a:p>
            <a:pPr algn="just"/>
            <a:r>
              <a:rPr lang="cs-CZ" sz="2200" dirty="0" smtClean="0"/>
              <a:t>Způsob realizace KA: diskuse </a:t>
            </a:r>
            <a:br>
              <a:rPr lang="cs-CZ" sz="2200" dirty="0" smtClean="0"/>
            </a:br>
            <a:r>
              <a:rPr lang="cs-CZ" sz="2200" dirty="0" smtClean="0"/>
              <a:t>s odborníky, evaluace projektu atp.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64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Udržitelnost projektu I.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844824"/>
            <a:ext cx="6059016" cy="4281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200" dirty="0" smtClean="0"/>
              <a:t>Zajištění udržitelnosti projektu je dáno výstupy, které vzniknou v rámci projektu:</a:t>
            </a:r>
          </a:p>
          <a:p>
            <a:pPr marL="0" indent="0" algn="just">
              <a:buNone/>
            </a:pPr>
            <a:endParaRPr lang="cs-CZ" sz="2200" dirty="0" smtClean="0"/>
          </a:p>
          <a:p>
            <a:pPr algn="just"/>
            <a:r>
              <a:rPr lang="cs-CZ" sz="2200" dirty="0" smtClean="0"/>
              <a:t>Komplexně nastavený systém poskytování stáží jako forma dalšího vzdělávání</a:t>
            </a:r>
          </a:p>
          <a:p>
            <a:pPr algn="just"/>
            <a:r>
              <a:rPr lang="cs-CZ" sz="2200" dirty="0" smtClean="0"/>
              <a:t>Katalog šablon stáží</a:t>
            </a:r>
          </a:p>
          <a:p>
            <a:pPr algn="just"/>
            <a:r>
              <a:rPr lang="cs-CZ" sz="2200" dirty="0" smtClean="0"/>
              <a:t>Databáze poskytovatelů stáží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18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42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Udržitelnost projektu II.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772816"/>
            <a:ext cx="6059016" cy="43533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Možnost financování aktivit stáží </a:t>
            </a:r>
            <a:br>
              <a:rPr lang="cs-CZ" dirty="0" smtClean="0"/>
            </a:br>
            <a:r>
              <a:rPr lang="cs-CZ" dirty="0" smtClean="0"/>
              <a:t>po ukončení projektu: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Propojení s Aktivní politikou zaměstnanosti MPSV</a:t>
            </a:r>
          </a:p>
          <a:p>
            <a:pPr algn="just"/>
            <a:r>
              <a:rPr lang="cs-CZ" dirty="0" smtClean="0"/>
              <a:t>ESF</a:t>
            </a:r>
          </a:p>
          <a:p>
            <a:pPr algn="just"/>
            <a:r>
              <a:rPr lang="cs-CZ" dirty="0" smtClean="0"/>
              <a:t>Soukromý kapitál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19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451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55018"/>
            <a:ext cx="6059016" cy="108575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Obsah prezentace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28800"/>
            <a:ext cx="6059016" cy="44973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FDV – představení</a:t>
            </a:r>
          </a:p>
          <a:p>
            <a:pPr algn="just"/>
            <a:r>
              <a:rPr lang="cs-CZ" dirty="0" smtClean="0"/>
              <a:t>Základní informace o projektu</a:t>
            </a:r>
          </a:p>
          <a:p>
            <a:pPr algn="just"/>
            <a:r>
              <a:rPr lang="cs-CZ" dirty="0" smtClean="0"/>
              <a:t>Geneze projektové záměru</a:t>
            </a:r>
          </a:p>
          <a:p>
            <a:pPr algn="just"/>
            <a:r>
              <a:rPr lang="cs-CZ" dirty="0" smtClean="0"/>
              <a:t>Východiska projektu</a:t>
            </a:r>
          </a:p>
          <a:p>
            <a:pPr algn="just"/>
            <a:r>
              <a:rPr lang="cs-CZ" dirty="0" smtClean="0"/>
              <a:t>Cíle projektu</a:t>
            </a:r>
          </a:p>
          <a:p>
            <a:pPr algn="just"/>
            <a:r>
              <a:rPr lang="cs-CZ" dirty="0" smtClean="0"/>
              <a:t>Cílová skupina</a:t>
            </a:r>
          </a:p>
          <a:p>
            <a:pPr algn="just"/>
            <a:r>
              <a:rPr lang="cs-CZ" dirty="0" smtClean="0"/>
              <a:t>Hlavní pilíře projektu</a:t>
            </a:r>
          </a:p>
          <a:p>
            <a:pPr algn="just"/>
            <a:r>
              <a:rPr lang="cs-CZ" dirty="0" smtClean="0"/>
              <a:t>Klíčové aktivity a jejich popis</a:t>
            </a:r>
          </a:p>
          <a:p>
            <a:pPr algn="just"/>
            <a:r>
              <a:rPr lang="cs-CZ" dirty="0" smtClean="0"/>
              <a:t>Udržitelnost projektu</a:t>
            </a:r>
          </a:p>
          <a:p>
            <a:pPr algn="just"/>
            <a:r>
              <a:rPr lang="cs-CZ" dirty="0" smtClean="0"/>
              <a:t>Rizika a jejich eliminace</a:t>
            </a:r>
          </a:p>
          <a:p>
            <a:pPr algn="just"/>
            <a:r>
              <a:rPr lang="cs-CZ" dirty="0" smtClean="0"/>
              <a:t>Realizační tým</a:t>
            </a:r>
          </a:p>
          <a:p>
            <a:pPr algn="just"/>
            <a:r>
              <a:rPr lang="cs-CZ" dirty="0" smtClean="0"/>
              <a:t>Rozpočet projektu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2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526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Rozpočet projektu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20</a:t>
            </a:fld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1772816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0040"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latin typeface="PT Sans"/>
                        </a:rPr>
                        <a:t>KA 01</a:t>
                      </a:r>
                      <a:endParaRPr lang="cs-CZ" sz="2200" b="1" dirty="0">
                        <a:latin typeface="PT San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latin typeface="PT Sans"/>
                        </a:rPr>
                        <a:t>2 miliony Kč</a:t>
                      </a:r>
                      <a:endParaRPr lang="cs-CZ" sz="2200" b="1" dirty="0">
                        <a:latin typeface="PT San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  <a:latin typeface="PT Sans"/>
                        </a:rPr>
                        <a:t>KA 02</a:t>
                      </a:r>
                      <a:endParaRPr lang="cs-CZ" sz="2200" b="1" dirty="0">
                        <a:solidFill>
                          <a:schemeClr val="bg1"/>
                        </a:solidFill>
                        <a:latin typeface="PT San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  <a:latin typeface="PT Sans"/>
                        </a:rPr>
                        <a:t>250 milionů Kč</a:t>
                      </a:r>
                      <a:endParaRPr lang="cs-CZ" sz="2200" b="1" dirty="0">
                        <a:solidFill>
                          <a:schemeClr val="bg1"/>
                        </a:solidFill>
                        <a:latin typeface="PT San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  <a:latin typeface="PT Sans"/>
                        </a:rPr>
                        <a:t>KA 03</a:t>
                      </a:r>
                      <a:endParaRPr lang="cs-CZ" sz="2200" b="1" dirty="0">
                        <a:solidFill>
                          <a:schemeClr val="bg1"/>
                        </a:solidFill>
                        <a:latin typeface="PT San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  <a:latin typeface="PT Sans"/>
                        </a:rPr>
                        <a:t>356 milionů Kč</a:t>
                      </a:r>
                      <a:endParaRPr lang="cs-CZ" sz="2200" b="1" dirty="0">
                        <a:solidFill>
                          <a:schemeClr val="bg1"/>
                        </a:solidFill>
                        <a:latin typeface="PT San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b="1" kern="1200" dirty="0" smtClean="0">
                          <a:solidFill>
                            <a:schemeClr val="lt1"/>
                          </a:solidFill>
                          <a:latin typeface="PT Sans"/>
                          <a:ea typeface="+mn-ea"/>
                          <a:cs typeface="+mn-cs"/>
                        </a:rPr>
                        <a:t>KA 04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kern="1200" dirty="0" smtClean="0">
                          <a:solidFill>
                            <a:schemeClr val="lt1"/>
                          </a:solidFill>
                          <a:latin typeface="PT Sans"/>
                          <a:ea typeface="+mn-ea"/>
                          <a:cs typeface="+mn-cs"/>
                        </a:rPr>
                        <a:t>40 milionů Kč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  <a:latin typeface="PT Sans"/>
                        </a:rPr>
                        <a:t>KA 05</a:t>
                      </a:r>
                      <a:endParaRPr lang="cs-CZ" sz="2200" b="1" dirty="0">
                        <a:solidFill>
                          <a:schemeClr val="bg1"/>
                        </a:solidFill>
                        <a:latin typeface="PT San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  <a:latin typeface="PT Sans"/>
                        </a:rPr>
                        <a:t>22 milionů Kč</a:t>
                      </a:r>
                      <a:endParaRPr lang="cs-CZ" sz="2200" b="1" dirty="0">
                        <a:solidFill>
                          <a:schemeClr val="bg1"/>
                        </a:solidFill>
                        <a:latin typeface="PT Sans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  <a:latin typeface="PT Sans"/>
                        </a:rPr>
                        <a:t>KA 06	</a:t>
                      </a:r>
                      <a:endParaRPr lang="cs-CZ" sz="2200" b="1" dirty="0">
                        <a:solidFill>
                          <a:schemeClr val="bg1"/>
                        </a:solidFill>
                        <a:latin typeface="PT San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dirty="0" smtClean="0">
                          <a:solidFill>
                            <a:schemeClr val="bg1"/>
                          </a:solidFill>
                          <a:latin typeface="PT Sans"/>
                        </a:rPr>
                        <a:t>8 milionů Kč</a:t>
                      </a:r>
                      <a:endParaRPr lang="cs-CZ" sz="2200" b="1" dirty="0">
                        <a:solidFill>
                          <a:schemeClr val="bg1"/>
                        </a:solidFill>
                        <a:latin typeface="PT San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467544" y="4797152"/>
          <a:ext cx="6096000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cs-CZ" sz="2200" b="1" kern="1200" dirty="0" smtClean="0">
                          <a:solidFill>
                            <a:schemeClr val="bg1"/>
                          </a:solidFill>
                          <a:latin typeface="PT Sans"/>
                          <a:ea typeface="+mn-ea"/>
                          <a:cs typeface="+mn-cs"/>
                        </a:rPr>
                        <a:t>Osobní náklady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kern="1200" dirty="0" smtClean="0">
                          <a:solidFill>
                            <a:schemeClr val="bg1"/>
                          </a:solidFill>
                          <a:latin typeface="PT Sans"/>
                          <a:ea typeface="+mn-ea"/>
                          <a:cs typeface="+mn-cs"/>
                        </a:rPr>
                        <a:t>84 milionů Kč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200" b="1" kern="1200" dirty="0" smtClean="0">
                          <a:solidFill>
                            <a:schemeClr val="bg1"/>
                          </a:solidFill>
                          <a:latin typeface="PT Sans"/>
                          <a:ea typeface="+mn-ea"/>
                          <a:cs typeface="+mn-cs"/>
                        </a:rPr>
                        <a:t>Nepřímé náklady	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200" b="1" kern="1200" dirty="0" smtClean="0">
                          <a:solidFill>
                            <a:schemeClr val="bg1"/>
                          </a:solidFill>
                          <a:latin typeface="PT Sans"/>
                          <a:ea typeface="+mn-ea"/>
                          <a:cs typeface="+mn-cs"/>
                        </a:rPr>
                        <a:t>38 milionů Kč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86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mtClean="0">
                <a:solidFill>
                  <a:srgbClr val="00B0F0"/>
                </a:solidFill>
              </a:rPr>
              <a:t>Rizika projektu a jejich eliminace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700808"/>
            <a:ext cx="6059016" cy="442535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Riziko nedostatečné sítě poskytovatelů stáží</a:t>
            </a:r>
          </a:p>
          <a:p>
            <a:r>
              <a:rPr lang="cs-CZ" dirty="0" smtClean="0"/>
              <a:t>Nízká kvalita poskytovaných stáží</a:t>
            </a:r>
          </a:p>
          <a:p>
            <a:r>
              <a:rPr lang="cs-CZ" dirty="0" smtClean="0"/>
              <a:t>Nedostatečný zájem cílové skupiny o stáže</a:t>
            </a:r>
          </a:p>
          <a:p>
            <a:r>
              <a:rPr lang="cs-CZ" dirty="0" smtClean="0"/>
              <a:t>Přetlak cílové skupiny</a:t>
            </a:r>
          </a:p>
          <a:p>
            <a:r>
              <a:rPr lang="cs-CZ" dirty="0" smtClean="0"/>
              <a:t>Dodržení harmonogramu projektu v souladu s podmínkami výzvy</a:t>
            </a:r>
          </a:p>
          <a:p>
            <a:r>
              <a:rPr lang="cs-CZ" dirty="0" smtClean="0"/>
              <a:t>Veřejná podpora</a:t>
            </a:r>
          </a:p>
          <a:p>
            <a:r>
              <a:rPr lang="cs-CZ" dirty="0" smtClean="0"/>
              <a:t>Časové prodlení u klíčových VŘ</a:t>
            </a:r>
          </a:p>
          <a:p>
            <a:r>
              <a:rPr lang="cs-CZ" dirty="0" smtClean="0"/>
              <a:t>Zajištění udržitelnosti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16.02.2012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21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27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5018"/>
            <a:ext cx="6059016" cy="1013742"/>
          </a:xfrm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Realizační tým projektu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Složení RT:</a:t>
            </a:r>
          </a:p>
          <a:p>
            <a:pPr lvl="1" algn="just"/>
            <a:r>
              <a:rPr lang="cs-CZ" dirty="0" smtClean="0"/>
              <a:t>osoby zajišťující procesní, metodické, projektové a administrativní činnosti</a:t>
            </a:r>
          </a:p>
          <a:p>
            <a:pPr lvl="1" algn="just"/>
            <a:r>
              <a:rPr lang="cs-CZ" dirty="0" smtClean="0"/>
              <a:t>osoby zajišťující komunikaci projektu směrem k veřejnosti a CS</a:t>
            </a:r>
          </a:p>
          <a:p>
            <a:pPr lvl="1" algn="just"/>
            <a:r>
              <a:rPr lang="cs-CZ" dirty="0" smtClean="0"/>
              <a:t>odborníci na DV z řad akademické obce, zaměstnavatelů</a:t>
            </a:r>
          </a:p>
          <a:p>
            <a:pPr lvl="1" algn="just"/>
            <a:r>
              <a:rPr lang="cs-CZ" dirty="0" smtClean="0"/>
              <a:t>Cca 30 členů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cs-CZ" dirty="0" smtClean="0"/>
              <a:t>Předpoklad spolupráce s dalšími významnými institucemi (zástupci sektorových rad, zástupci HK ČR, zástupci profesních organizací, zástupci zaměstnavatelů atd.)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cs-CZ" dirty="0" smtClean="0"/>
              <a:t>Návaznost na další realizované projekty (NSK, NSP, QRAM apod.)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0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</a:rPr>
              <a:t>Děkujeme za vaši pozornost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203848" y="3789040"/>
            <a:ext cx="3528393" cy="1021804"/>
          </a:xfrm>
        </p:spPr>
        <p:txBody>
          <a:bodyPr/>
          <a:lstStyle/>
          <a:p>
            <a:r>
              <a:rPr lang="cs-CZ" dirty="0" smtClean="0"/>
              <a:t>pavel.krystof@fdv.mpsv.cz</a:t>
            </a:r>
          </a:p>
          <a:p>
            <a:r>
              <a:rPr lang="cs-CZ" dirty="0"/>
              <a:t>r</a:t>
            </a:r>
            <a:r>
              <a:rPr lang="cs-CZ" dirty="0" smtClean="0"/>
              <a:t>adek.rinn@fdv.mpsv.cz</a:t>
            </a:r>
          </a:p>
          <a:p>
            <a:r>
              <a:rPr lang="cs-CZ" dirty="0" smtClean="0"/>
              <a:t>veronika.peliskova@fdv.mpsv.cz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125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Fond dalšího vzdělávání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endParaRPr lang="cs-CZ" dirty="0" smtClean="0"/>
          </a:p>
          <a:p>
            <a:pPr algn="just"/>
            <a:r>
              <a:rPr lang="cs-CZ" sz="2200" dirty="0" smtClean="0"/>
              <a:t>Představení organizace</a:t>
            </a:r>
          </a:p>
          <a:p>
            <a:pPr algn="just"/>
            <a:r>
              <a:rPr lang="cs-CZ" sz="2200" dirty="0" smtClean="0"/>
              <a:t>Cíle a ambice FDV</a:t>
            </a:r>
          </a:p>
          <a:p>
            <a:pPr algn="just"/>
            <a:r>
              <a:rPr lang="cs-CZ" sz="2200" dirty="0" smtClean="0"/>
              <a:t>Činnost FDV</a:t>
            </a:r>
            <a:endParaRPr lang="cs-CZ" sz="2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3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731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Fond dalšího vzdělávání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355160" cy="45259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16.02.2012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7" name="Isosceles Triangle 6"/>
          <p:cNvSpPr/>
          <p:nvPr/>
        </p:nvSpPr>
        <p:spPr>
          <a:xfrm>
            <a:off x="1547664" y="1628800"/>
            <a:ext cx="4788532" cy="936104"/>
          </a:xfrm>
          <a:prstGeom prst="triangle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FDV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16474" y="2780928"/>
            <a:ext cx="2119421" cy="266429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Garant dalšího vzdělávání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31940" y="2780928"/>
            <a:ext cx="2268252" cy="266429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Příjemce prostředků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1" name="Rectangle 11"/>
          <p:cNvSpPr/>
          <p:nvPr/>
        </p:nvSpPr>
        <p:spPr>
          <a:xfrm>
            <a:off x="1475656" y="5589240"/>
            <a:ext cx="5112568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Spolupracující instituce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57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Základní informace o projektu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700808"/>
            <a:ext cx="6059016" cy="442535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 smtClean="0"/>
              <a:t>Předkladatel projektu: </a:t>
            </a:r>
            <a:r>
              <a:rPr lang="cs-CZ" dirty="0" smtClean="0"/>
              <a:t>Fond dalšího vzdělávání</a:t>
            </a:r>
          </a:p>
          <a:p>
            <a:pPr algn="just"/>
            <a:r>
              <a:rPr lang="cs-CZ" b="1" dirty="0" smtClean="0"/>
              <a:t>Operační program: </a:t>
            </a:r>
            <a:r>
              <a:rPr lang="cs-CZ" dirty="0" smtClean="0"/>
              <a:t>Operační program Vzdělávání pro konkurenceschopnost </a:t>
            </a:r>
            <a:br>
              <a:rPr lang="cs-CZ" dirty="0" smtClean="0"/>
            </a:br>
            <a:r>
              <a:rPr lang="cs-CZ" dirty="0" smtClean="0"/>
              <a:t>(OP VK), prioritní osa 3 Další vzdělávání, oblast podpory 3.1 Individuální další vzdělávání</a:t>
            </a:r>
          </a:p>
          <a:p>
            <a:pPr algn="just"/>
            <a:r>
              <a:rPr lang="cs-CZ" b="1" dirty="0"/>
              <a:t>Forma projektu: </a:t>
            </a:r>
            <a:r>
              <a:rPr lang="cs-CZ" dirty="0"/>
              <a:t>Individuální projekt národní (</a:t>
            </a:r>
            <a:r>
              <a:rPr lang="cs-CZ" dirty="0" err="1"/>
              <a:t>IPn</a:t>
            </a:r>
            <a:r>
              <a:rPr lang="cs-CZ" dirty="0"/>
              <a:t>)</a:t>
            </a:r>
            <a:endParaRPr lang="cs-CZ" b="1" dirty="0"/>
          </a:p>
          <a:p>
            <a:pPr algn="just"/>
            <a:r>
              <a:rPr lang="cs-CZ" b="1" dirty="0"/>
              <a:t>Období realizace: </a:t>
            </a:r>
            <a:r>
              <a:rPr lang="cs-CZ" dirty="0"/>
              <a:t>1. 4. 2012 – 31. 8. 2014</a:t>
            </a:r>
          </a:p>
          <a:p>
            <a:pPr algn="just"/>
            <a:r>
              <a:rPr lang="cs-CZ" b="1" dirty="0"/>
              <a:t>Rozpočet projektu: </a:t>
            </a:r>
            <a:r>
              <a:rPr lang="cs-CZ" dirty="0"/>
              <a:t>800 mil. Kč</a:t>
            </a:r>
          </a:p>
          <a:p>
            <a:pPr algn="just"/>
            <a:r>
              <a:rPr lang="cs-CZ" b="1" dirty="0"/>
              <a:t>Délka stáží: </a:t>
            </a:r>
            <a:r>
              <a:rPr lang="cs-CZ" dirty="0"/>
              <a:t>1 – 6 měsíců</a:t>
            </a:r>
          </a:p>
          <a:p>
            <a:pPr algn="just"/>
            <a:r>
              <a:rPr lang="cs-CZ" b="1" dirty="0"/>
              <a:t>Počet podpořených osob: </a:t>
            </a:r>
            <a:r>
              <a:rPr lang="cs-CZ" dirty="0"/>
              <a:t>5 000</a:t>
            </a:r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5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05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Geneze projektového záměru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6059016" cy="4353347"/>
          </a:xfrm>
        </p:spPr>
        <p:txBody>
          <a:bodyPr>
            <a:normAutofit/>
          </a:bodyPr>
          <a:lstStyle/>
          <a:p>
            <a:pPr algn="just"/>
            <a:r>
              <a:rPr lang="cs-CZ" sz="2200" dirty="0" smtClean="0"/>
              <a:t>Vznik myšlenky projektu - Usnesení vlády </a:t>
            </a:r>
            <a:br>
              <a:rPr lang="cs-CZ" sz="2200" dirty="0" smtClean="0"/>
            </a:br>
            <a:r>
              <a:rPr lang="cs-CZ" sz="2200" dirty="0" smtClean="0"/>
              <a:t>z 18. 5. 2011 a 20. 7. 2011</a:t>
            </a:r>
          </a:p>
          <a:p>
            <a:pPr algn="just"/>
            <a:r>
              <a:rPr lang="cs-CZ" sz="2200" dirty="0" smtClean="0"/>
              <a:t>Vyhlášení výzvy č. 41 – říjen 2011</a:t>
            </a:r>
          </a:p>
          <a:p>
            <a:pPr algn="just"/>
            <a:r>
              <a:rPr lang="cs-CZ" sz="2200" dirty="0" smtClean="0"/>
              <a:t>Červen – prosinec 2011:</a:t>
            </a:r>
          </a:p>
          <a:p>
            <a:pPr lvl="1" algn="just"/>
            <a:r>
              <a:rPr lang="cs-CZ" sz="2200" dirty="0" smtClean="0"/>
              <a:t>Příprava projektového záměru, diskuse možných variant řešení</a:t>
            </a:r>
          </a:p>
          <a:p>
            <a:pPr lvl="1" algn="just"/>
            <a:r>
              <a:rPr lang="cs-CZ" sz="2200" dirty="0" smtClean="0"/>
              <a:t>Intenzivní jednání s ŘO OP VK s cílem odstranění problematických oblastí projektu (veřejná podpora, administrativní náročnost atd.)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16.02.2012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05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Východiska projektu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6059016" cy="442535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 smtClean="0"/>
              <a:t>Z pohledu trhu práce:</a:t>
            </a:r>
          </a:p>
          <a:p>
            <a:pPr lvl="1" algn="just"/>
            <a:r>
              <a:rPr lang="cs-CZ" dirty="0" smtClean="0"/>
              <a:t>Poptávka firem po pracovnících </a:t>
            </a:r>
            <a:br>
              <a:rPr lang="cs-CZ" dirty="0" smtClean="0"/>
            </a:br>
            <a:r>
              <a:rPr lang="cs-CZ" dirty="0" smtClean="0"/>
              <a:t>se  vzděláním uplatnitelným na trhu práce a praxí v daném oboru</a:t>
            </a:r>
          </a:p>
          <a:p>
            <a:pPr lvl="1" algn="just"/>
            <a:r>
              <a:rPr lang="cs-CZ" dirty="0" smtClean="0"/>
              <a:t>Podpora perspektivních odvětví </a:t>
            </a:r>
            <a:br>
              <a:rPr lang="cs-CZ" dirty="0" smtClean="0"/>
            </a:br>
            <a:r>
              <a:rPr lang="cs-CZ" dirty="0" smtClean="0"/>
              <a:t>s ohledem na konkurenceschopnost ČR</a:t>
            </a:r>
          </a:p>
          <a:p>
            <a:pPr algn="just"/>
            <a:r>
              <a:rPr lang="cs-CZ" b="1" dirty="0" smtClean="0"/>
              <a:t>Z pohledu cílové skupiny:</a:t>
            </a:r>
          </a:p>
          <a:p>
            <a:pPr lvl="1" algn="just"/>
            <a:r>
              <a:rPr lang="cs-CZ" dirty="0" smtClean="0"/>
              <a:t>Podpora zaměstnatelnosti a adaptability </a:t>
            </a:r>
          </a:p>
          <a:p>
            <a:pPr lvl="1" algn="just"/>
            <a:r>
              <a:rPr lang="cs-CZ" dirty="0" smtClean="0"/>
              <a:t>Získání praktických zkušeností </a:t>
            </a:r>
          </a:p>
          <a:p>
            <a:pPr lvl="1" algn="just"/>
            <a:r>
              <a:rPr lang="cs-CZ" dirty="0" smtClean="0"/>
              <a:t>Osvojení si pracovních návyků, získání orientace v oboru</a:t>
            </a:r>
          </a:p>
          <a:p>
            <a:pPr lvl="1" algn="just"/>
            <a:r>
              <a:rPr lang="cs-CZ" dirty="0" smtClean="0"/>
              <a:t>Kariérní růst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16.02.2012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59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Cíle projektu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b="1" dirty="0" smtClean="0"/>
              <a:t>Globální cíl projektu: </a:t>
            </a:r>
            <a:r>
              <a:rPr lang="cs-CZ" sz="2200" dirty="0" smtClean="0"/>
              <a:t>zkvalitnit </a:t>
            </a:r>
            <a:r>
              <a:rPr lang="cs-CZ" sz="2200" dirty="0"/>
              <a:t>a zefektivnit situaci na trhu práce a posílit ekonomickou konkurenceschopnost </a:t>
            </a:r>
            <a:r>
              <a:rPr lang="cs-CZ" sz="2200" dirty="0" smtClean="0"/>
              <a:t>ČR</a:t>
            </a:r>
          </a:p>
          <a:p>
            <a:pPr algn="just">
              <a:buNone/>
            </a:pPr>
            <a:endParaRPr lang="cs-CZ" sz="2200" dirty="0"/>
          </a:p>
          <a:p>
            <a:pPr algn="just"/>
            <a:r>
              <a:rPr lang="cs-CZ" sz="2200" b="1" dirty="0"/>
              <a:t>Hlavním </a:t>
            </a:r>
            <a:r>
              <a:rPr lang="cs-CZ" sz="2200" b="1" dirty="0" smtClean="0"/>
              <a:t>cíl projektu: </a:t>
            </a:r>
            <a:r>
              <a:rPr lang="cs-CZ" sz="2200" dirty="0" smtClean="0"/>
              <a:t>zavedení </a:t>
            </a:r>
            <a:r>
              <a:rPr lang="cs-CZ" sz="2200" dirty="0"/>
              <a:t>systému dalšího vzdělávání ve firmách formou stáží,  vytvoření nástrojů pro jejich efektivní poskytování a jejich pilotní </a:t>
            </a:r>
            <a:r>
              <a:rPr lang="cs-CZ" sz="2200" dirty="0" smtClean="0"/>
              <a:t>ověření = vytvoření </a:t>
            </a:r>
            <a:r>
              <a:rPr lang="cs-CZ" sz="2200" u="sng" dirty="0" smtClean="0"/>
              <a:t>národního katalogu stáží (NKS)</a:t>
            </a:r>
            <a:endParaRPr lang="cs-CZ" sz="2200" u="sng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16.02.2012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27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51520" y="0"/>
            <a:ext cx="6275040" cy="1085750"/>
          </a:xfrm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Cílová skupina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51520" y="1268760"/>
            <a:ext cx="6912768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100" i="1" dirty="0" smtClean="0"/>
              <a:t>Obyvatelé České republiky v produktivním věku, zejména:</a:t>
            </a:r>
          </a:p>
          <a:p>
            <a:pPr marL="0" indent="0">
              <a:buNone/>
            </a:pPr>
            <a:r>
              <a:rPr lang="cs-CZ" sz="2100" b="1" dirty="0" smtClean="0"/>
              <a:t>absolventi, nezaměstnaní, osoby vracející </a:t>
            </a:r>
            <a:br>
              <a:rPr lang="cs-CZ" sz="2100" b="1" dirty="0" smtClean="0"/>
            </a:br>
            <a:r>
              <a:rPr lang="cs-CZ" sz="2100" b="1" dirty="0" smtClean="0"/>
              <a:t>se na trh práce a osoby mající zájem o kariérní vzdělávání</a:t>
            </a:r>
          </a:p>
          <a:p>
            <a:pPr lvl="0"/>
            <a:r>
              <a:rPr lang="cs-CZ" sz="2100" u="sng" dirty="0" smtClean="0"/>
              <a:t>Podmínky:</a:t>
            </a:r>
          </a:p>
          <a:p>
            <a:pPr lvl="1"/>
            <a:r>
              <a:rPr lang="cs-CZ" sz="2100" dirty="0" smtClean="0"/>
              <a:t>Zájemce </a:t>
            </a:r>
            <a:r>
              <a:rPr lang="cs-CZ" sz="2100" dirty="0"/>
              <a:t>o stáž dosáhl určitého vstupně </a:t>
            </a:r>
            <a:r>
              <a:rPr lang="cs-CZ" sz="2100" dirty="0" smtClean="0"/>
              <a:t/>
            </a:r>
            <a:br>
              <a:rPr lang="cs-CZ" sz="2100" dirty="0" smtClean="0"/>
            </a:br>
            <a:r>
              <a:rPr lang="cs-CZ" sz="2100" dirty="0" smtClean="0"/>
              <a:t>vzdělání </a:t>
            </a:r>
            <a:r>
              <a:rPr lang="cs-CZ" sz="2100" dirty="0"/>
              <a:t>relevantního pro daný obor </a:t>
            </a:r>
          </a:p>
          <a:p>
            <a:pPr lvl="1"/>
            <a:r>
              <a:rPr lang="cs-CZ" sz="2100" dirty="0"/>
              <a:t>Zájemce o stáž má trvalý pobyt na území </a:t>
            </a:r>
            <a:r>
              <a:rPr lang="cs-CZ" sz="2100" dirty="0" smtClean="0"/>
              <a:t/>
            </a:r>
            <a:br>
              <a:rPr lang="cs-CZ" sz="2100" dirty="0" smtClean="0"/>
            </a:br>
            <a:r>
              <a:rPr lang="cs-CZ" sz="2100" dirty="0" smtClean="0"/>
              <a:t>ČR </a:t>
            </a:r>
            <a:r>
              <a:rPr lang="cs-CZ" sz="2100" dirty="0"/>
              <a:t>mimo Prahu</a:t>
            </a:r>
          </a:p>
          <a:p>
            <a:pPr lvl="1"/>
            <a:r>
              <a:rPr lang="cs-CZ" sz="2100" dirty="0"/>
              <a:t>Zájemce o stáž není/nebyl v předchozích </a:t>
            </a:r>
            <a:r>
              <a:rPr lang="cs-CZ" sz="2100" dirty="0" smtClean="0"/>
              <a:t/>
            </a:r>
            <a:br>
              <a:rPr lang="cs-CZ" sz="2100" dirty="0" smtClean="0"/>
            </a:br>
            <a:r>
              <a:rPr lang="cs-CZ" sz="2100" dirty="0" smtClean="0"/>
              <a:t>5 </a:t>
            </a:r>
            <a:r>
              <a:rPr lang="cs-CZ" sz="2100" dirty="0"/>
              <a:t>letech zaměstnancem poskytovatele stáže</a:t>
            </a:r>
          </a:p>
          <a:p>
            <a:pPr lvl="1"/>
            <a:r>
              <a:rPr lang="cs-CZ" sz="2100" dirty="0"/>
              <a:t>Nejedná se o osobu samostatně výdělečně </a:t>
            </a:r>
            <a:r>
              <a:rPr lang="cs-CZ" sz="2100" dirty="0" smtClean="0"/>
              <a:t/>
            </a:r>
            <a:br>
              <a:rPr lang="cs-CZ" sz="2100" dirty="0" smtClean="0"/>
            </a:br>
            <a:r>
              <a:rPr lang="cs-CZ" sz="2100" dirty="0" smtClean="0"/>
              <a:t>činnou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dirty="0"/>
              <a:t>16.02.2012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9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537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RqOBIFvZ3lEcwTcjIWMO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Oslg8fNTKCicFmDrvhpJR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7EqXpb7TdFPO7Dft8IDP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aSZvMtqVFBinQQ8fnYUpn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pAjfRlxomkyziOckCjap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siq7RyMAp2sTWNR6kwZS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deLeoMgbW13rhoNRrJELh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AMH4LpMulnFDf4ETsMvot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osFp3eTNl7w4DZxk0RprG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pcPkGFb50VhvnMh3og7A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Mn1FEOr3nQobP4ioEbjyr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6aqFm8LDZ1kIG1gk1lxt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0QeKK9eL5hKIP43CVCy2P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p4BhVFwRP8EcwYixb76CS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Eyn40wf0yHsLl44d678b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4tvi1uapneLLPWIxAvkA7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2SAzN50cChVzTjiAHYSQK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IL863HgH1uLJOWdbGJXj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GZw7mFwBNB5ZZr5414uoI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jMmDFNwiuvT1ndqkKesU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XA5qHU016NKFGJLI0J4v7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5Y3SDHkfVO4tPLye6Cito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2X34vGEoQPdfnjeLTAaSo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hy5amc2cegOhsu1nuDFZx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a7Z72eEY52eEFfxyLJNFO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cT0aLCrdDaYHllW7i1cY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sfqRhlZMxfj7kNzRt6o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cwp1tjbpPFXXrrKJTl5eR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oe09yqy5AoGfJ0QN2NnI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mVusYsHieKIHPCwJzjxdr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p6gmasvAA7b0B07VF222p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yLc1I3x3quU9258NJiZlh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sFVZ3kRbor1XA79Npvcfz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EYHknSGhe6ajx5J0cbe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sWwzoTmNbPHnzGFAM2IT2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4u0EWTt82OIZg0m0ujI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yCzAy7UnP5g59DNN9Qr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z5VlIURDgEYY2XWPiNFh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hjAvWZez2AoVZxDfPd3Jz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h67FQYR2MOxHNBKcYSpGB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A6Ypb2YreIiQ1tog8fI0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iJ2uDfbkTQUw0HqNO4k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lAxOIEcHVmkkd4c2ddY8Z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oXAhNHJ9YBy0IGG9ykc3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06XoyHrUVt0zTMrdPxraV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lwh1KEgJ8wqZXtjp91I3F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Z9MTHkvEBdtLLq6xXNDbk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8TPYTqopsRzgw7eQWWeuV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bISiB4UqtKw1T4Jq4fb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buUYj6QHXQxUnDf07Nlx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w06kMdv9eKsS0eYjhX4I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Y6wqupWsPdc5XUSYkDcNB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suD12OvotIzC1ZOlJ6dLU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4NK69GLmVkHN5e4TWRNmp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GUg4rjCrwIiaE1Nsn8XrK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vlSSaYT6APTdNIKXnbL2b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kQlNygI5OtucoVby8Exq8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hrd4IqKLFIiE02xnqDnv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AkPLO37uLISyUztyik2N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UJV91LdU2DqRIDKSEVIy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7tDOX45aZCWGAUBNhTAI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rGcWJFDojfynNNFoXgPXs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fLWaY28qEDPRGMqRdprMF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iM7WpkDLKC0rqZyHBgT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bG87GIzPX5RvK4BuwVzr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yW7TX52qwFLSnEnR6I50S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eFl0SEHQwLLsKQ02sfAkd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ey2kbQuxNA3tHrxWcnIG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VUxQ3fQpxRiqMXxtRlYY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g8yvv2dCxNeq7qDZqhXb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Cp0KYEUQka1XwDpiyJNcU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ubmQ7QSVG1ZSDIxKxnjLc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dtAMeGSx9YBjUPo7x3Yp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XE0GKOcpT86RYSgkBb28R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gkNIlpQfNN8cvWMxW4lJ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DqYYYkh7kC4NVyq0y4Emv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3QwRdrNmk8XnFS2sNzE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Lmjx4fYN7VN8KRPxDNZ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3yy7EUByaq6Tk59xFnyox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1zx8aDfWRlSVHOLqpknfX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GeqMF0Xpr2g2xYzwJXiez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0pnkMeXd0i4wSiHnXfYrT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EFhMRSApWJVVe1pldIre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Y05gPm03f7RaKI30n4CB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X4FYC1g0FOGGgGA3epS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43hHhdkmCqCDq8b9nn2Y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HdIjOkmhqQPSyfa9InhHD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41MjN1nbsRMS0ohkNVD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33QxoTQ1QuGSHdGuUxlef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DgbL63f3u9Y0XWMo7w9C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6ZjbAPSnhN8Thdhd8JYAr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JJcIy89eI5xpwgSzwdmFc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Q6FJubYNb1UVgzYRhKe3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lRG0lydLeLZnT53ODXfU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B0iAEVBr8gMKN2uPpzqN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WTGTOs7gOa9Pm502YzPC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76kfM87PltIlF6CHPtua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IOwbuXQU5tUILgEwWL3c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DVrXtNr0BbP5MzyzGY8YP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71qTqgJl79w1tpOPEkolR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zk29gNv2lgWOpxAmbgf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OVSbFZ340w9zXdRMHZNlZ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u9gYE8XdwhUhHSRF3ctvr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tEEwqQ3LCLuGB75cOmCmB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6jje40YQzThnFCk7H79L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M1gJARn6S4vzykdcM3MLc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FFN7sMVgax8qCvdwxG73V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pertRGFvcQfXxiXkq7ts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X30aQpmg4N6fqZvh9RjzV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R630Uvl6YSWbC2h6ZGrnS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BMVerDEiJzcmlpRMa96R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0lFV2j7M0DkcLsdZgUsk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WaV3BfS53IFDD1jyWvgM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FFN7sMVgax8qCvdwxG73V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pertRGFvcQfXxiXkq7ts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R630Uvl6YSWbC2h6ZGrnS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BMVerDEiJzcmlpRMa96R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0lFV2j7M0DkcLsdZgUsk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WaV3BfS53IFDD1jyWvg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oDxoT4RlWzfzLKw0DyuE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vhvdjtNkqXxnfdoywh9Km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9AWDNTfExMOKgf6CZRJo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NSMJXv7M4tFywlKu7nZ6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MHZ3hIxE0xiKN4R3VJwK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4IJKRuKlps8A64KUdpfp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98gzGcJ5DpuLDwx5vABaP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SP4SWgOHhxufEm6z3tWo2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N1ezYFKGchyqRKE6nQSpk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vRS54NtvYTFJ5e8YEKv7b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3LsPklNl3MuXvmGSAWcHi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2445</TotalTime>
  <Words>1246</Words>
  <Application>Microsoft Office PowerPoint</Application>
  <PresentationFormat>Předvádění na obrazovce (4:3)</PresentationFormat>
  <Paragraphs>291</Paragraphs>
  <Slides>23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„Praxe je nejlepší učitelka“ Marcus Tullius Cicero   Stáže ve firmách - vzdělávání praxí</vt:lpstr>
      <vt:lpstr>Obsah prezentace</vt:lpstr>
      <vt:lpstr>Fond dalšího vzdělávání</vt:lpstr>
      <vt:lpstr>Fond dalšího vzdělávání</vt:lpstr>
      <vt:lpstr>Základní informace o projektu</vt:lpstr>
      <vt:lpstr>Geneze projektového záměru</vt:lpstr>
      <vt:lpstr>Východiska projektu</vt:lpstr>
      <vt:lpstr>Cíle projektu</vt:lpstr>
      <vt:lpstr>Cílová skupina</vt:lpstr>
      <vt:lpstr>Hlavní pilíře projektu</vt:lpstr>
      <vt:lpstr>Klíčové aktivity</vt:lpstr>
      <vt:lpstr>KA 01 Vytvoření nástroje pro poskytování stáží – tvorba šablon</vt:lpstr>
      <vt:lpstr>    KA 02 Nastavení systému dalšího vzdělávání formou stáží a testovací realizace stáží</vt:lpstr>
      <vt:lpstr>     KA 03 Pilotní ověření systému dalšího vzdělávání prostřednictvím stáží ve firmách</vt:lpstr>
      <vt:lpstr>     KA 04 Zajištění absorpční kapacity zájemců o DV formou stáží</vt:lpstr>
      <vt:lpstr>     KA 05 Vytvoření databáze poskytovatelů stáží</vt:lpstr>
      <vt:lpstr>     KA 06 Evaluační aktivity a zakotvení stáží jako systémového nástroje dalšího vzdělávání</vt:lpstr>
      <vt:lpstr>Udržitelnost projektu I.</vt:lpstr>
      <vt:lpstr>Udržitelnost projektu II.</vt:lpstr>
      <vt:lpstr>Rozpočet projektu</vt:lpstr>
      <vt:lpstr>Rizika projektu a jejich eliminace</vt:lpstr>
      <vt:lpstr>Realizační tým projektu</vt:lpstr>
      <vt:lpstr>Děkujeme za vaši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 Šorm</dc:creator>
  <cp:lastModifiedBy>USR10</cp:lastModifiedBy>
  <cp:revision>136</cp:revision>
  <cp:lastPrinted>2011-10-17T12:04:01Z</cp:lastPrinted>
  <dcterms:created xsi:type="dcterms:W3CDTF">2011-10-12T07:32:36Z</dcterms:created>
  <dcterms:modified xsi:type="dcterms:W3CDTF">2012-02-15T18:35:51Z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false</vt:lpwstr>
  </property>
  <property fmtid="{D5CDD505-2E9C-101B-9397-08002B2CF9AE}" pid="3" name="Google.Documents.DocumentId">
    <vt:lpwstr>1IbFG19iglI56DC34JA2rQkfyMk00xTsqd6-KJnU26b8</vt:lpwstr>
  </property>
  <property fmtid="{D5CDD505-2E9C-101B-9397-08002B2CF9AE}" pid="4" name="Google.Documents.RevisionId">
    <vt:lpwstr>09338502554097434740</vt:lpwstr>
  </property>
  <property fmtid="{D5CDD505-2E9C-101B-9397-08002B2CF9AE}" pid="5" name="Google.Documents.PreviousRevisionId">
    <vt:lpwstr>13170849590381276689</vt:lpwstr>
  </property>
  <property fmtid="{D5CDD505-2E9C-101B-9397-08002B2CF9AE}" pid="6" name="Google.Documents.PluginVersion">
    <vt:lpwstr>2.0.2424.7283</vt:lpwstr>
  </property>
  <property fmtid="{D5CDD505-2E9C-101B-9397-08002B2CF9AE}" pid="7" name="Google.Documents.MergeIncapabilityFlags">
    <vt:i4>0</vt:i4>
  </property>
</Properties>
</file>