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75" r:id="rId7"/>
    <p:sldId id="266" r:id="rId8"/>
    <p:sldId id="273" r:id="rId9"/>
    <p:sldId id="274" r:id="rId10"/>
    <p:sldId id="276" r:id="rId11"/>
    <p:sldId id="272" r:id="rId12"/>
    <p:sldId id="267" r:id="rId13"/>
    <p:sldId id="277" r:id="rId14"/>
    <p:sldId id="278" r:id="rId15"/>
    <p:sldId id="279" r:id="rId16"/>
    <p:sldId id="280" r:id="rId17"/>
    <p:sldId id="281" r:id="rId18"/>
    <p:sldId id="268" r:id="rId19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+mn-ea"/>
              <a:cs typeface="+mn-cs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+mn-ea"/>
              <a:cs typeface="+mn-cs"/>
            </a:endParaRPr>
          </a:p>
        </p:txBody>
      </p:sp>
      <p:sp>
        <p:nvSpPr>
          <p:cNvPr id="1434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83ADC8C8-60F1-4DC5-AE45-BC7ABF364A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F8B40A-4606-4F29-A04E-29C8CE594C1D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1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FF6E98-9850-4FD2-B882-A442B16DDC38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13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B73DB7-509E-4D1C-A2D0-A9329FF1A3B6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14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B73DB7-509E-4D1C-A2D0-A9329FF1A3B6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18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4C0F3E-9C2A-49EA-A404-C7B3CC7DCD64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2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B0346C-20DA-4D46-9D17-6F4BCF757F26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3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DB2B14-D501-40B1-AE70-31F2CF179692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4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0DC420-483F-43CB-A40E-2B696EF72DDB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5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CA75EC-449F-4820-B699-105ACF4C757A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6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1B9F3B-4D95-4DAE-8838-02B1F9FDB95C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7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53AB9C-3500-4B9B-9C7F-67814042C99A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11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FF6E98-9850-4FD2-B882-A442B16DDC38}" type="slidenum">
              <a:rPr lang="cs-CZ" smtClean="0">
                <a:latin typeface="Times New Roman" pitchFamily="18" charset="0"/>
                <a:ea typeface="DejaVu Sans Condensed"/>
                <a:cs typeface="DejaVu Sans Condensed"/>
              </a:rPr>
              <a:pPr/>
              <a:t>12</a:t>
            </a:fld>
            <a:endParaRPr lang="cs-CZ" smtClean="0">
              <a:latin typeface="Times New Roman" pitchFamily="18" charset="0"/>
              <a:ea typeface="DejaVu Sans Condensed"/>
              <a:cs typeface="DejaVu Sans Condensed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2E44-BF5E-429D-A04A-1B239017E8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CE2F-03C1-4862-9596-936B009CA9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8484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8484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6148-BEE1-47C3-B96A-EFDAE7D034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D73D-9ED3-4410-A6AA-9ECA8FA22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93BD-1131-4315-A4C0-F745100805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E6DD-F73C-40C3-BFA9-3263133CF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2165350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F6EDB-A227-42F0-8D86-1E86CB1A2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3662-DA2D-4DCD-9CA5-2F4BC7C529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C17C2-CDDF-4EAE-9DEB-5E99C9A79C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9B20-7A96-46D5-8E51-BD8D99DB4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0DDB-56E1-4462-8483-EDD632DCB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60E3-C7CA-4D11-8F35-D840E3412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8432C9CD-E24D-44FD-878D-1E0C62DFF7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Arial Unicode MS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Arial Unicode MS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Arial Unicode MS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Arial Unicode MS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eskatelevize.cz/ivysilani/1097253859-bludiste/411234100011037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tonda@cktzj.com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1965325"/>
            <a:ext cx="9070975" cy="3154363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/>
              <a:t>Tlumočník očima neslyšícího dítěte</a:t>
            </a:r>
            <a:br>
              <a:rPr lang="cs-CZ" smtClean="0"/>
            </a:br>
            <a:endParaRPr lang="cs-CZ" smtClean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cs typeface="Arial Unicode MS"/>
              </a:rPr>
              <a:t>Lucie Břinková,  Josefina Kalousová, </a:t>
            </a: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cs typeface="Arial Unicode MS"/>
              </a:rPr>
              <a:t> Markéta Spilková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63848" y="0"/>
            <a:ext cx="8569325" cy="1620837"/>
          </a:xfrm>
        </p:spPr>
        <p:txBody>
          <a:bodyPr/>
          <a:lstStyle/>
          <a:p>
            <a:r>
              <a:rPr lang="cs-CZ" dirty="0" smtClean="0"/>
              <a:t>Úspěchy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719832" y="1979637"/>
            <a:ext cx="8928992" cy="3168352"/>
          </a:xfrm>
        </p:spPr>
        <p:txBody>
          <a:bodyPr/>
          <a:lstStyle/>
          <a:p>
            <a:r>
              <a:rPr lang="cs-CZ" sz="2000" dirty="0" smtClean="0"/>
              <a:t>Zážitkové aktivity</a:t>
            </a:r>
            <a:br>
              <a:rPr lang="cs-CZ" sz="2000" dirty="0" smtClean="0"/>
            </a:br>
            <a:r>
              <a:rPr lang="cs-CZ" sz="2000" dirty="0" smtClean="0"/>
              <a:t>Bludiště – televizní soutěž pro děti. TOND zprostředkoval natáčení pro neslyšící děti, kteří tak dostaly stejnou šanci jako děti slyšící. </a:t>
            </a:r>
          </a:p>
          <a:p>
            <a:r>
              <a:rPr lang="cs-CZ" sz="2000" dirty="0" smtClean="0"/>
              <a:t>Expanze informací o světe neslyšících mezi slyšící většinu.</a:t>
            </a:r>
            <a:br>
              <a:rPr lang="cs-CZ" sz="2000" dirty="0" smtClean="0"/>
            </a:br>
            <a:r>
              <a:rPr lang="cs-CZ" sz="2000" dirty="0" smtClean="0"/>
              <a:t>Ke zhlédnutí: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ceskatelevize.cz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ivysilani</a:t>
            </a:r>
            <a:r>
              <a:rPr lang="cs-CZ" sz="2000" dirty="0" smtClean="0">
                <a:hlinkClick r:id="rId2"/>
              </a:rPr>
              <a:t>/1097253859-</a:t>
            </a:r>
            <a:r>
              <a:rPr lang="cs-CZ" sz="2000" dirty="0" err="1" smtClean="0">
                <a:hlinkClick r:id="rId2"/>
              </a:rPr>
              <a:t>bludiste</a:t>
            </a:r>
            <a:r>
              <a:rPr lang="cs-CZ" sz="2000" dirty="0" smtClean="0">
                <a:hlinkClick r:id="rId2"/>
              </a:rPr>
              <a:t>/411234100011037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Pražská muzejní hra – obdoba muzejní noci. Muzea bez bariér. Zpřístupnění informací neslyšícím dětem</a:t>
            </a:r>
            <a:endParaRPr lang="cs-CZ" sz="2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5292725"/>
            <a:ext cx="10080625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6" name="Nadpis 4"/>
          <p:cNvSpPr>
            <a:spLocks noGrp="1"/>
          </p:cNvSpPr>
          <p:nvPr>
            <p:ph type="ctrTitle"/>
          </p:nvPr>
        </p:nvSpPr>
        <p:spPr>
          <a:xfrm>
            <a:off x="792163" y="179388"/>
            <a:ext cx="8569325" cy="1620837"/>
          </a:xfrm>
        </p:spPr>
        <p:txBody>
          <a:bodyPr/>
          <a:lstStyle/>
          <a:p>
            <a:pPr eaLnBrk="1"/>
            <a:r>
              <a:rPr lang="cs-CZ" smtClean="0"/>
              <a:t>Internetový portál – výstupní materiál</a:t>
            </a:r>
          </a:p>
        </p:txBody>
      </p:sp>
      <p:sp>
        <p:nvSpPr>
          <p:cNvPr id="36867" name="Podnadpis 5"/>
          <p:cNvSpPr>
            <a:spLocks noGrp="1"/>
          </p:cNvSpPr>
          <p:nvPr>
            <p:ph type="subTitle" idx="1"/>
          </p:nvPr>
        </p:nvSpPr>
        <p:spPr>
          <a:xfrm>
            <a:off x="1152525" y="2339975"/>
            <a:ext cx="7848600" cy="2519363"/>
          </a:xfrm>
        </p:spPr>
        <p:txBody>
          <a:bodyPr/>
          <a:lstStyle/>
          <a:p>
            <a:pPr eaLnBrk="1">
              <a:buFontTx/>
              <a:buNone/>
            </a:pPr>
            <a:endParaRPr lang="cs-CZ" sz="2800" dirty="0" smtClean="0"/>
          </a:p>
          <a:p>
            <a:pPr eaLnBrk="1">
              <a:buFontTx/>
              <a:buChar char="-"/>
            </a:pPr>
            <a:r>
              <a:rPr lang="cs-CZ" sz="2800" dirty="0" smtClean="0"/>
              <a:t>učení formou zážitku a zábavy</a:t>
            </a:r>
          </a:p>
          <a:p>
            <a:pPr eaLnBrk="1">
              <a:buFontTx/>
              <a:buChar char="-"/>
            </a:pPr>
            <a:r>
              <a:rPr lang="cs-CZ" sz="2800" dirty="0" smtClean="0"/>
              <a:t>Souhrnný materiál zahrnující nepostradatelné informace</a:t>
            </a:r>
          </a:p>
          <a:p>
            <a:pPr eaLnBrk="1">
              <a:buFontTx/>
              <a:buChar char="-"/>
            </a:pPr>
            <a:r>
              <a:rPr lang="cs-CZ" sz="2800" dirty="0" smtClean="0"/>
              <a:t>Rozhraní pro cílovou skupiny i jejich pedagogy a tlumočníky 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439863"/>
            <a:ext cx="9070975" cy="3800475"/>
          </a:xfrm>
        </p:spPr>
        <p:txBody>
          <a:bodyPr tIns="280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0" smtClean="0"/>
              <a:t>TOND – projekt zahrnující potřebné informace o práci s tlumočníkem</a:t>
            </a:r>
            <a:br>
              <a:rPr lang="cs-CZ" sz="3200" b="0" smtClean="0"/>
            </a:br>
            <a:r>
              <a:rPr lang="cs-CZ" sz="3200" b="0" smtClean="0"/>
              <a:t>TOND – posiluje informovanost o právech neslyšících</a:t>
            </a:r>
            <a:br>
              <a:rPr lang="cs-CZ" sz="3200" b="0" smtClean="0"/>
            </a:br>
            <a:r>
              <a:rPr lang="cs-CZ" sz="3200" b="0" smtClean="0"/>
              <a:t>TOND – vzdělávání formou zážitku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Shrnutí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439863"/>
            <a:ext cx="9070975" cy="3800475"/>
          </a:xfrm>
        </p:spPr>
        <p:txBody>
          <a:bodyPr tIns="280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0" dirty="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Fotogalerie</a:t>
            </a:r>
            <a:endParaRPr lang="cs-CZ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Tond_Fotogalerie\Zážitkový víkend 7.-10.10.2011\pondělí 10.10.2011\DSC_0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1605"/>
            <a:ext cx="4876800" cy="3249612"/>
          </a:xfrm>
          <a:prstGeom prst="rect">
            <a:avLst/>
          </a:prstGeom>
          <a:noFill/>
        </p:spPr>
      </p:pic>
      <p:pic>
        <p:nvPicPr>
          <p:cNvPr id="1027" name="Picture 3" descr="D:\Tond_Fotogalerie\Zážitkový víkend 7.-10.10.2011\pondělí 10.10.2011\DSC_0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304" y="1691605"/>
            <a:ext cx="4876800" cy="3249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266950"/>
            <a:ext cx="9720262" cy="5091113"/>
          </a:xfrm>
        </p:spPr>
        <p:txBody>
          <a:bodyPr tIns="280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endParaRPr lang="cs-CZ" sz="3200" b="0" dirty="0" smtClean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Tond_Fotogalerie\101109_SP_Hradec_Kralove\DSCF1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936" y="539477"/>
            <a:ext cx="6408712" cy="4806534"/>
          </a:xfrm>
          <a:prstGeom prst="rect">
            <a:avLst/>
          </a:prstGeom>
          <a:noFill/>
        </p:spPr>
      </p:pic>
      <p:pic>
        <p:nvPicPr>
          <p:cNvPr id="2054" name="Picture 6" descr="D:\Tond_Fotogalerie\101109_SP_Hradec_Kralove\DSCF1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" y="0"/>
            <a:ext cx="10079567" cy="7559675"/>
          </a:xfrm>
          <a:prstGeom prst="rect">
            <a:avLst/>
          </a:prstGeom>
          <a:noFill/>
        </p:spPr>
      </p:pic>
      <p:pic>
        <p:nvPicPr>
          <p:cNvPr id="2055" name="Picture 7" descr="D:\Tond_Fotogalerie\101109_SP_Hradec_Kralove\DSCF1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" y="0"/>
            <a:ext cx="10079567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 descr="D:\Tond_Fotogalerie\100421_SP_Valmez\DSCF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" y="0"/>
            <a:ext cx="10079567" cy="755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D:\Tond_Fotogalerie\110125_ZD_Morava\mensi\DSCF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4"/>
            <a:ext cx="10080625" cy="7560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ond_Fotogalerie\U_lekare\DSC_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266950"/>
            <a:ext cx="9720262" cy="5091113"/>
          </a:xfrm>
        </p:spPr>
        <p:txBody>
          <a:bodyPr tIns="280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2600" b="0" dirty="0" smtClean="0"/>
              <a:t>Kontakt: </a:t>
            </a:r>
            <a:r>
              <a:rPr lang="cs-CZ" sz="2600" b="0" dirty="0" err="1" smtClean="0">
                <a:hlinkClick r:id="rId5"/>
              </a:rPr>
              <a:t>tonda</a:t>
            </a:r>
            <a:r>
              <a:rPr lang="cs-CZ" sz="2600" b="0" dirty="0" smtClean="0">
                <a:hlinkClick r:id="rId5"/>
              </a:rPr>
              <a:t>@</a:t>
            </a:r>
            <a:r>
              <a:rPr lang="cs-CZ" sz="2600" b="0" dirty="0" err="1" smtClean="0">
                <a:hlinkClick r:id="rId5"/>
              </a:rPr>
              <a:t>cktzj.com</a:t>
            </a:r>
            <a:r>
              <a:rPr lang="cs-CZ" sz="2600" b="0" dirty="0" smtClean="0"/>
              <a:t/>
            </a:r>
            <a:br>
              <a:rPr lang="cs-CZ" sz="2600" b="0" dirty="0" smtClean="0"/>
            </a:br>
            <a:r>
              <a:rPr lang="cs-CZ" sz="2600" b="0" dirty="0" smtClean="0"/>
              <a:t/>
            </a:r>
            <a:br>
              <a:rPr lang="cs-CZ" sz="2600" b="0" dirty="0" smtClean="0"/>
            </a:br>
            <a:r>
              <a:rPr lang="cs-CZ" sz="2600" b="0" dirty="0" smtClean="0"/>
              <a:t/>
            </a:r>
            <a:br>
              <a:rPr lang="cs-CZ" sz="2600" b="0" dirty="0" smtClean="0"/>
            </a:br>
            <a:r>
              <a:rPr lang="cs-CZ" sz="2600" b="0" dirty="0" smtClean="0"/>
              <a:t>Projekt Tlumočník očima neslyšícího dítěte (CZ.1.07/1.2.00/08.0115) je spolufinancován Evropským sociálním fondem a státním rozpočtem České Republiky. </a:t>
            </a: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endParaRPr lang="cs-CZ" sz="3200" b="0" dirty="0" smtClean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Závěr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2144713"/>
            <a:ext cx="9070975" cy="2798762"/>
          </a:xfrm>
        </p:spPr>
        <p:txBody>
          <a:bodyPr tIns="20160"/>
          <a:lstStyle/>
          <a:p>
            <a:pPr algn="l" eaLnBrk="1">
              <a:lnSpc>
                <a:spcPct val="95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0" smtClean="0">
                <a:latin typeface="Times New Roman" pitchFamily="18" charset="0"/>
                <a:cs typeface="Times New Roman" pitchFamily="18" charset="0"/>
              </a:rPr>
              <a:t>- vzdělávání tlumočníků znakového jazyka</a:t>
            </a:r>
            <a:br>
              <a:rPr lang="cs-CZ" sz="3200" b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0" smtClean="0">
                <a:latin typeface="Times New Roman" pitchFamily="18" charset="0"/>
                <a:cs typeface="Times New Roman" pitchFamily="18" charset="0"/>
              </a:rPr>
              <a:t>- osvěta o fungování tlumočení  </a:t>
            </a:r>
            <a:br>
              <a:rPr lang="cs-CZ" sz="3200" b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0" smtClean="0">
                <a:latin typeface="Times New Roman" pitchFamily="18" charset="0"/>
                <a:cs typeface="Times New Roman" pitchFamily="18" charset="0"/>
              </a:rPr>
              <a:t>- osvěta směrem ke slyšícím klientům (soudy, úřady, zdravotnický personál, zaměstnavatelé neslyšících)</a:t>
            </a:r>
            <a:br>
              <a:rPr lang="cs-CZ" sz="3200" b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0" smtClean="0">
                <a:latin typeface="Times New Roman" pitchFamily="18" charset="0"/>
                <a:cs typeface="Times New Roman" pitchFamily="18" charset="0"/>
              </a:rPr>
              <a:t>- osvěta směrem k neslyšícím klientům </a:t>
            </a:r>
            <a:br>
              <a:rPr lang="cs-CZ" sz="3200" b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0" smtClean="0">
                <a:latin typeface="Times New Roman" pitchFamily="18" charset="0"/>
                <a:cs typeface="Times New Roman" pitchFamily="18" charset="0"/>
              </a:rPr>
              <a:t>- klienti – neslyšící děti a dospělí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Česká komora tlumočníků znakového jazyka (Komora)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2011363"/>
            <a:ext cx="8170862" cy="3208337"/>
          </a:xfrm>
        </p:spPr>
        <p:txBody>
          <a:bodyPr tIns="19080"/>
          <a:lstStyle/>
          <a:p>
            <a:pPr algn="l" eaLnBrk="1">
              <a:lnSpc>
                <a:spcPct val="95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400" smtClean="0">
                <a:latin typeface="Times New Roman" pitchFamily="18" charset="0"/>
                <a:cs typeface="Times New Roman" pitchFamily="18" charset="0"/>
              </a:rPr>
              <a:t>- již od roku 2003</a:t>
            </a:r>
            <a:br>
              <a:rPr lang="cs-CZ" sz="340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400" smtClean="0">
                <a:latin typeface="Times New Roman" pitchFamily="18" charset="0"/>
                <a:cs typeface="Times New Roman" pitchFamily="18" charset="0"/>
              </a:rPr>
              <a:t>- Cílová skupina: neslyšící žáci ZŠ</a:t>
            </a:r>
            <a:br>
              <a:rPr lang="cs-CZ" sz="340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400" smtClean="0">
                <a:latin typeface="Times New Roman" pitchFamily="18" charset="0"/>
                <a:cs typeface="Times New Roman" pitchFamily="18" charset="0"/>
              </a:rPr>
              <a:t>- Cíl projektu: zvýšit informovanost neslyšících žáků v oblasti tlumočnických služeb pro neslyšící </a:t>
            </a:r>
            <a:br>
              <a:rPr lang="cs-CZ" sz="3400" smtClean="0">
                <a:latin typeface="Times New Roman" pitchFamily="18" charset="0"/>
                <a:cs typeface="Times New Roman" pitchFamily="18" charset="0"/>
              </a:rPr>
            </a:br>
            <a:endParaRPr lang="cs-CZ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Tlumočník očima neslyšícího dítěte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619250"/>
            <a:ext cx="9070975" cy="3800475"/>
          </a:xfrm>
        </p:spPr>
        <p:txBody>
          <a:bodyPr tIns="17640"/>
          <a:lstStyle/>
          <a:p>
            <a:pPr algn="l" eaLnBrk="1">
              <a:lnSpc>
                <a:spcPct val="95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0" dirty="0" smtClean="0">
                <a:latin typeface="Times New Roman" pitchFamily="18" charset="0"/>
                <a:cs typeface="Times New Roman" pitchFamily="18" charset="0"/>
              </a:rPr>
              <a:t>chybí základní povědomí o právech neslyšících na jednání v jejich vlastním jazyce</a:t>
            </a:r>
            <a:br>
              <a:rPr lang="cs-CZ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0" dirty="0" smtClean="0">
                <a:latin typeface="Times New Roman" pitchFamily="18" charset="0"/>
                <a:cs typeface="Times New Roman" pitchFamily="18" charset="0"/>
              </a:rPr>
              <a:t>a možnostech využívání tlumočnických služeb</a:t>
            </a:r>
            <a:br>
              <a:rPr lang="cs-CZ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0" dirty="0" smtClean="0">
                <a:latin typeface="Times New Roman" pitchFamily="18" charset="0"/>
                <a:cs typeface="Times New Roman" pitchFamily="18" charset="0"/>
              </a:rPr>
              <a:t> - rozdílný pohled dětí/ představy dětí o tlumočnických službách </a:t>
            </a:r>
            <a:br>
              <a:rPr lang="cs-CZ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Důvody: </a:t>
            </a:r>
            <a:r>
              <a:rPr lang="cs-CZ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0" dirty="0" smtClean="0">
                <a:latin typeface="Times New Roman" pitchFamily="18" charset="0"/>
                <a:cs typeface="Times New Roman" pitchFamily="18" charset="0"/>
              </a:rPr>
              <a:t>- slyšící rodiče</a:t>
            </a:r>
            <a:br>
              <a:rPr lang="cs-CZ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0" dirty="0" smtClean="0">
                <a:latin typeface="Times New Roman" pitchFamily="18" charset="0"/>
                <a:cs typeface="Times New Roman" pitchFamily="18" charset="0"/>
              </a:rPr>
              <a:t>- negativní vztah k tlumočníkům u samotných vzdělavatelů neslyšících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Původní stav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476375"/>
            <a:ext cx="9070975" cy="3800475"/>
          </a:xfrm>
        </p:spPr>
        <p:txBody>
          <a:bodyPr tIns="17640"/>
          <a:lstStyle/>
          <a:p>
            <a:pPr algn="l" eaLnBrk="1">
              <a:lnSpc>
                <a:spcPct val="95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Hlavní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náplň projektu: seriál na sebe navazujících workshopů (zážitková metoda):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Workshopy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    	1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. workshop I –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komunikace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	   	2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. workshop II. –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tlumočení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  	3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. workshop III. – kde a jak si tlumočníka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objednat 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Zážitkové dny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Praktické tlumočnické situace s tutorem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Tlumočník očima neslyšícího dítěte - děti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439863"/>
            <a:ext cx="9070975" cy="3800475"/>
          </a:xfrm>
        </p:spPr>
        <p:txBody>
          <a:bodyPr tIns="17640"/>
          <a:lstStyle/>
          <a:p>
            <a:pPr algn="l" eaLnBrk="1">
              <a:lnSpc>
                <a:spcPct val="95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Cílem projektu jako celku je poutavým způsobem za použití ČZJ seznámit neslyšící žáky: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(1) s pojmy komunikace, cizí jazyk a překlad 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2) s informacemi o tlumočnických službách, které jsou důležité pro jejich každodenní život ve slyšící společnosti, 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(3) naučit je prakticky tyto služby využívat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Tlumočník očima neslyšícího dítěte - cíl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439863"/>
            <a:ext cx="9070975" cy="3800475"/>
          </a:xfrm>
        </p:spPr>
        <p:txBody>
          <a:bodyPr tIns="17640"/>
          <a:lstStyle/>
          <a:p>
            <a:pPr algn="l" eaLnBrk="1">
              <a:lnSpc>
                <a:spcPct val="95000"/>
              </a:lnSpc>
              <a:spcAft>
                <a:spcPts val="6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- Divadelní představení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- Internetový portál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- Výkladový slovník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Konference</a:t>
            </a:r>
            <a:br>
              <a:rPr lang="cs-CZ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0" dirty="0" smtClean="0">
                <a:latin typeface="Times New Roman" pitchFamily="18" charset="0"/>
                <a:cs typeface="Times New Roman" pitchFamily="18" charset="0"/>
              </a:rPr>
              <a:t>- Workshopy pro žáky škol běžného typu, kde je integrován neslyšící žák</a:t>
            </a:r>
            <a:endParaRPr lang="cs-CZ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68313" y="3603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0160" rIns="0" bIns="0" anchor="ctr"/>
          <a:lstStyle/>
          <a:p>
            <a:pPr algn="ctr" hangingPunct="0">
              <a:lnSpc>
                <a:spcPct val="95000"/>
              </a:lnSpc>
              <a:spcAft>
                <a:spcPts val="6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Tlumočník očima neslyšícího dítěte</a:t>
            </a:r>
            <a:b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další aktivity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Workshop pro děti v integraci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cs-CZ" smtClean="0"/>
              <a:t>Cílová skupina: neslyšící děti integrované v běžné škole a jejich slyšící spolužáci</a:t>
            </a:r>
          </a:p>
          <a:p>
            <a:pPr>
              <a:buFont typeface="Times New Roman" pitchFamily="18" charset="0"/>
              <a:buChar char="•"/>
            </a:pPr>
            <a:r>
              <a:rPr lang="cs-CZ" smtClean="0"/>
              <a:t>Pravidla komunikace s neslyšícím</a:t>
            </a:r>
          </a:p>
          <a:p>
            <a:pPr>
              <a:buFont typeface="Times New Roman" pitchFamily="18" charset="0"/>
              <a:buChar char="•"/>
            </a:pPr>
            <a:r>
              <a:rPr lang="cs-CZ" smtClean="0"/>
              <a:t>Seznámení s tlumočníkem</a:t>
            </a:r>
          </a:p>
          <a:p>
            <a:pPr>
              <a:buFont typeface="Times New Roman" pitchFamily="18" charset="0"/>
              <a:buChar char="•"/>
            </a:pPr>
            <a:endParaRPr lang="cs-CZ" smtClean="0"/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3000"/>
              </a:lnSpc>
              <a:buFont typeface="Times New Roman" pitchFamily="18" charset="0"/>
              <a:buChar char="•"/>
            </a:pPr>
            <a:r>
              <a:rPr lang="cs-CZ" sz="2400" dirty="0" smtClean="0"/>
              <a:t>Při navazujících workshopech je zřejmé, že děti mají informace z těch předchozích</a:t>
            </a:r>
          </a:p>
          <a:p>
            <a:pPr>
              <a:lnSpc>
                <a:spcPct val="83000"/>
              </a:lnSpc>
              <a:buFont typeface="Times New Roman" pitchFamily="18" charset="0"/>
              <a:buChar char="•"/>
            </a:pPr>
            <a:r>
              <a:rPr lang="cs-CZ" sz="2400" dirty="0" smtClean="0"/>
              <a:t>Zpětná vazba od pedagogů</a:t>
            </a:r>
          </a:p>
          <a:p>
            <a:pPr eaLnBrk="1">
              <a:lnSpc>
                <a:spcPct val="83000"/>
              </a:lnSpc>
              <a:buFontTx/>
              <a:buChar char="-"/>
            </a:pPr>
            <a:r>
              <a:rPr lang="cs-CZ" sz="2400" dirty="0" smtClean="0"/>
              <a:t>Ojedinělost v použití metod a způsobu komunikace</a:t>
            </a:r>
          </a:p>
          <a:p>
            <a:pPr eaLnBrk="1">
              <a:lnSpc>
                <a:spcPct val="83000"/>
              </a:lnSpc>
              <a:buFontTx/>
              <a:buChar char="-"/>
            </a:pPr>
            <a:r>
              <a:rPr lang="cs-CZ" sz="2400" dirty="0" smtClean="0"/>
              <a:t>S</a:t>
            </a:r>
            <a:r>
              <a:rPr lang="cs-CZ" sz="2400" dirty="0" smtClean="0"/>
              <a:t>peciální </a:t>
            </a:r>
            <a:r>
              <a:rPr lang="cs-CZ" sz="2400" dirty="0" smtClean="0"/>
              <a:t>pedagogové nemají zkušenosti na pořádání aktivit tohoto typu</a:t>
            </a:r>
          </a:p>
          <a:p>
            <a:pPr eaLnBrk="1">
              <a:lnSpc>
                <a:spcPct val="83000"/>
              </a:lnSpc>
              <a:buFontTx/>
              <a:buChar char="-"/>
            </a:pPr>
            <a:r>
              <a:rPr lang="cs-CZ" sz="2400" dirty="0" smtClean="0"/>
              <a:t>Každá aktivita je zakončena prosbou, že </a:t>
            </a:r>
            <a:r>
              <a:rPr lang="cs-CZ" sz="2400" dirty="0" smtClean="0"/>
              <a:t>by </a:t>
            </a:r>
            <a:r>
              <a:rPr lang="cs-CZ" sz="2400" dirty="0" smtClean="0"/>
              <a:t>měla pokračovat / navazovat</a:t>
            </a:r>
          </a:p>
          <a:p>
            <a:pPr lvl="1">
              <a:lnSpc>
                <a:spcPct val="83000"/>
              </a:lnSpc>
              <a:buFont typeface="Times New Roman" pitchFamily="18" charset="0"/>
              <a:buChar char="–"/>
            </a:pPr>
            <a:endParaRPr lang="cs-CZ" dirty="0" smtClean="0"/>
          </a:p>
        </p:txBody>
      </p:sp>
      <p:pic>
        <p:nvPicPr>
          <p:cNvPr id="4506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4163"/>
            <a:ext cx="10079038" cy="219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193</Words>
  <Application>Microsoft Office PowerPoint</Application>
  <PresentationFormat>Vlastní</PresentationFormat>
  <Paragraphs>52</Paragraphs>
  <Slides>18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Tlumočník očima neslyšícího dítěte </vt:lpstr>
      <vt:lpstr>- vzdělávání tlumočníků znakového jazyka - osvěta o fungování tlumočení   - osvěta směrem ke slyšícím klientům (soudy, úřady, zdravotnický personál, zaměstnavatelé neslyšících) - osvěta směrem k neslyšícím klientům  - klienti – neslyšící děti a dospělí</vt:lpstr>
      <vt:lpstr>- již od roku 2003 - Cílová skupina: neslyšící žáci ZŠ - Cíl projektu: zvýšit informovanost neslyšících žáků v oblasti tlumočnických služeb pro neslyšící  </vt:lpstr>
      <vt:lpstr> chybí základní povědomí o právech neslyšících na jednání v jejich vlastním jazyce a možnostech využívání tlumočnických služeb  - rozdílný pohled dětí/ představy dětí o tlumočnických službách  Důvody:  - slyšící rodiče - negativní vztah k tlumočníkům u samotných vzdělavatelů neslyšících</vt:lpstr>
      <vt:lpstr>  Hlavní náplň projektu: seriál na sebe navazujících workshopů (zážitková metoda):  Workshopy      1. workshop I – komunikace       2. workshop II. – tlumočení     3. workshop III. – kde a jak si tlumočníka objednat  Zážitkové dny Praktické tlumočnické situace s tutorem  </vt:lpstr>
      <vt:lpstr>Cílem projektu jako celku je poutavým způsobem za použití ČZJ seznámit neslyšící žáky: (1) s pojmy komunikace, cizí jazyk a překlad  (2) s informacemi o tlumočnických službách, které jsou důležité pro jejich každodenní život ve slyšící společnosti,  (3) naučit je prakticky tyto služby využívat.</vt:lpstr>
      <vt:lpstr> - Divadelní představení - Internetový portál - Výkladový slovník - Konference - Workshopy pro žáky škol běžného typu, kde je integrován neslyšící žák</vt:lpstr>
      <vt:lpstr>Workshop pro děti v integraci</vt:lpstr>
      <vt:lpstr>Hodnocení </vt:lpstr>
      <vt:lpstr>Úspěchy</vt:lpstr>
      <vt:lpstr>Internetový portál – výstupní materiál</vt:lpstr>
      <vt:lpstr>TOND – projekt zahrnující potřebné informace o práci s tlumočníkem TOND – posiluje informovanost o právech neslyšících TOND – vzdělávání formou zážitku</vt:lpstr>
      <vt:lpstr>Snímek 13</vt:lpstr>
      <vt:lpstr>   </vt:lpstr>
      <vt:lpstr>Snímek 15</vt:lpstr>
      <vt:lpstr>Snímek 16</vt:lpstr>
      <vt:lpstr>Snímek 17</vt:lpstr>
      <vt:lpstr>Kontakt: tonda@cktzj.com   Projekt Tlumočník očima neslyšícího dítěte (CZ.1.07/1.2.00/08.0115) je spolufinancován Evropským sociálním fondem a státním rozpočtem České Republiky.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Tlumočník očima neslyšícího dítěte</dc:title>
  <dc:creator>Barbora Kosinova</dc:creator>
  <cp:lastModifiedBy>Lucka</cp:lastModifiedBy>
  <cp:revision>27</cp:revision>
  <cp:lastPrinted>1601-01-01T00:00:00Z</cp:lastPrinted>
  <dcterms:created xsi:type="dcterms:W3CDTF">2011-11-05T06:34:29Z</dcterms:created>
  <dcterms:modified xsi:type="dcterms:W3CDTF">2012-01-20T13:09:04Z</dcterms:modified>
</cp:coreProperties>
</file>