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178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67.xml" ContentType="application/vnd.openxmlformats-officedocument.presentationml.tags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tags/tag68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197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slides/slide49.xml" ContentType="application/vnd.openxmlformats-officedocument.presentationml.slide+xml"/>
  <Override PartName="/ppt/tags/tag106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58.xml" ContentType="application/vnd.openxmlformats-officedocument.presentationml.tags+xml"/>
  <Override PartName="/ppt/tags/tag169.xml" ContentType="application/vnd.openxmlformats-officedocument.presentationml.tags+xml"/>
  <Override PartName="/ppt/tags/tag18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194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tags/tag154.xml" ContentType="application/vnd.openxmlformats-officedocument.presentationml.tags+xml"/>
  <Override PartName="/ppt/tags/tag183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161.xml" ContentType="application/vnd.openxmlformats-officedocument.presentationml.tags+xml"/>
  <Override PartName="/ppt/tags/tag172.xml" ContentType="application/vnd.openxmlformats-officedocument.presentationml.tags+xml"/>
  <Override PartName="/ppt/tags/tag190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tags/tag3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199.xml" ContentType="application/vnd.openxmlformats-officedocument.presentationml.tags+xml"/>
  <Override PartName="/ppt/tags/tag204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77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66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tags/tag17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80.xml" ContentType="application/vnd.openxmlformats-officedocument.presentationml.tags+xml"/>
  <Override PartName="/ppt/tags/tag191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slides/slide48.xml" ContentType="application/vnd.openxmlformats-officedocument.presentationml.slide+xml"/>
  <Default Extension="bin" ContentType="application/vnd.openxmlformats-officedocument.oleObject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53.xml" ContentType="application/vnd.openxmlformats-officedocument.presentationml.tags+xml"/>
  <Default Extension="vml" ContentType="application/vnd.openxmlformats-officedocument.vmlDrawing"/>
  <Override PartName="/ppt/tags/tag157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304" r:id="rId4"/>
    <p:sldId id="302" r:id="rId5"/>
    <p:sldId id="315" r:id="rId6"/>
    <p:sldId id="261" r:id="rId7"/>
    <p:sldId id="262" r:id="rId8"/>
    <p:sldId id="319" r:id="rId9"/>
    <p:sldId id="305" r:id="rId10"/>
    <p:sldId id="306" r:id="rId11"/>
    <p:sldId id="310" r:id="rId12"/>
    <p:sldId id="311" r:id="rId13"/>
    <p:sldId id="312" r:id="rId14"/>
    <p:sldId id="314" r:id="rId15"/>
    <p:sldId id="313" r:id="rId16"/>
    <p:sldId id="308" r:id="rId17"/>
    <p:sldId id="317" r:id="rId18"/>
    <p:sldId id="318" r:id="rId19"/>
    <p:sldId id="316" r:id="rId20"/>
    <p:sldId id="303" r:id="rId21"/>
    <p:sldId id="265" r:id="rId22"/>
    <p:sldId id="269" r:id="rId23"/>
    <p:sldId id="267" r:id="rId24"/>
    <p:sldId id="266" r:id="rId25"/>
    <p:sldId id="268" r:id="rId26"/>
    <p:sldId id="270" r:id="rId27"/>
    <p:sldId id="272" r:id="rId28"/>
    <p:sldId id="274" r:id="rId29"/>
    <p:sldId id="271" r:id="rId30"/>
    <p:sldId id="273" r:id="rId31"/>
    <p:sldId id="275" r:id="rId32"/>
    <p:sldId id="278" r:id="rId33"/>
    <p:sldId id="276" r:id="rId34"/>
    <p:sldId id="277" r:id="rId35"/>
    <p:sldId id="279" r:id="rId36"/>
    <p:sldId id="281" r:id="rId37"/>
    <p:sldId id="285" r:id="rId38"/>
    <p:sldId id="282" r:id="rId39"/>
    <p:sldId id="286" r:id="rId40"/>
    <p:sldId id="284" r:id="rId41"/>
    <p:sldId id="283" r:id="rId42"/>
    <p:sldId id="288" r:id="rId43"/>
    <p:sldId id="289" r:id="rId44"/>
    <p:sldId id="287" r:id="rId45"/>
    <p:sldId id="290" r:id="rId46"/>
    <p:sldId id="292" r:id="rId47"/>
    <p:sldId id="293" r:id="rId48"/>
    <p:sldId id="294" r:id="rId49"/>
    <p:sldId id="295" r:id="rId50"/>
    <p:sldId id="296" r:id="rId51"/>
    <p:sldId id="301" r:id="rId5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5" autoAdjust="0"/>
    <p:restoredTop sz="94660"/>
  </p:normalViewPr>
  <p:slideViewPr>
    <p:cSldViewPr>
      <p:cViewPr varScale="1">
        <p:scale>
          <a:sx n="76" d="100"/>
          <a:sy n="76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EC5A2-6E24-43AC-92CA-9693272B7A51}" type="datetimeFigureOut">
              <a:rPr lang="cs-CZ" smtClean="0"/>
              <a:pPr/>
              <a:t>20.3.2012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F4F02-1FBF-4974-9C15-1411EA82F2A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6.xml"/><Relationship Id="rId7" Type="http://schemas.openxmlformats.org/officeDocument/2006/relationships/image" Target="../media/image1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32.jpe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35.jpe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37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40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42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44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46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49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50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image" Target="../media/image51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-zlinsky.cz/" TargetMode="External"/><Relationship Id="rId3" Type="http://schemas.openxmlformats.org/officeDocument/2006/relationships/tags" Target="../tags/tag205.xml"/><Relationship Id="rId7" Type="http://schemas.openxmlformats.org/officeDocument/2006/relationships/hyperlink" Target="mailto:pavlina.novakova@kr-zlinsky.cz" TargetMode="Externa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hyperlink" Target="mailto:miluse.polakova@kr-zlinsky.cz" TargetMode="Externa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28662" y="4286256"/>
            <a:ext cx="7772400" cy="1655765"/>
          </a:xfrm>
        </p:spPr>
        <p:txBody>
          <a:bodyPr/>
          <a:lstStyle/>
          <a:p>
            <a:r>
              <a:rPr lang="cs-CZ" sz="2400" cap="all" dirty="0" smtClean="0">
                <a:solidFill>
                  <a:srgbClr val="FF0000"/>
                </a:solidFill>
                <a:latin typeface="Calibri" pitchFamily="34" charset="0"/>
              </a:rPr>
              <a:t>Projekt multikulturní škola, cz.1.07/1.2.00/08.0111</a:t>
            </a:r>
            <a:r>
              <a:rPr lang="cs-CZ" sz="2400" cap="all" dirty="0" smtClean="0">
                <a:latin typeface="Calibri" pitchFamily="34" charset="0"/>
              </a:rPr>
              <a:t/>
            </a:r>
            <a:br>
              <a:rPr lang="cs-CZ" sz="2400" cap="all" dirty="0" smtClean="0">
                <a:latin typeface="Calibri" pitchFamily="34" charset="0"/>
              </a:rPr>
            </a:br>
            <a:r>
              <a:rPr lang="cs-CZ" sz="2400" cap="all" dirty="0" smtClean="0">
                <a:latin typeface="Calibri" pitchFamily="34" charset="0"/>
              </a:rPr>
              <a:t/>
            </a:r>
            <a:br>
              <a:rPr lang="cs-CZ" sz="2400" cap="all" dirty="0" smtClean="0">
                <a:latin typeface="Calibri" pitchFamily="34" charset="0"/>
              </a:rPr>
            </a:br>
            <a:r>
              <a:rPr lang="cs-CZ" sz="1800" cap="all" dirty="0" err="1" smtClean="0">
                <a:latin typeface="Calibri" pitchFamily="34" charset="0"/>
              </a:rPr>
              <a:t>MilUŠE</a:t>
            </a:r>
            <a:r>
              <a:rPr lang="cs-CZ" sz="1800" cap="all" dirty="0" smtClean="0">
                <a:latin typeface="Calibri" pitchFamily="34" charset="0"/>
              </a:rPr>
              <a:t> poláková, pavlína nováková</a:t>
            </a:r>
            <a:endParaRPr lang="cs-CZ" sz="1800" cap="all" dirty="0">
              <a:latin typeface="Calibri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85720" y="6143644"/>
            <a:ext cx="8572560" cy="500066"/>
          </a:xfrm>
        </p:spPr>
        <p:txBody>
          <a:bodyPr>
            <a:normAutofit fontScale="47500" lnSpcReduction="20000"/>
          </a:bodyPr>
          <a:lstStyle/>
          <a:p>
            <a:r>
              <a:rPr lang="cs-CZ" dirty="0" smtClean="0"/>
              <a:t>Tento projekt je spolufinancován Evropským sociálním fondem a státním rozpočtem České republiky</a:t>
            </a:r>
          </a:p>
          <a:p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57166"/>
            <a:ext cx="8072494" cy="162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6182" y="2428868"/>
            <a:ext cx="1730375" cy="162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5576" y="1628800"/>
            <a:ext cx="8229600" cy="489654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UKÁZKY VÝSTUPŮ  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a odezva cílových  skupin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800" dirty="0" smtClean="0"/>
              <a:t>- CERTIFIKÁT MULTIKULTURNÍ ŠKOLA </a:t>
            </a:r>
            <a:br>
              <a:rPr lang="cs-CZ" sz="2800" dirty="0" smtClean="0"/>
            </a:br>
            <a:r>
              <a:rPr lang="cs-CZ" sz="2800" dirty="0" smtClean="0"/>
              <a:t>- SÉRIE PLAKÁTŮ</a:t>
            </a:r>
            <a:br>
              <a:rPr lang="cs-CZ" sz="2800" dirty="0" smtClean="0"/>
            </a:br>
            <a:r>
              <a:rPr lang="cs-CZ" sz="2800" dirty="0" smtClean="0"/>
              <a:t>- POSTERY</a:t>
            </a:r>
            <a:br>
              <a:rPr lang="cs-CZ" sz="2800" dirty="0" smtClean="0"/>
            </a:br>
            <a:r>
              <a:rPr lang="cs-CZ" sz="2800" dirty="0" smtClean="0"/>
              <a:t>- METODIKA (EL. + TIŠTĚNÁ)</a:t>
            </a:r>
            <a:br>
              <a:rPr lang="cs-CZ" sz="2800" dirty="0" smtClean="0"/>
            </a:br>
            <a:r>
              <a:rPr lang="cs-CZ" sz="2800" dirty="0" smtClean="0"/>
              <a:t>- OHLASY PROJEKTU</a:t>
            </a:r>
            <a:br>
              <a:rPr lang="cs-CZ" sz="28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- VZDĚLÁVACÍ PROGRAM MULTIKULTURNÍ ŠKOLA</a:t>
            </a:r>
            <a:br>
              <a:rPr lang="cs-CZ" sz="28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endParaRPr lang="cs-CZ" dirty="0"/>
          </a:p>
        </p:txBody>
      </p:sp>
      <p:pic>
        <p:nvPicPr>
          <p:cNvPr id="5" name="Obrázek 4" descr="OPVK_bar_hor_rozsireny_prijem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476672"/>
            <a:ext cx="6952488" cy="1045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6588224" y="40466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CERTIFIKÁT MULTIKULTURNÍ ŠKOLA</a:t>
            </a:r>
            <a:endParaRPr lang="cs-CZ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187624" y="188640"/>
          <a:ext cx="4392488" cy="6215002"/>
        </p:xfrm>
        <a:graphic>
          <a:graphicData uri="http://schemas.openxmlformats.org/presentationml/2006/ole">
            <p:oleObj spid="_x0000_s2050" name="Acrobat Document" r:id="rId4" imgW="7563600" imgH="10685880" progId="AcroExch.Document.7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55776" y="54868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SERIE OSVĚTOVÝCH POUČNÝCH PLAKÁTŮ</a:t>
            </a:r>
            <a:endParaRPr lang="cs-CZ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7029" y="1005395"/>
          <a:ext cx="7907379" cy="5591958"/>
        </p:xfrm>
        <a:graphic>
          <a:graphicData uri="http://schemas.openxmlformats.org/presentationml/2006/ole">
            <p:oleObj spid="_x0000_s1026" name="Acrobat Document" r:id="rId4" imgW="36039600" imgH="25446240" progId="AcroExch.Document.7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olakova\Pictures\fotky\MZ8\KA05\Travniky Otrokovice_plakaty\P1080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2952328" cy="2264768"/>
          </a:xfrm>
          <a:prstGeom prst="rect">
            <a:avLst/>
          </a:prstGeom>
          <a:noFill/>
        </p:spPr>
      </p:pic>
      <p:pic>
        <p:nvPicPr>
          <p:cNvPr id="3075" name="Picture 3" descr="C:\Users\polakova\Pictures\fotky\MZ8\KA05\Travniky Otrokovice_plakaty\P1080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04664"/>
            <a:ext cx="2976331" cy="2232248"/>
          </a:xfrm>
          <a:prstGeom prst="rect">
            <a:avLst/>
          </a:prstGeom>
          <a:noFill/>
        </p:spPr>
      </p:pic>
      <p:pic>
        <p:nvPicPr>
          <p:cNvPr id="3076" name="Picture 4" descr="C:\Users\polakova\Pictures\fotky\MZ8\KA05\Holesov_plakaty\DSC_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933056"/>
            <a:ext cx="3188927" cy="2304256"/>
          </a:xfrm>
          <a:prstGeom prst="rect">
            <a:avLst/>
          </a:prstGeom>
          <a:noFill/>
        </p:spPr>
      </p:pic>
      <p:pic>
        <p:nvPicPr>
          <p:cNvPr id="3077" name="Picture 5" descr="C:\Users\polakova\Pictures\fotky\MZ7\KA05\nastenky\Hulin\P10101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941168"/>
            <a:ext cx="2147731" cy="1556792"/>
          </a:xfrm>
          <a:prstGeom prst="rect">
            <a:avLst/>
          </a:prstGeom>
          <a:noFill/>
        </p:spPr>
      </p:pic>
      <p:pic>
        <p:nvPicPr>
          <p:cNvPr id="3079" name="Picture 7" descr="C:\Users\polakova\Pictures\fotky\MZ6\KA05\plakaty\foto_skoly\P31804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284984"/>
            <a:ext cx="2112235" cy="1584176"/>
          </a:xfrm>
          <a:prstGeom prst="rect">
            <a:avLst/>
          </a:prstGeom>
          <a:noFill/>
        </p:spPr>
      </p:pic>
      <p:pic>
        <p:nvPicPr>
          <p:cNvPr id="3080" name="Picture 8" descr="C:\Users\polakova\Pictures\fotky\MZ8\KA05\Travniky Otrokovice_plakaty\P10809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12217" y="404664"/>
            <a:ext cx="2376264" cy="3168352"/>
          </a:xfrm>
          <a:prstGeom prst="rect">
            <a:avLst/>
          </a:prstGeom>
          <a:noFill/>
        </p:spPr>
      </p:pic>
      <p:pic>
        <p:nvPicPr>
          <p:cNvPr id="3081" name="Picture 9" descr="C:\Users\polakova\Pictures\fotky\MZ8\KA05\Travniky Otrokovice_plakaty\P108098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789040"/>
            <a:ext cx="3155843" cy="2366882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467544" y="29969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PLAKÁTY/NÁSTĚNKY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olakova\Pictures\fotky\MZ7\KA05\nastenky\Sychrov\MK-skola-je-pestr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16632"/>
            <a:ext cx="4499992" cy="3374994"/>
          </a:xfrm>
          <a:prstGeom prst="rect">
            <a:avLst/>
          </a:prstGeom>
          <a:noFill/>
        </p:spPr>
      </p:pic>
      <p:pic>
        <p:nvPicPr>
          <p:cNvPr id="4099" name="Picture 3" descr="C:\Users\polakova\Pictures\fotky\MZ6\KA05\nastenky_školy\nastenka-7.A2Sychr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574157"/>
            <a:ext cx="4378457" cy="328384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1043608" y="1886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PLAKÁTY_NÁSTĚNKY</a:t>
            </a:r>
            <a:endParaRPr lang="cs-CZ" dirty="0"/>
          </a:p>
        </p:txBody>
      </p:sp>
      <p:pic>
        <p:nvPicPr>
          <p:cNvPr id="4101" name="Picture 5" descr="C:\Users\polakova\Pictures\fotky\MZ7\KA05\nastenky\Hulin\P10101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48680"/>
            <a:ext cx="2322258" cy="3096343"/>
          </a:xfrm>
          <a:prstGeom prst="rect">
            <a:avLst/>
          </a:prstGeom>
          <a:noFill/>
        </p:spPr>
      </p:pic>
      <p:pic>
        <p:nvPicPr>
          <p:cNvPr id="4102" name="Picture 6" descr="C:\Users\polakova\Documents\2007-2013\KH1-INM\zakazka tisk\VZ_2011_3_200_6\K PREDANI\KALENDAR\07cervenec_barevny svet_Peterkova_OK\zalozka\foto zalozka_kolaz\lide_hlav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933056"/>
            <a:ext cx="407499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POSTERY</a:t>
            </a:r>
            <a:endParaRPr lang="cs-CZ" sz="1800" dirty="0"/>
          </a:p>
        </p:txBody>
      </p:sp>
      <p:pic>
        <p:nvPicPr>
          <p:cNvPr id="5122" name="Picture 2" descr="C:\Users\polakova\Documents\2007-2013\KH1-INM\postery2\Náhledy\jpg\leták_ZŠ_TGM_Otr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75016"/>
            <a:ext cx="4176464" cy="5966960"/>
          </a:xfrm>
          <a:prstGeom prst="rect">
            <a:avLst/>
          </a:prstGeom>
          <a:noFill/>
        </p:spPr>
      </p:pic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538429" y="620688"/>
          <a:ext cx="4279439" cy="6055047"/>
        </p:xfrm>
        <a:graphic>
          <a:graphicData uri="http://schemas.openxmlformats.org/presentationml/2006/ole">
            <p:oleObj spid="_x0000_s5123" name="Acrobat Document" r:id="rId4" imgW="7563600" imgH="1068588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1880" y="332656"/>
            <a:ext cx="2304256" cy="490066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POSTERY  </a:t>
            </a:r>
            <a:endParaRPr lang="cs-CZ" sz="1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4392488" cy="396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4045149" cy="3033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ovéPole 9"/>
          <p:cNvSpPr txBox="1"/>
          <p:nvPr/>
        </p:nvSpPr>
        <p:spPr>
          <a:xfrm>
            <a:off x="4932040" y="105273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KONFERENCE 1.3.2012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332656"/>
            <a:ext cx="4200131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/>
              <a:t>PROGRAM</a:t>
            </a:r>
            <a:endParaRPr lang="cs-CZ" dirty="0" smtClean="0"/>
          </a:p>
          <a:p>
            <a:r>
              <a:rPr lang="cs-CZ" b="1" dirty="0" smtClean="0"/>
              <a:t> </a:t>
            </a:r>
            <a:endParaRPr lang="cs-CZ" dirty="0" smtClean="0"/>
          </a:p>
          <a:p>
            <a:r>
              <a:rPr lang="cs-CZ" b="1" dirty="0" smtClean="0"/>
              <a:t>Úvodní slovo </a:t>
            </a:r>
            <a:endParaRPr lang="cs-CZ" dirty="0" smtClean="0"/>
          </a:p>
          <a:p>
            <a:r>
              <a:rPr lang="cs-CZ" sz="1600" dirty="0" smtClean="0"/>
              <a:t>Mgr. Taťána </a:t>
            </a:r>
            <a:r>
              <a:rPr lang="cs-CZ" sz="1600" dirty="0" err="1" smtClean="0"/>
              <a:t>Nersesjan</a:t>
            </a:r>
            <a:r>
              <a:rPr lang="cs-CZ" sz="1600" dirty="0" smtClean="0"/>
              <a:t> </a:t>
            </a:r>
          </a:p>
          <a:p>
            <a:r>
              <a:rPr lang="cs-CZ" sz="1600" dirty="0" smtClean="0"/>
              <a:t>členka Rady Zlínského kraje</a:t>
            </a:r>
          </a:p>
          <a:p>
            <a:r>
              <a:rPr lang="cs-CZ" sz="1600" b="1" dirty="0" smtClean="0"/>
              <a:t> </a:t>
            </a:r>
            <a:endParaRPr lang="cs-CZ" sz="1600" dirty="0" smtClean="0"/>
          </a:p>
          <a:p>
            <a:r>
              <a:rPr lang="cs-CZ" b="1" dirty="0" smtClean="0"/>
              <a:t>Základní informace o projektu Multikulturní škola</a:t>
            </a:r>
            <a:endParaRPr lang="cs-CZ" dirty="0" smtClean="0"/>
          </a:p>
          <a:p>
            <a:r>
              <a:rPr lang="cs-CZ" sz="1600" dirty="0" smtClean="0"/>
              <a:t>Ing. Miluše Poláková, Ph.D., Mgr. Pavlína Nováková </a:t>
            </a:r>
          </a:p>
          <a:p>
            <a:r>
              <a:rPr lang="cs-CZ" sz="1600" dirty="0" smtClean="0"/>
              <a:t>Krajský úřad Zlínského kraje </a:t>
            </a:r>
          </a:p>
          <a:p>
            <a:r>
              <a:rPr lang="cs-CZ" sz="1600" b="1" dirty="0" smtClean="0"/>
              <a:t>			</a:t>
            </a:r>
            <a:endParaRPr lang="cs-CZ" sz="1600" dirty="0" smtClean="0"/>
          </a:p>
          <a:p>
            <a:r>
              <a:rPr lang="cs-CZ" b="1" dirty="0" smtClean="0"/>
              <a:t>Multikulturní výchova a </a:t>
            </a:r>
            <a:r>
              <a:rPr lang="cs-CZ" b="1" dirty="0" err="1" smtClean="0"/>
              <a:t>inkluzivní</a:t>
            </a:r>
            <a:r>
              <a:rPr lang="cs-CZ" b="1" dirty="0" smtClean="0"/>
              <a:t> vzdělávání</a:t>
            </a:r>
            <a:endParaRPr lang="cs-CZ" dirty="0" smtClean="0"/>
          </a:p>
          <a:p>
            <a:r>
              <a:rPr lang="cs-CZ" sz="1600" dirty="0" smtClean="0"/>
              <a:t>Mgr. Katarína Krahulová, Ph.D., Mgr. Iva </a:t>
            </a:r>
            <a:r>
              <a:rPr lang="cs-CZ" sz="1600" dirty="0" err="1" smtClean="0"/>
              <a:t>Pikalová</a:t>
            </a:r>
            <a:endParaRPr lang="cs-CZ" sz="1600" dirty="0" smtClean="0"/>
          </a:p>
          <a:p>
            <a:r>
              <a:rPr lang="cs-CZ" sz="1600" dirty="0" smtClean="0"/>
              <a:t>Liga lidských práv, Brno</a:t>
            </a:r>
          </a:p>
          <a:p>
            <a:r>
              <a:rPr lang="cs-CZ" sz="1600" i="1" dirty="0" smtClean="0"/>
              <a:t> </a:t>
            </a:r>
            <a:endParaRPr lang="cs-CZ" sz="1600" dirty="0" smtClean="0"/>
          </a:p>
          <a:p>
            <a:r>
              <a:rPr lang="cs-CZ" b="1" dirty="0" smtClean="0"/>
              <a:t>Metody využívané v praxi a práce s dětmi</a:t>
            </a:r>
            <a:endParaRPr lang="cs-CZ" dirty="0" smtClean="0"/>
          </a:p>
          <a:p>
            <a:r>
              <a:rPr lang="cs-CZ" sz="1600" dirty="0" smtClean="0"/>
              <a:t>Mgr. Radoslava </a:t>
            </a:r>
            <a:r>
              <a:rPr lang="cs-CZ" sz="1600" dirty="0" err="1" smtClean="0"/>
              <a:t>Renzová</a:t>
            </a:r>
            <a:endParaRPr lang="cs-CZ" sz="1600" dirty="0" smtClean="0"/>
          </a:p>
          <a:p>
            <a:r>
              <a:rPr lang="cs-CZ" sz="1600" dirty="0" smtClean="0"/>
              <a:t>Základní škola a Mateřská škola Svitavy - </a:t>
            </a:r>
            <a:r>
              <a:rPr lang="cs-CZ" sz="1600" dirty="0" err="1" smtClean="0"/>
              <a:t>Lačnov</a:t>
            </a:r>
            <a:r>
              <a:rPr lang="cs-CZ" sz="1600" dirty="0" smtClean="0"/>
              <a:t> </a:t>
            </a:r>
          </a:p>
          <a:p>
            <a:r>
              <a:rPr lang="cs-CZ" sz="1600" dirty="0" smtClean="0"/>
              <a:t> </a:t>
            </a:r>
          </a:p>
          <a:p>
            <a:endParaRPr lang="cs-CZ" dirty="0" smtClean="0"/>
          </a:p>
          <a:p>
            <a:r>
              <a:rPr lang="cs-CZ" dirty="0" smtClean="0"/>
              <a:t> 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860032" y="1052736"/>
            <a:ext cx="403244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Romská literatura jako prvek multikulturní výchovy ve školách</a:t>
            </a:r>
            <a:endParaRPr lang="cs-CZ" dirty="0" smtClean="0"/>
          </a:p>
          <a:p>
            <a:r>
              <a:rPr lang="cs-CZ" sz="1600" dirty="0" smtClean="0"/>
              <a:t>Mgr. Gabriel Juchelka</a:t>
            </a:r>
          </a:p>
          <a:p>
            <a:r>
              <a:rPr lang="cs-CZ" sz="1600" dirty="0" smtClean="0"/>
              <a:t>Obchodní akademie a Střední odborná škola logistická, Opava</a:t>
            </a:r>
          </a:p>
          <a:p>
            <a:r>
              <a:rPr lang="cs-CZ" sz="1600" i="1" dirty="0" smtClean="0"/>
              <a:t> </a:t>
            </a:r>
            <a:r>
              <a:rPr lang="cs-CZ" sz="1600" dirty="0" smtClean="0"/>
              <a:t> </a:t>
            </a:r>
          </a:p>
          <a:p>
            <a:r>
              <a:rPr lang="cs-CZ" b="1" dirty="0" smtClean="0"/>
              <a:t>Zkušenosti ze zahraničí a jejich reflexe</a:t>
            </a:r>
            <a:endParaRPr lang="cs-CZ" dirty="0" smtClean="0"/>
          </a:p>
          <a:p>
            <a:r>
              <a:rPr lang="cs-CZ" sz="1600" dirty="0" smtClean="0"/>
              <a:t>RNDr. Pavla </a:t>
            </a:r>
            <a:r>
              <a:rPr lang="cs-CZ" sz="1600" dirty="0" err="1" smtClean="0"/>
              <a:t>Polechová</a:t>
            </a:r>
            <a:r>
              <a:rPr lang="cs-CZ" sz="1600" dirty="0" smtClean="0"/>
              <a:t>, CSc. </a:t>
            </a:r>
          </a:p>
          <a:p>
            <a:r>
              <a:rPr lang="cs-CZ" sz="1600" dirty="0" smtClean="0"/>
              <a:t>Česká odborná společnost pro inkluzívní vzdělávání</a:t>
            </a:r>
          </a:p>
          <a:p>
            <a:r>
              <a:rPr lang="cs-CZ" sz="1600" dirty="0" smtClean="0"/>
              <a:t> </a:t>
            </a:r>
          </a:p>
          <a:p>
            <a:r>
              <a:rPr lang="cs-CZ" b="1" dirty="0" smtClean="0"/>
              <a:t>Příklad dobré praxe ze Zlínského kraje</a:t>
            </a:r>
            <a:endParaRPr lang="cs-CZ" dirty="0" smtClean="0"/>
          </a:p>
          <a:p>
            <a:r>
              <a:rPr lang="cs-CZ" sz="1600" dirty="0" smtClean="0"/>
              <a:t> Mgr. Jaroslava Ševčíková</a:t>
            </a:r>
          </a:p>
          <a:p>
            <a:r>
              <a:rPr lang="cs-CZ" sz="1600" dirty="0" smtClean="0"/>
              <a:t> Základní škola Vsetín, </a:t>
            </a:r>
            <a:r>
              <a:rPr lang="cs-CZ" sz="1600" dirty="0" err="1" smtClean="0"/>
              <a:t>Sychrov</a:t>
            </a:r>
            <a:r>
              <a:rPr lang="cs-CZ" sz="1600" dirty="0" smtClean="0"/>
              <a:t> 97</a:t>
            </a:r>
          </a:p>
          <a:p>
            <a:r>
              <a:rPr lang="cs-CZ" sz="1600" dirty="0" smtClean="0"/>
              <a:t> </a:t>
            </a:r>
          </a:p>
          <a:p>
            <a:r>
              <a:rPr lang="cs-CZ" b="1" dirty="0" smtClean="0"/>
              <a:t>Závěrečná diskuse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cs-CZ" sz="1800" dirty="0" smtClean="0"/>
              <a:t>Metodika multikulturní výchovy, kalendář Ohlasy projektu</a:t>
            </a:r>
            <a:endParaRPr lang="cs-CZ" sz="1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76" y="980728"/>
            <a:ext cx="7394602" cy="554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1800" dirty="0" smtClean="0"/>
              <a:t>VZDĚLÁVACÍ PROGRAM MULTIKULTURNÍ ŠKOLA</a:t>
            </a:r>
            <a:endParaRPr lang="cs-CZ" sz="1800" dirty="0"/>
          </a:p>
        </p:txBody>
      </p:sp>
      <p:pic>
        <p:nvPicPr>
          <p:cNvPr id="4" name="Zástupný symbol pro obsah 3" descr="ohlas od dětí na lektork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7488832" cy="53164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88640"/>
            <a:ext cx="8229600" cy="151216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536" y="1772816"/>
            <a:ext cx="8191222" cy="4656556"/>
          </a:xfrm>
        </p:spPr>
        <p:txBody>
          <a:bodyPr>
            <a:noAutofit/>
          </a:bodyPr>
          <a:lstStyle/>
          <a:p>
            <a:pPr>
              <a:buNone/>
            </a:pPr>
            <a:endParaRPr lang="cs-CZ" sz="800" cap="all" dirty="0" smtClean="0">
              <a:latin typeface="Calibri" pitchFamily="34" charset="0"/>
              <a:ea typeface="+mj-ea"/>
              <a:cs typeface="+mj-cs"/>
            </a:endParaRPr>
          </a:p>
          <a:p>
            <a:pPr>
              <a:buNone/>
            </a:pPr>
            <a:r>
              <a:rPr lang="cs-CZ" sz="2700" dirty="0" smtClean="0"/>
              <a:t>Žadatel: 	Zlínský kraj</a:t>
            </a:r>
          </a:p>
          <a:p>
            <a:pPr>
              <a:buNone/>
            </a:pPr>
            <a:r>
              <a:rPr lang="cs-CZ" sz="2700" dirty="0" smtClean="0"/>
              <a:t>Partner: 	Liga lidských práv, Brno (www.</a:t>
            </a:r>
            <a:r>
              <a:rPr lang="cs-CZ" sz="2700" dirty="0" err="1" smtClean="0"/>
              <a:t>llp.cz</a:t>
            </a:r>
            <a:r>
              <a:rPr lang="cs-CZ" sz="2700" dirty="0" smtClean="0"/>
              <a:t>)</a:t>
            </a:r>
          </a:p>
          <a:p>
            <a:pPr>
              <a:buNone/>
            </a:pPr>
            <a:r>
              <a:rPr lang="cs-CZ" sz="2700" dirty="0" smtClean="0"/>
              <a:t>Dotace:	OP Vzdělávání pro konkurenceschopnost</a:t>
            </a:r>
          </a:p>
          <a:p>
            <a:pPr>
              <a:buNone/>
            </a:pPr>
            <a:r>
              <a:rPr lang="cs-CZ" sz="2700" dirty="0" smtClean="0"/>
              <a:t>			85 % EU, 15 % SR</a:t>
            </a:r>
          </a:p>
          <a:p>
            <a:pPr>
              <a:buNone/>
            </a:pPr>
            <a:r>
              <a:rPr lang="cs-CZ" sz="2700" dirty="0" smtClean="0"/>
              <a:t>Rozpočet:	3 288 925 Kč </a:t>
            </a:r>
          </a:p>
          <a:p>
            <a:pPr>
              <a:buNone/>
            </a:pPr>
            <a:r>
              <a:rPr lang="cs-CZ" sz="2700" dirty="0" smtClean="0"/>
              <a:t>Realizace: 	9/2009 – 3/2012</a:t>
            </a:r>
          </a:p>
          <a:p>
            <a:pPr>
              <a:buNone/>
            </a:pPr>
            <a:r>
              <a:rPr lang="cs-CZ" sz="2700" dirty="0" smtClean="0"/>
              <a:t>Cílové skupiny: 	žáci, pedagogové, pracovníci NNO, 			vedoucí pracovníci škol a NNO</a:t>
            </a:r>
          </a:p>
          <a:p>
            <a:pPr>
              <a:buNone/>
            </a:pPr>
            <a:endParaRPr lang="cs-CZ" sz="2700" dirty="0"/>
          </a:p>
        </p:txBody>
      </p:sp>
      <p:pic>
        <p:nvPicPr>
          <p:cNvPr id="5" name="Obrázek 4" descr="OPVK_bar_hor_rozsireny_prijem_c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76672"/>
            <a:ext cx="6952488" cy="1045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14400" y="17008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3600" dirty="0" smtClean="0"/>
              <a:t>BLOKY URČENÉ PRO ŽÁKY ZŠ / SŠ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28596" y="2857496"/>
            <a:ext cx="8229600" cy="4525963"/>
          </a:xfrm>
        </p:spPr>
        <p:txBody>
          <a:bodyPr/>
          <a:lstStyle/>
          <a:p>
            <a:r>
              <a:rPr lang="cs-CZ" sz="3100" dirty="0" smtClean="0"/>
              <a:t>blok pro 1. stupeň ZŠ. </a:t>
            </a:r>
          </a:p>
          <a:p>
            <a:pPr lvl="2">
              <a:buFont typeface="Wingdings" pitchFamily="2" charset="2"/>
              <a:buChar char="§"/>
            </a:pPr>
            <a:r>
              <a:rPr lang="cs-CZ" sz="2300" dirty="0" smtClean="0"/>
              <a:t>Multikulturní výchova pro nejmenší.</a:t>
            </a:r>
            <a:endParaRPr lang="cs-CZ" sz="3100" dirty="0" smtClean="0"/>
          </a:p>
          <a:p>
            <a:r>
              <a:rPr lang="cs-CZ" sz="3100" dirty="0" smtClean="0"/>
              <a:t>bloky pro 2. stupeň ZŠ a SŠ.</a:t>
            </a:r>
          </a:p>
          <a:p>
            <a:pPr lvl="2">
              <a:buFont typeface="Wingdings" pitchFamily="2" charset="2"/>
              <a:buChar char="§"/>
            </a:pPr>
            <a:r>
              <a:rPr lang="cs-CZ" sz="2300" dirty="0" smtClean="0"/>
              <a:t>Majorita – minorita.</a:t>
            </a:r>
          </a:p>
          <a:p>
            <a:pPr lvl="2">
              <a:buFont typeface="Wingdings" pitchFamily="2" charset="2"/>
              <a:buChar char="§"/>
            </a:pPr>
            <a:r>
              <a:rPr lang="cs-CZ" sz="2300" dirty="0" smtClean="0"/>
              <a:t>Historie Romů a postavení Zlínského kraje a měst k národnostním menšinám.</a:t>
            </a:r>
          </a:p>
          <a:p>
            <a:pPr lvl="2">
              <a:buFont typeface="Wingdings" pitchFamily="2" charset="2"/>
              <a:buChar char="§"/>
            </a:pPr>
            <a:r>
              <a:rPr lang="cs-CZ" sz="2300" dirty="0" smtClean="0"/>
              <a:t>Můj vztah k ostatním (Romové) </a:t>
            </a:r>
          </a:p>
          <a:p>
            <a:pPr lvl="2">
              <a:buFont typeface="Wingdings" pitchFamily="2" charset="2"/>
              <a:buChar char="§"/>
            </a:pPr>
            <a:r>
              <a:rPr lang="cs-CZ" sz="2300" dirty="0" smtClean="0"/>
              <a:t>Můj vztah k ostatním (cizinci)</a:t>
            </a:r>
          </a:p>
          <a:p>
            <a:endParaRPr lang="cs-CZ" dirty="0"/>
          </a:p>
        </p:txBody>
      </p:sp>
      <p:pic>
        <p:nvPicPr>
          <p:cNvPr id="5" name="Obrázek 4" descr="OPVK_bar_hor_rozsireny_prijem_c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76672"/>
            <a:ext cx="6952488" cy="1045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0034" y="20002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cs-CZ" sz="2800" u="sng" dirty="0" smtClean="0"/>
              <a:t>Blok: MULTIKULTURNÍ VÝCHOVA PRO NEJMENŠÍ (1. STUPEŇ ZŠ)</a:t>
            </a:r>
            <a:endParaRPr lang="cs-CZ" sz="28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0034" y="3429000"/>
            <a:ext cx="8229600" cy="4525963"/>
          </a:xfrm>
        </p:spPr>
        <p:txBody>
          <a:bodyPr/>
          <a:lstStyle/>
          <a:p>
            <a:r>
              <a:rPr lang="cs-CZ" sz="2700" dirty="0" smtClean="0"/>
              <a:t>Prezentace „Život v barevném světě“.</a:t>
            </a:r>
          </a:p>
          <a:p>
            <a:r>
              <a:rPr lang="cs-CZ" sz="2700" dirty="0" smtClean="0"/>
              <a:t>Hra „Děti z celého světa“. </a:t>
            </a:r>
          </a:p>
          <a:p>
            <a:r>
              <a:rPr lang="cs-CZ" sz="2700" dirty="0" smtClean="0"/>
              <a:t>Angolská škola.</a:t>
            </a:r>
          </a:p>
          <a:p>
            <a:r>
              <a:rPr lang="cs-CZ" sz="2700" dirty="0" smtClean="0"/>
              <a:t>Výroba  vietnamského klobouku. </a:t>
            </a:r>
          </a:p>
          <a:p>
            <a:r>
              <a:rPr lang="cs-CZ" sz="2700" dirty="0" smtClean="0"/>
              <a:t>Hra „Vadí, nevadí“.</a:t>
            </a:r>
          </a:p>
          <a:p>
            <a:r>
              <a:rPr lang="cs-CZ" sz="2700" dirty="0" smtClean="0"/>
              <a:t>Romská pohádka.</a:t>
            </a:r>
            <a:endParaRPr lang="cs-CZ" sz="2700" dirty="0"/>
          </a:p>
        </p:txBody>
      </p:sp>
      <p:pic>
        <p:nvPicPr>
          <p:cNvPr id="5" name="Obrázek 4" descr="OPVK_bar_hor_rozsireny_prijem_c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76672"/>
            <a:ext cx="6952488" cy="1045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143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 smtClean="0"/>
              <a:t>ZŠ TGM Otrokovice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cs-CZ" b="1" cap="all" dirty="0" smtClean="0">
                <a:solidFill>
                  <a:schemeClr val="bg1">
                    <a:lumMod val="95000"/>
                  </a:schemeClr>
                </a:solidFill>
              </a:rPr>
              <a:t>ZŠ Zlín – tř. Svobody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9397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ZŠ Zlín, tř. Svobody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Lenka\Dokumenty\Fota na plakáty\5. blok\Hulín\IMG_0573hul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65920" cy="694944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cs-CZ" b="1" cap="all" dirty="0" smtClean="0"/>
              <a:t>ZŠ Hulín</a:t>
            </a:r>
            <a:endParaRPr lang="cs-CZ" b="1" cap="all" dirty="0"/>
          </a:p>
        </p:txBody>
      </p:sp>
      <p:sp>
        <p:nvSpPr>
          <p:cNvPr id="6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9397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ZŠ Hulín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939784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 smtClean="0"/>
              <a:t>ZŠ Uherský Brod, Na Výsluní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0034" y="20002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cs-CZ" sz="2800" u="sng" dirty="0" smtClean="0"/>
              <a:t>Blok: MAJORITA – MINORITA (2. STUPEŇ ZŠ)</a:t>
            </a:r>
            <a:endParaRPr lang="cs-CZ" sz="28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0034" y="3429000"/>
            <a:ext cx="8229600" cy="4525963"/>
          </a:xfrm>
        </p:spPr>
        <p:txBody>
          <a:bodyPr/>
          <a:lstStyle/>
          <a:p>
            <a:r>
              <a:rPr lang="cs-CZ" sz="2700" dirty="0" err="1" smtClean="0"/>
              <a:t>Videoukázky</a:t>
            </a:r>
            <a:r>
              <a:rPr lang="cs-CZ" sz="2700" dirty="0" smtClean="0"/>
              <a:t> – spoty o netoleranci a rozdílnosti.</a:t>
            </a:r>
          </a:p>
          <a:p>
            <a:r>
              <a:rPr lang="cs-CZ" sz="2700" dirty="0" smtClean="0"/>
              <a:t>Ukázky pozdravů z různých zemí. </a:t>
            </a:r>
          </a:p>
          <a:p>
            <a:r>
              <a:rPr lang="cs-CZ" sz="2700" dirty="0" smtClean="0"/>
              <a:t>Hra „Tečkovaná“.</a:t>
            </a:r>
          </a:p>
          <a:p>
            <a:r>
              <a:rPr lang="cs-CZ" sz="2700" dirty="0" smtClean="0"/>
              <a:t>Řazení priorit </a:t>
            </a:r>
          </a:p>
          <a:p>
            <a:r>
              <a:rPr lang="cs-CZ" sz="2700" dirty="0" smtClean="0"/>
              <a:t>Řecký tanec.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14291"/>
            <a:ext cx="750099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5786454"/>
            <a:ext cx="9144000" cy="107154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3. ZŠ Holešov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ZŠ TGM Otrokovice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5786454"/>
            <a:ext cx="9144000" cy="1071546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 smtClean="0"/>
              <a:t>ZŠ Uherský Brod, Na Výsluní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188640"/>
            <a:ext cx="8229600" cy="122899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95536" y="1556792"/>
            <a:ext cx="8191222" cy="4872580"/>
          </a:xfrm>
        </p:spPr>
        <p:txBody>
          <a:bodyPr>
            <a:noAutofit/>
          </a:bodyPr>
          <a:lstStyle/>
          <a:p>
            <a:pPr>
              <a:buNone/>
            </a:pPr>
            <a:endParaRPr lang="cs-CZ" sz="900" cap="all" dirty="0" smtClean="0">
              <a:latin typeface="Calibri" pitchFamily="34" charset="0"/>
              <a:ea typeface="+mj-ea"/>
              <a:cs typeface="+mj-cs"/>
            </a:endParaRPr>
          </a:p>
          <a:p>
            <a:pPr>
              <a:buNone/>
            </a:pPr>
            <a:r>
              <a:rPr lang="cs-CZ" sz="3600" u="sng" dirty="0" smtClean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  <a:t>Cíle projektu</a:t>
            </a:r>
            <a:endParaRPr lang="cs-CZ" sz="3600" dirty="0" smtClean="0">
              <a:latin typeface="Calibri" pitchFamily="34" charset="0"/>
              <a:ea typeface="+mj-ea"/>
              <a:cs typeface="+mj-cs"/>
            </a:endParaRPr>
          </a:p>
          <a:p>
            <a:pPr>
              <a:buNone/>
            </a:pPr>
            <a:endParaRPr lang="cs-CZ" sz="1700" cap="all" dirty="0">
              <a:latin typeface="Calibri" pitchFamily="34" charset="0"/>
              <a:ea typeface="+mj-ea"/>
              <a:cs typeface="+mj-cs"/>
            </a:endParaRPr>
          </a:p>
          <a:p>
            <a:pPr algn="just"/>
            <a:r>
              <a:rPr lang="cs-CZ" sz="2700" dirty="0" smtClean="0"/>
              <a:t>Zlepšení </a:t>
            </a:r>
            <a:r>
              <a:rPr lang="cs-CZ" sz="2700" dirty="0"/>
              <a:t>rovných příležitostí dětí, žáků se </a:t>
            </a:r>
            <a:r>
              <a:rPr lang="cs-CZ" sz="2700" dirty="0" smtClean="0"/>
              <a:t>speciálními vzdělávacími </a:t>
            </a:r>
            <a:r>
              <a:rPr lang="cs-CZ" sz="2700" dirty="0"/>
              <a:t>potřebami s důrazem na </a:t>
            </a:r>
            <a:r>
              <a:rPr lang="cs-CZ" sz="2700" dirty="0" err="1"/>
              <a:t>sociokulturně</a:t>
            </a:r>
            <a:r>
              <a:rPr lang="cs-CZ" sz="2700" dirty="0"/>
              <a:t> znevýhodněnou minoritní </a:t>
            </a:r>
            <a:r>
              <a:rPr lang="cs-CZ" sz="2700" dirty="0" smtClean="0"/>
              <a:t>společnost.</a:t>
            </a:r>
          </a:p>
          <a:p>
            <a:pPr algn="just">
              <a:buNone/>
            </a:pPr>
            <a:endParaRPr lang="cs-CZ" sz="900" dirty="0" smtClean="0"/>
          </a:p>
          <a:p>
            <a:pPr algn="just"/>
            <a:r>
              <a:rPr lang="cs-CZ" sz="2700" dirty="0" smtClean="0"/>
              <a:t>Zvyšování </a:t>
            </a:r>
            <a:r>
              <a:rPr lang="cs-CZ" sz="2700" dirty="0"/>
              <a:t>znalostí cílových </a:t>
            </a:r>
            <a:r>
              <a:rPr lang="cs-CZ" sz="2700" dirty="0" smtClean="0"/>
              <a:t>skupin. </a:t>
            </a:r>
          </a:p>
          <a:p>
            <a:pPr algn="just">
              <a:buNone/>
            </a:pPr>
            <a:endParaRPr lang="cs-CZ" sz="900" dirty="0" smtClean="0"/>
          </a:p>
          <a:p>
            <a:pPr algn="just"/>
            <a:r>
              <a:rPr lang="cs-CZ" sz="2700" dirty="0" smtClean="0"/>
              <a:t>Prevence </a:t>
            </a:r>
            <a:r>
              <a:rPr lang="cs-CZ" sz="2700" dirty="0"/>
              <a:t>rasismu a xenofobie zaváděním prvků multikulturní výchovy do škol, do výuky.</a:t>
            </a:r>
            <a:endParaRPr lang="cs-CZ" sz="2700" dirty="0" smtClean="0"/>
          </a:p>
          <a:p>
            <a:pPr>
              <a:buNone/>
            </a:pPr>
            <a:endParaRPr lang="cs-CZ" sz="2700" dirty="0"/>
          </a:p>
        </p:txBody>
      </p:sp>
      <p:pic>
        <p:nvPicPr>
          <p:cNvPr id="5" name="Obrázek 4" descr="OPVK_bar_hor_rozsireny_prijem_c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32656"/>
            <a:ext cx="6952488" cy="1045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28596" y="-214338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9397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ZŠ Hulín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0034" y="20002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cs-CZ" sz="2800" u="sng" dirty="0" smtClean="0"/>
              <a:t>Blok: HISTORIE ROMŮ A POSTAVENÍ ZLÍNSKÉHO KRAJE A MĚST K NÁRODNOSTNÍM MENŠINÁM </a:t>
            </a:r>
            <a:endParaRPr lang="cs-CZ" sz="28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0034" y="3429000"/>
            <a:ext cx="8229600" cy="4525963"/>
          </a:xfrm>
        </p:spPr>
        <p:txBody>
          <a:bodyPr/>
          <a:lstStyle/>
          <a:p>
            <a:r>
              <a:rPr lang="cs-CZ" sz="2700" dirty="0" smtClean="0"/>
              <a:t>Prezentace „Postavení ZK a měst k národnostním menšinám“.</a:t>
            </a:r>
          </a:p>
          <a:p>
            <a:r>
              <a:rPr lang="cs-CZ" sz="2700" dirty="0" smtClean="0"/>
              <a:t>Prezentace „Historie Romů“.</a:t>
            </a:r>
          </a:p>
          <a:p>
            <a:r>
              <a:rPr lang="cs-CZ" sz="2700" dirty="0" smtClean="0"/>
              <a:t>Aktivita „Rom kamarád“ a „Rom spolužák“.</a:t>
            </a:r>
            <a:endParaRPr lang="cs-CZ" sz="2700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14291"/>
            <a:ext cx="750099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143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 smtClean="0"/>
              <a:t>ZŠ Uherský Brod, Na Výsluní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5786454"/>
            <a:ext cx="9144000" cy="107154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3. ZŠ Holešov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00010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 smtClean="0"/>
              <a:t>ZŠ Trávníky Otrokovice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286908" cy="696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286908" cy="11430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cs-CZ" dirty="0" smtClean="0"/>
              <a:t>ZŠ Uherský Brod, Na Výsluní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0034" y="20002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cs-CZ" sz="2800" u="sng" dirty="0" smtClean="0"/>
              <a:t>Blok: MŮJ VZTAH K OSTATNÍM - ROMOVÉ</a:t>
            </a:r>
            <a:endParaRPr lang="cs-CZ" sz="28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28596" y="3214686"/>
            <a:ext cx="8229600" cy="4525963"/>
          </a:xfrm>
        </p:spPr>
        <p:txBody>
          <a:bodyPr/>
          <a:lstStyle/>
          <a:p>
            <a:r>
              <a:rPr lang="cs-CZ" sz="2700" dirty="0" smtClean="0"/>
              <a:t>Prezentace „Co víme o Romech“.</a:t>
            </a:r>
          </a:p>
          <a:p>
            <a:pPr lvl="1">
              <a:buFont typeface="Courier New" pitchFamily="49" charset="0"/>
              <a:buChar char="o"/>
            </a:pPr>
            <a:r>
              <a:rPr lang="cs-CZ" sz="2300" dirty="0" smtClean="0"/>
              <a:t>Kdo je to Rom.</a:t>
            </a:r>
          </a:p>
          <a:p>
            <a:pPr lvl="1">
              <a:buFont typeface="Courier New" pitchFamily="49" charset="0"/>
              <a:buChar char="o"/>
            </a:pPr>
            <a:r>
              <a:rPr lang="cs-CZ" sz="2300" dirty="0" smtClean="0"/>
              <a:t>Romské tradice, kultura. </a:t>
            </a:r>
          </a:p>
          <a:p>
            <a:pPr lvl="1">
              <a:buFont typeface="Courier New" pitchFamily="49" charset="0"/>
              <a:buChar char="o"/>
            </a:pPr>
            <a:r>
              <a:rPr lang="cs-CZ" sz="2300" dirty="0" smtClean="0"/>
              <a:t>Odlišnosti u Romů. </a:t>
            </a:r>
          </a:p>
          <a:p>
            <a:pPr lvl="1">
              <a:buFont typeface="Courier New" pitchFamily="49" charset="0"/>
              <a:buChar char="o"/>
            </a:pPr>
            <a:r>
              <a:rPr lang="cs-CZ" sz="2300" dirty="0" smtClean="0"/>
              <a:t>Romské symboly.</a:t>
            </a:r>
          </a:p>
          <a:p>
            <a:r>
              <a:rPr lang="cs-CZ" sz="2700" dirty="0" smtClean="0"/>
              <a:t>Aktivita výroba časopisu o Romech nejen pro Romy.</a:t>
            </a:r>
            <a:endParaRPr lang="cs-CZ" sz="2700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14291"/>
            <a:ext cx="750099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286908" cy="696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714348" y="6000768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5929330"/>
            <a:ext cx="9358346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ZŠ Trávníky Otrokovice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ZŠ Zlín, tř. Svobody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358346" cy="701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5929330"/>
            <a:ext cx="9358346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ZŠ TGM Otrokovice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95536" y="332656"/>
            <a:ext cx="4176464" cy="3888432"/>
          </a:xfrm>
        </p:spPr>
        <p:txBody>
          <a:bodyPr>
            <a:noAutofit/>
          </a:bodyPr>
          <a:lstStyle/>
          <a:p>
            <a:pPr>
              <a:buNone/>
            </a:pPr>
            <a:endParaRPr lang="cs-CZ" sz="900" cap="all" dirty="0" smtClean="0">
              <a:latin typeface="Calibri" pitchFamily="34" charset="0"/>
              <a:ea typeface="+mj-ea"/>
              <a:cs typeface="+mj-cs"/>
            </a:endParaRPr>
          </a:p>
          <a:p>
            <a:pPr>
              <a:buNone/>
            </a:pPr>
            <a:r>
              <a:rPr lang="cs-CZ" u="sng" dirty="0" smtClean="0">
                <a:solidFill>
                  <a:srgbClr val="FF0000"/>
                </a:solidFill>
                <a:latin typeface="Calibri" pitchFamily="34" charset="0"/>
                <a:ea typeface="+mj-ea"/>
                <a:cs typeface="+mj-cs"/>
              </a:rPr>
              <a:t>Projektový tým</a:t>
            </a:r>
            <a:endParaRPr lang="cs-CZ" sz="1700" cap="all" dirty="0">
              <a:latin typeface="Calibri" pitchFamily="34" charset="0"/>
              <a:ea typeface="+mj-ea"/>
              <a:cs typeface="+mj-cs"/>
            </a:endParaRPr>
          </a:p>
          <a:p>
            <a:pPr algn="just"/>
            <a:r>
              <a:rPr lang="cs-CZ" sz="2700" dirty="0" smtClean="0"/>
              <a:t>Manažerka projektu 1 (1)</a:t>
            </a:r>
          </a:p>
          <a:p>
            <a:pPr algn="just"/>
            <a:r>
              <a:rPr lang="cs-CZ" sz="2700" dirty="0" smtClean="0"/>
              <a:t>Řešitel/lektor 5 (6)</a:t>
            </a:r>
          </a:p>
          <a:p>
            <a:pPr algn="just"/>
            <a:r>
              <a:rPr lang="cs-CZ" sz="2700" dirty="0" smtClean="0"/>
              <a:t>Lektor 5 (7)</a:t>
            </a:r>
          </a:p>
          <a:p>
            <a:pPr algn="just"/>
            <a:r>
              <a:rPr lang="cs-CZ" sz="2700" dirty="0" smtClean="0"/>
              <a:t>Finanční manažer 2 (3)</a:t>
            </a:r>
          </a:p>
          <a:p>
            <a:pPr algn="just"/>
            <a:r>
              <a:rPr lang="cs-CZ" sz="2700" dirty="0" smtClean="0"/>
              <a:t>Koordinátor projektu 1 (3)</a:t>
            </a:r>
          </a:p>
          <a:p>
            <a:pPr algn="just"/>
            <a:r>
              <a:rPr lang="cs-CZ" sz="2700" dirty="0" smtClean="0"/>
              <a:t>Administrativa (1)</a:t>
            </a:r>
          </a:p>
          <a:p>
            <a:pPr algn="just">
              <a:buNone/>
            </a:pPr>
            <a:endParaRPr lang="cs-CZ" sz="2000" dirty="0" smtClean="0"/>
          </a:p>
          <a:p>
            <a:pPr algn="just">
              <a:buNone/>
            </a:pPr>
            <a:endParaRPr lang="cs-CZ" sz="2700" dirty="0" smtClean="0"/>
          </a:p>
          <a:p>
            <a:pPr>
              <a:buNone/>
            </a:pPr>
            <a:endParaRPr lang="cs-CZ" sz="1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403648" y="4149080"/>
            <a:ext cx="65527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cs-CZ" sz="2400" dirty="0" smtClean="0"/>
              <a:t>6 POZIC  / 15 PRAC. MÍST (osob): </a:t>
            </a:r>
          </a:p>
          <a:p>
            <a:pPr algn="just">
              <a:buNone/>
            </a:pPr>
            <a:r>
              <a:rPr lang="cs-CZ" sz="2400" dirty="0" smtClean="0"/>
              <a:t>4/5 administrativních, 2/10 odborných</a:t>
            </a:r>
          </a:p>
          <a:p>
            <a:pPr algn="just">
              <a:buNone/>
            </a:pPr>
            <a:endParaRPr lang="cs-CZ" sz="800" dirty="0" smtClean="0"/>
          </a:p>
          <a:p>
            <a:pPr algn="just">
              <a:buNone/>
            </a:pPr>
            <a:r>
              <a:rPr lang="cs-CZ" sz="2400" dirty="0" smtClean="0"/>
              <a:t>21 PRACOVNÍKŮ : 3 muži – 18 žen</a:t>
            </a:r>
          </a:p>
          <a:p>
            <a:pPr algn="just">
              <a:buNone/>
            </a:pPr>
            <a:endParaRPr lang="cs-CZ" sz="800" dirty="0" smtClean="0"/>
          </a:p>
          <a:p>
            <a:pPr algn="just">
              <a:buNone/>
            </a:pPr>
            <a:r>
              <a:rPr lang="cs-CZ" sz="2400" dirty="0" smtClean="0"/>
              <a:t>6 NÁRODNOSTÍ </a:t>
            </a:r>
            <a:r>
              <a:rPr lang="cs-CZ" sz="2000" dirty="0" smtClean="0"/>
              <a:t>(4 podstatné pro vzdělávací program)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412776"/>
            <a:ext cx="33605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1547664" y="6309320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Vtvoření pracovních podmínek týmu a zajištění aktivit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358346" cy="701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5929330"/>
            <a:ext cx="9358346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ZŠ Trávníky Otrokovice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0034" y="20002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cs-CZ" sz="2800" u="sng" dirty="0" smtClean="0"/>
              <a:t>Blok: MŮJ VZTAH K OSTATNÍM - CIZINCI</a:t>
            </a:r>
            <a:endParaRPr lang="cs-CZ" sz="2800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28596" y="3071810"/>
            <a:ext cx="8229600" cy="4525963"/>
          </a:xfrm>
        </p:spPr>
        <p:txBody>
          <a:bodyPr/>
          <a:lstStyle/>
          <a:p>
            <a:r>
              <a:rPr lang="cs-CZ" sz="2700" dirty="0" smtClean="0"/>
              <a:t>Přiblížení arabského světa muslimů a Islámu.</a:t>
            </a:r>
          </a:p>
          <a:p>
            <a:pPr lvl="1">
              <a:buFont typeface="Courier New" pitchFamily="49" charset="0"/>
              <a:buChar char="o"/>
            </a:pPr>
            <a:r>
              <a:rPr lang="cs-CZ" sz="2300" dirty="0" smtClean="0"/>
              <a:t>Interaktivní přednáška rodilého </a:t>
            </a:r>
            <a:r>
              <a:rPr lang="cs-CZ" sz="2300" dirty="0" err="1" smtClean="0"/>
              <a:t>Íráčana</a:t>
            </a:r>
            <a:r>
              <a:rPr lang="cs-CZ" sz="2300" dirty="0" smtClean="0"/>
              <a:t> </a:t>
            </a:r>
            <a:r>
              <a:rPr lang="cs-CZ" sz="2300" dirty="0" err="1" smtClean="0"/>
              <a:t>Muneeba</a:t>
            </a:r>
            <a:r>
              <a:rPr lang="cs-CZ" sz="2300" dirty="0" smtClean="0"/>
              <a:t> </a:t>
            </a:r>
            <a:r>
              <a:rPr lang="cs-CZ" sz="2300" dirty="0" err="1" smtClean="0"/>
              <a:t>Alrawiho</a:t>
            </a:r>
            <a:r>
              <a:rPr lang="cs-CZ" sz="2300" dirty="0" smtClean="0"/>
              <a:t>, který </a:t>
            </a:r>
            <a:r>
              <a:rPr lang="cs-CZ" sz="2400" dirty="0" smtClean="0"/>
              <a:t>vystudoval </a:t>
            </a:r>
            <a:r>
              <a:rPr lang="cs-CZ" sz="2400" dirty="0"/>
              <a:t>elektrotechniku na Vojenské univerzitě v Brně. V současnosti je předsedou Ústředí muslimských obcí v České republice</a:t>
            </a:r>
            <a:r>
              <a:rPr lang="cs-CZ" sz="2400" dirty="0" smtClean="0"/>
              <a:t>.</a:t>
            </a:r>
            <a:endParaRPr lang="cs-CZ" sz="2400" dirty="0"/>
          </a:p>
          <a:p>
            <a:r>
              <a:rPr lang="cs-CZ" sz="2700" dirty="0" smtClean="0"/>
              <a:t>Přiblížení života v Mongolské republice a Mongola v ČR.</a:t>
            </a:r>
          </a:p>
          <a:p>
            <a:pPr lvl="1">
              <a:buFont typeface="Courier New" pitchFamily="49" charset="0"/>
              <a:buChar char="o"/>
            </a:pPr>
            <a:r>
              <a:rPr lang="cs-CZ" sz="2300" dirty="0" smtClean="0"/>
              <a:t>DVD prezentace rodilé Mongolky </a:t>
            </a:r>
            <a:r>
              <a:rPr lang="cs-CZ" sz="2300" dirty="0" err="1" smtClean="0"/>
              <a:t>Oyunsuren</a:t>
            </a:r>
            <a:r>
              <a:rPr lang="cs-CZ" sz="2300" dirty="0" smtClean="0"/>
              <a:t> </a:t>
            </a:r>
            <a:r>
              <a:rPr lang="cs-CZ" sz="2300" dirty="0" err="1" smtClean="0"/>
              <a:t>Suukhaan</a:t>
            </a:r>
            <a:r>
              <a:rPr lang="cs-CZ" sz="2300" dirty="0" smtClean="0"/>
              <a:t>, která do ČR přišla za prací. V ČR pracuje v oboru obuvnictví již 10 let. </a:t>
            </a:r>
            <a:endParaRPr lang="cs-CZ" sz="2400" dirty="0" smtClean="0"/>
          </a:p>
          <a:p>
            <a:pPr lvl="1">
              <a:buFont typeface="Courier New" pitchFamily="49" charset="0"/>
              <a:buChar char="o"/>
            </a:pPr>
            <a:endParaRPr lang="cs-CZ" sz="2400" dirty="0" smtClean="0"/>
          </a:p>
          <a:p>
            <a:pPr lvl="1">
              <a:buFont typeface="Courier New" pitchFamily="49" charset="0"/>
              <a:buChar char="o"/>
            </a:pPr>
            <a:endParaRPr lang="cs-CZ" sz="2300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14291"/>
            <a:ext cx="750099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1472" y="5715000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5918216"/>
            <a:ext cx="9144000" cy="9397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ZŠ Zlín, tř. Svobody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5918216"/>
            <a:ext cx="9144000" cy="9397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ZŠ Hulín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5786454"/>
            <a:ext cx="9144000" cy="107154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3. ZŠ Holešov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5929330"/>
            <a:ext cx="9358346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ZŠ Trávníky Otrokovice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4348" y="1928802"/>
            <a:ext cx="8229600" cy="1143000"/>
          </a:xfrm>
        </p:spPr>
        <p:txBody>
          <a:bodyPr/>
          <a:lstStyle/>
          <a:p>
            <a:pPr algn="l"/>
            <a:r>
              <a:rPr lang="cs-CZ" dirty="0" smtClean="0"/>
              <a:t>MODULY URČENÉ DOSPĚLÝM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28596" y="3143248"/>
            <a:ext cx="8229600" cy="4525963"/>
          </a:xfrm>
        </p:spPr>
        <p:txBody>
          <a:bodyPr/>
          <a:lstStyle/>
          <a:p>
            <a:r>
              <a:rPr lang="cs-CZ" sz="3100" u="sng" dirty="0" smtClean="0"/>
              <a:t>Jak se neztratit v průřezových tématech</a:t>
            </a:r>
            <a:endParaRPr lang="cs-CZ" sz="3100" dirty="0" smtClean="0"/>
          </a:p>
          <a:p>
            <a:pPr>
              <a:buNone/>
            </a:pPr>
            <a:endParaRPr lang="cs-CZ" sz="3100" dirty="0" smtClean="0"/>
          </a:p>
          <a:p>
            <a:r>
              <a:rPr lang="cs-CZ" sz="3100" u="sng" dirty="0" smtClean="0"/>
              <a:t>Diskriminace (jako negativní jev) ve školní výuce / v životě člověka</a:t>
            </a:r>
            <a:r>
              <a:rPr lang="cs-CZ" sz="3100" dirty="0" smtClean="0"/>
              <a:t>. </a:t>
            </a:r>
          </a:p>
          <a:p>
            <a:pPr>
              <a:buNone/>
            </a:pPr>
            <a:endParaRPr lang="cs-CZ" sz="3100" dirty="0" smtClean="0"/>
          </a:p>
          <a:p>
            <a:r>
              <a:rPr lang="cs-CZ" sz="3100" u="sng" dirty="0" smtClean="0"/>
              <a:t>Státní správa a národnostní menšiny</a:t>
            </a:r>
            <a:r>
              <a:rPr lang="cs-CZ" sz="3100" dirty="0" smtClean="0"/>
              <a:t>. </a:t>
            </a:r>
            <a:endParaRPr lang="cs-CZ" sz="2300" dirty="0" smtClean="0"/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214291"/>
            <a:ext cx="750099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5786454"/>
            <a:ext cx="9144000" cy="107154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3. ZŠ Holešov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5918216"/>
            <a:ext cx="9144000" cy="9397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 smtClean="0">
                <a:latin typeface="+mj-lt"/>
                <a:ea typeface="+mj-ea"/>
                <a:cs typeface="+mj-cs"/>
              </a:rPr>
              <a:t>ZŠ Zlín, tř. Svobody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9397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ZŠ Hulín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olakova\Documents\2007-2013\KH1-INM\zakazka tisk\VZ_2011_3_200_6\K PREDANI\predani6_2_12\09zari\ustredni foto\IMG_0885_tym_Pozlovi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459327"/>
            <a:ext cx="4032448" cy="3183295"/>
          </a:xfrm>
          <a:prstGeom prst="rect">
            <a:avLst/>
          </a:prstGeom>
          <a:noFill/>
        </p:spPr>
      </p:pic>
      <p:pic>
        <p:nvPicPr>
          <p:cNvPr id="8195" name="Picture 3" descr="C:\Users\polakova\Documents\2007-2013\KH1-INM\zakazka tisk\VZ_2011_3_200_6\K PREDANI\predani6_2_12\09zari\ustredni foto\preferovane\IMG_6080_Lyda_Natal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3887554" cy="2915558"/>
          </a:xfrm>
          <a:prstGeom prst="rect">
            <a:avLst/>
          </a:prstGeom>
          <a:noFill/>
        </p:spPr>
      </p:pic>
      <p:pic>
        <p:nvPicPr>
          <p:cNvPr id="8196" name="Picture 4" descr="C:\Users\polakova\Documents\2007-2013\KH1-INM\zakazka tisk\VZ_2011_3_200_6\K PREDANI\predani6_2_12\09zari\ustredni foto\preferovane\IMG_4432_Oyuona_Mune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01008"/>
            <a:ext cx="4032448" cy="3024225"/>
          </a:xfrm>
          <a:prstGeom prst="rect">
            <a:avLst/>
          </a:prstGeom>
          <a:noFill/>
        </p:spPr>
      </p:pic>
      <p:pic>
        <p:nvPicPr>
          <p:cNvPr id="8197" name="Picture 5" descr="C:\Users\polakova\Documents\2007-2013\KH1-INM\zakazka tisk\VZ_2011_3_200_6\K PREDANI\predani6_2_12\09zari\ustredni foto\preferovane\PA021682_tym_kra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04664"/>
            <a:ext cx="3960440" cy="297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Nadpis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ZŠ TGM Otrokovice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592" y="5877272"/>
            <a:ext cx="7772400" cy="791669"/>
          </a:xfrm>
        </p:spPr>
        <p:txBody>
          <a:bodyPr>
            <a:noAutofit/>
          </a:bodyPr>
          <a:lstStyle/>
          <a:p>
            <a:r>
              <a:rPr lang="cs-CZ" sz="2800" cap="all" dirty="0" smtClean="0">
                <a:latin typeface="Calibri" pitchFamily="34" charset="0"/>
              </a:rPr>
              <a:t>DĚKUJEME ZA POZORNOST</a:t>
            </a:r>
            <a:endParaRPr lang="cs-CZ" sz="2800" cap="all" dirty="0">
              <a:latin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7166"/>
            <a:ext cx="8072494" cy="162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1331640" y="2276872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Ing. MILUŠE POLÁKOVÁ, Ph.D.  	manažerka projektu;</a:t>
            </a:r>
          </a:p>
          <a:p>
            <a:r>
              <a:rPr lang="cs-CZ" dirty="0" smtClean="0"/>
              <a:t>				Odbor řízení dotačních 					programů KÚZK</a:t>
            </a:r>
          </a:p>
          <a:p>
            <a:r>
              <a:rPr lang="cs-CZ" dirty="0" err="1" smtClean="0">
                <a:hlinkClick r:id="rId6"/>
              </a:rPr>
              <a:t>miluse.polakova</a:t>
            </a:r>
            <a:r>
              <a:rPr lang="cs-CZ" dirty="0" smtClean="0">
                <a:hlinkClick r:id="rId6"/>
              </a:rPr>
              <a:t>@</a:t>
            </a:r>
            <a:r>
              <a:rPr lang="cs-CZ" dirty="0" err="1" smtClean="0">
                <a:hlinkClick r:id="rId6"/>
              </a:rPr>
              <a:t>kr</a:t>
            </a:r>
            <a:r>
              <a:rPr lang="cs-CZ" dirty="0" smtClean="0">
                <a:hlinkClick r:id="rId6"/>
              </a:rPr>
              <a:t>-</a:t>
            </a:r>
            <a:r>
              <a:rPr lang="cs-CZ" dirty="0" err="1" smtClean="0">
                <a:hlinkClick r:id="rId6"/>
              </a:rPr>
              <a:t>zlinsky.cz</a:t>
            </a:r>
            <a:r>
              <a:rPr lang="cs-CZ" dirty="0" smtClean="0"/>
              <a:t>; 577043844</a:t>
            </a:r>
          </a:p>
          <a:p>
            <a:endParaRPr lang="cs-CZ" dirty="0" smtClean="0"/>
          </a:p>
          <a:p>
            <a:r>
              <a:rPr lang="cs-CZ" dirty="0" smtClean="0"/>
              <a:t>Mgr. PAVLÍNA NOVÁKOVÁ 		lektorka/</a:t>
            </a:r>
            <a:r>
              <a:rPr lang="cs-CZ" dirty="0" err="1" smtClean="0"/>
              <a:t>řešitelka</a:t>
            </a:r>
            <a:r>
              <a:rPr lang="cs-CZ" dirty="0" smtClean="0"/>
              <a:t>; </a:t>
            </a:r>
          </a:p>
          <a:p>
            <a:r>
              <a:rPr lang="cs-CZ" dirty="0" smtClean="0"/>
              <a:t>				vedoucí oddělení neziskového 				sektoru KÚZK</a:t>
            </a:r>
          </a:p>
          <a:p>
            <a:r>
              <a:rPr lang="cs-CZ" dirty="0" err="1" smtClean="0">
                <a:hlinkClick r:id="rId7"/>
              </a:rPr>
              <a:t>pavlina.novakova</a:t>
            </a:r>
            <a:r>
              <a:rPr lang="cs-CZ" dirty="0" smtClean="0">
                <a:hlinkClick r:id="rId7"/>
              </a:rPr>
              <a:t>@</a:t>
            </a:r>
            <a:r>
              <a:rPr lang="cs-CZ" dirty="0" err="1" smtClean="0">
                <a:hlinkClick r:id="rId7"/>
              </a:rPr>
              <a:t>kr</a:t>
            </a:r>
            <a:r>
              <a:rPr lang="cs-CZ" dirty="0" smtClean="0">
                <a:hlinkClick r:id="rId7"/>
              </a:rPr>
              <a:t>-</a:t>
            </a:r>
            <a:r>
              <a:rPr lang="cs-CZ" dirty="0" err="1" smtClean="0">
                <a:hlinkClick r:id="rId7"/>
              </a:rPr>
              <a:t>zlinsky.cz</a:t>
            </a:r>
            <a:r>
              <a:rPr lang="cs-CZ" dirty="0" smtClean="0"/>
              <a:t>; 577043180</a:t>
            </a:r>
          </a:p>
          <a:p>
            <a:endParaRPr lang="cs-CZ" dirty="0" smtClean="0"/>
          </a:p>
          <a:p>
            <a:r>
              <a:rPr lang="cs-CZ" dirty="0" smtClean="0">
                <a:hlinkClick r:id="rId8"/>
              </a:rPr>
              <a:t>www.</a:t>
            </a:r>
            <a:r>
              <a:rPr lang="cs-CZ" dirty="0" err="1" smtClean="0">
                <a:hlinkClick r:id="rId8"/>
              </a:rPr>
              <a:t>kr</a:t>
            </a:r>
            <a:r>
              <a:rPr lang="cs-CZ" dirty="0" smtClean="0">
                <a:hlinkClick r:id="rId8"/>
              </a:rPr>
              <a:t>-</a:t>
            </a:r>
            <a:r>
              <a:rPr lang="cs-CZ" dirty="0" err="1" smtClean="0">
                <a:hlinkClick r:id="rId8"/>
              </a:rPr>
              <a:t>zlinsky.cz</a:t>
            </a:r>
            <a:r>
              <a:rPr lang="cs-CZ" dirty="0" smtClean="0"/>
              <a:t> (Rozvojové projekty realizované Zlínským krajem, projekty v realizaci)</a:t>
            </a:r>
            <a:endParaRPr lang="cs-CZ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8596" y="1428736"/>
            <a:ext cx="8229600" cy="992152"/>
          </a:xfrm>
        </p:spPr>
        <p:txBody>
          <a:bodyPr>
            <a:normAutofit/>
          </a:bodyPr>
          <a:lstStyle/>
          <a:p>
            <a:pPr algn="l"/>
            <a:r>
              <a:rPr lang="cs-CZ" sz="2800" u="sng" dirty="0" smtClean="0">
                <a:solidFill>
                  <a:srgbClr val="FF0000"/>
                </a:solidFill>
              </a:rPr>
              <a:t>AKTIVITY A PRŮBĚH PROJEKTU</a:t>
            </a:r>
            <a:endParaRPr lang="cs-CZ" sz="2800" u="sng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67544" y="2332037"/>
            <a:ext cx="8229600" cy="4193307"/>
          </a:xfrm>
        </p:spPr>
        <p:txBody>
          <a:bodyPr>
            <a:normAutofit fontScale="92500" lnSpcReduction="20000"/>
          </a:bodyPr>
          <a:lstStyle/>
          <a:p>
            <a:r>
              <a:rPr lang="cs-CZ" sz="3000" b="1" dirty="0"/>
              <a:t>Vytvoření osvětově vzdělávacího programu Multikulturní </a:t>
            </a:r>
            <a:r>
              <a:rPr lang="cs-CZ" sz="3000" b="1" dirty="0" smtClean="0"/>
              <a:t>škola</a:t>
            </a:r>
          </a:p>
          <a:p>
            <a:pPr lvl="1">
              <a:buFont typeface="Courier New" pitchFamily="49" charset="0"/>
              <a:buChar char="o"/>
            </a:pPr>
            <a:r>
              <a:rPr lang="cs-CZ" sz="2700" dirty="0" smtClean="0"/>
              <a:t>Vytvoření modulů / bloků určených konkrétním cílovým skupinám vč. popisu pomůcek, metod, výstupů a výsledků (projektový tým)</a:t>
            </a:r>
            <a:r>
              <a:rPr lang="cs-CZ" sz="2000" dirty="0" smtClean="0"/>
              <a:t>. </a:t>
            </a:r>
          </a:p>
          <a:p>
            <a:pPr lvl="1">
              <a:buNone/>
            </a:pPr>
            <a:endParaRPr lang="cs-CZ" sz="2000" dirty="0" smtClean="0"/>
          </a:p>
          <a:p>
            <a:r>
              <a:rPr lang="cs-CZ" sz="3000" b="1" dirty="0" smtClean="0"/>
              <a:t>Výběr škola a aplikace/ověření vzdělávacího programu</a:t>
            </a:r>
          </a:p>
          <a:p>
            <a:pPr lvl="1"/>
            <a:r>
              <a:rPr lang="cs-CZ" sz="2600" b="1" dirty="0" smtClean="0">
                <a:solidFill>
                  <a:schemeClr val="tx2">
                    <a:lumMod val="75000"/>
                  </a:schemeClr>
                </a:solidFill>
              </a:rPr>
              <a:t>Semináře </a:t>
            </a:r>
            <a:r>
              <a:rPr lang="cs-CZ" sz="2600" b="1" dirty="0">
                <a:solidFill>
                  <a:schemeClr val="tx2">
                    <a:lumMod val="75000"/>
                  </a:schemeClr>
                </a:solidFill>
              </a:rPr>
              <a:t>pro </a:t>
            </a:r>
            <a:r>
              <a:rPr lang="cs-CZ" sz="2600" b="1" dirty="0" smtClean="0">
                <a:solidFill>
                  <a:schemeClr val="tx2">
                    <a:lumMod val="75000"/>
                  </a:schemeClr>
                </a:solidFill>
              </a:rPr>
              <a:t>žáky</a:t>
            </a:r>
            <a:r>
              <a:rPr lang="cs-CZ" sz="2600" b="1" dirty="0" smtClean="0"/>
              <a:t> (ZŠ, SŠ; d</a:t>
            </a:r>
            <a:r>
              <a:rPr lang="cs-CZ" sz="2400" b="1" dirty="0" smtClean="0"/>
              <a:t>otazníkové šetření)</a:t>
            </a:r>
            <a:endParaRPr lang="cs-CZ" sz="2600" b="1" dirty="0" smtClean="0"/>
          </a:p>
          <a:p>
            <a:pPr lvl="1">
              <a:buFont typeface="Courier New" pitchFamily="49" charset="0"/>
              <a:buChar char="o"/>
            </a:pPr>
            <a:r>
              <a:rPr lang="cs-CZ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Bloky pro </a:t>
            </a:r>
            <a:r>
              <a:rPr lang="cs-CZ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 stupeň ZŠ a </a:t>
            </a:r>
            <a:r>
              <a:rPr lang="cs-CZ" sz="27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 SŠ.</a:t>
            </a:r>
          </a:p>
          <a:p>
            <a:pPr lvl="2">
              <a:buFont typeface="Wingdings" pitchFamily="2" charset="2"/>
              <a:buChar char="§"/>
            </a:pPr>
            <a:r>
              <a:rPr lang="cs-CZ" sz="2300" dirty="0" smtClean="0"/>
              <a:t>Majorita – minorita.</a:t>
            </a:r>
          </a:p>
          <a:p>
            <a:pPr lvl="1"/>
            <a:endParaRPr lang="cs-CZ" sz="2300" dirty="0" smtClean="0"/>
          </a:p>
          <a:p>
            <a:endParaRPr lang="cs-CZ" sz="2700" dirty="0"/>
          </a:p>
          <a:p>
            <a:endParaRPr lang="cs-CZ" dirty="0"/>
          </a:p>
        </p:txBody>
      </p:sp>
      <p:pic>
        <p:nvPicPr>
          <p:cNvPr id="5" name="Obrázek 4" descr="OPVK_bar_hor_rozsireny_prijem_c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476672"/>
            <a:ext cx="6952488" cy="1045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28596" y="1844825"/>
            <a:ext cx="8229600" cy="4824536"/>
          </a:xfrm>
        </p:spPr>
        <p:txBody>
          <a:bodyPr>
            <a:normAutofit/>
          </a:bodyPr>
          <a:lstStyle/>
          <a:p>
            <a:pPr lvl="2">
              <a:buFont typeface="Wingdings" pitchFamily="2" charset="2"/>
              <a:buChar char="§"/>
            </a:pPr>
            <a:r>
              <a:rPr lang="cs-CZ" sz="2300" dirty="0" smtClean="0"/>
              <a:t>Historie Romů a postavení Zlínského kraje a měst k národnostním menšinám.</a:t>
            </a:r>
          </a:p>
          <a:p>
            <a:pPr lvl="2">
              <a:buFont typeface="Wingdings" pitchFamily="2" charset="2"/>
              <a:buChar char="§"/>
            </a:pPr>
            <a:r>
              <a:rPr lang="cs-CZ" sz="2300" dirty="0" smtClean="0"/>
              <a:t>Můj vztah k ostatním I. </a:t>
            </a:r>
          </a:p>
          <a:p>
            <a:pPr lvl="2">
              <a:buFont typeface="Wingdings" pitchFamily="2" charset="2"/>
              <a:buChar char="§"/>
            </a:pPr>
            <a:r>
              <a:rPr lang="cs-CZ" sz="2300" dirty="0" smtClean="0"/>
              <a:t>Můj vztah k ostatním II.</a:t>
            </a:r>
            <a:endParaRPr lang="cs-CZ" sz="2400" dirty="0" smtClean="0"/>
          </a:p>
          <a:p>
            <a:pPr lvl="1">
              <a:buFont typeface="Courier New" pitchFamily="49" charset="0"/>
              <a:buChar char="o"/>
            </a:pPr>
            <a:r>
              <a:rPr 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Blok pro 1. stupeň ZŠ.</a:t>
            </a:r>
            <a:r>
              <a:rPr lang="cs-CZ" sz="2700" dirty="0" smtClean="0"/>
              <a:t> </a:t>
            </a:r>
          </a:p>
          <a:p>
            <a:pPr lvl="2">
              <a:buFont typeface="Wingdings" pitchFamily="2" charset="2"/>
              <a:buChar char="§"/>
            </a:pPr>
            <a:r>
              <a:rPr lang="cs-CZ" sz="2300" dirty="0" smtClean="0"/>
              <a:t>Multikulturní výchova pro nejmenší.</a:t>
            </a:r>
          </a:p>
          <a:p>
            <a:pPr lvl="2">
              <a:buNone/>
            </a:pPr>
            <a:endParaRPr lang="cs-CZ" sz="2300" dirty="0" smtClean="0"/>
          </a:p>
          <a:p>
            <a:pPr lvl="1"/>
            <a:r>
              <a:rPr lang="cs-CZ" sz="2100" b="1" dirty="0" smtClean="0">
                <a:solidFill>
                  <a:schemeClr val="tx2">
                    <a:lumMod val="75000"/>
                  </a:schemeClr>
                </a:solidFill>
              </a:rPr>
              <a:t>Semináře pro dospělé</a:t>
            </a:r>
          </a:p>
          <a:p>
            <a:pPr lvl="1">
              <a:buFont typeface="Courier New" pitchFamily="49" charset="0"/>
              <a:buChar char="o"/>
            </a:pPr>
            <a:r>
              <a:rPr lang="cs-CZ" sz="2100" dirty="0"/>
              <a:t>Semináře pro pedagogy a NNO (3 moduly</a:t>
            </a:r>
            <a:r>
              <a:rPr lang="cs-CZ" sz="2100" dirty="0" smtClean="0"/>
              <a:t>).</a:t>
            </a:r>
            <a:endParaRPr lang="cs-CZ" sz="2100" dirty="0"/>
          </a:p>
          <a:p>
            <a:pPr lvl="1">
              <a:buFont typeface="Courier New" pitchFamily="49" charset="0"/>
              <a:buChar char="o"/>
            </a:pPr>
            <a:r>
              <a:rPr lang="cs-CZ" sz="2100" dirty="0"/>
              <a:t>Kulaté stoly pro vedoucí pracovníky (ředitele škol a NNO</a:t>
            </a:r>
            <a:r>
              <a:rPr lang="cs-CZ" sz="2100" dirty="0" smtClean="0"/>
              <a:t>).</a:t>
            </a:r>
          </a:p>
          <a:p>
            <a:endParaRPr lang="cs-CZ" dirty="0"/>
          </a:p>
        </p:txBody>
      </p:sp>
      <p:pic>
        <p:nvPicPr>
          <p:cNvPr id="5" name="Obrázek 4" descr="OPVK_bar_hor_rozsireny_prijem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476672"/>
            <a:ext cx="6952488" cy="1045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39552" y="1772816"/>
            <a:ext cx="8229600" cy="4680520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endParaRPr lang="cs-CZ" sz="800" dirty="0" smtClean="0"/>
          </a:p>
          <a:p>
            <a:r>
              <a:rPr lang="cs-CZ" sz="3000" b="1" dirty="0" smtClean="0"/>
              <a:t>Publikační činnost</a:t>
            </a:r>
          </a:p>
          <a:p>
            <a:pPr lvl="1">
              <a:buFont typeface="Courier New" pitchFamily="49" charset="0"/>
              <a:buChar char="o"/>
            </a:pPr>
            <a:r>
              <a:rPr lang="cs-CZ" sz="2100" dirty="0" smtClean="0"/>
              <a:t>Metodika multikulturní výchovy.</a:t>
            </a:r>
          </a:p>
          <a:p>
            <a:pPr lvl="1">
              <a:buFont typeface="Courier New" pitchFamily="49" charset="0"/>
              <a:buChar char="o"/>
            </a:pPr>
            <a:r>
              <a:rPr lang="cs-CZ" sz="2100" dirty="0" smtClean="0"/>
              <a:t>Ohlasy projektu.</a:t>
            </a:r>
          </a:p>
          <a:p>
            <a:pPr lvl="1">
              <a:buFont typeface="Courier New" pitchFamily="49" charset="0"/>
              <a:buChar char="o"/>
            </a:pPr>
            <a:r>
              <a:rPr lang="cs-CZ" sz="2100" dirty="0" smtClean="0"/>
              <a:t>Plakáty (osvěta)_nástěnky</a:t>
            </a:r>
          </a:p>
          <a:p>
            <a:r>
              <a:rPr lang="cs-CZ" sz="3000" b="1" dirty="0" smtClean="0"/>
              <a:t>Konference</a:t>
            </a:r>
          </a:p>
          <a:p>
            <a:pPr algn="just">
              <a:buNone/>
            </a:pPr>
            <a:endParaRPr lang="cs-CZ" sz="2700" dirty="0" smtClean="0"/>
          </a:p>
          <a:p>
            <a:pPr algn="just">
              <a:buNone/>
            </a:pPr>
            <a:endParaRPr lang="cs-CZ" sz="900" dirty="0" smtClean="0"/>
          </a:p>
          <a:p>
            <a:pPr algn="just"/>
            <a:r>
              <a:rPr lang="cs-CZ" sz="2700" dirty="0" smtClean="0"/>
              <a:t>11 škol (9 ZŠ, 2 SŠ) ze všech okresů Zlínského kraje, 2 školní roky.</a:t>
            </a:r>
          </a:p>
          <a:p>
            <a:pPr algn="just"/>
            <a:r>
              <a:rPr lang="cs-CZ" sz="2700" dirty="0" smtClean="0"/>
              <a:t>Certifikát Zlínského kraje - Multikulturní škola. </a:t>
            </a:r>
          </a:p>
          <a:p>
            <a:pPr algn="just"/>
            <a:r>
              <a:rPr lang="cs-CZ" sz="2700" dirty="0" smtClean="0"/>
              <a:t>Program partnera projektu (Liga lidských práv Brno) </a:t>
            </a:r>
            <a:r>
              <a:rPr lang="cs-CZ" sz="2700" b="1" dirty="0" smtClean="0"/>
              <a:t>Férová škola</a:t>
            </a:r>
            <a:r>
              <a:rPr lang="cs-CZ" sz="2700" dirty="0" smtClean="0"/>
              <a:t>.</a:t>
            </a:r>
          </a:p>
          <a:p>
            <a:endParaRPr lang="cs-CZ" sz="2700" dirty="0"/>
          </a:p>
        </p:txBody>
      </p:sp>
      <p:pic>
        <p:nvPicPr>
          <p:cNvPr id="5" name="Obrázek 4" descr="OPVK_bar_hor_rozsireny_prijem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476672"/>
            <a:ext cx="6952488" cy="1045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28596" y="1844825"/>
            <a:ext cx="8229600" cy="4824536"/>
          </a:xfrm>
        </p:spPr>
        <p:txBody>
          <a:bodyPr>
            <a:normAutofit fontScale="92500" lnSpcReduction="20000"/>
          </a:bodyPr>
          <a:lstStyle/>
          <a:p>
            <a:pPr lvl="1">
              <a:buNone/>
            </a:pPr>
            <a:r>
              <a:rPr lang="cs-CZ" sz="3200" u="sng" dirty="0" smtClean="0">
                <a:solidFill>
                  <a:srgbClr val="FF0000"/>
                </a:solidFill>
              </a:rPr>
              <a:t>VÝSTUPY / MONITOROVACÍ INDIKÁTORY</a:t>
            </a:r>
          </a:p>
          <a:p>
            <a:pPr lvl="1">
              <a:buNone/>
            </a:pPr>
            <a:endParaRPr lang="cs-CZ" sz="800" b="1" dirty="0"/>
          </a:p>
          <a:p>
            <a:r>
              <a:rPr lang="cs-CZ" dirty="0" smtClean="0"/>
              <a:t>Nové produkty – 4 </a:t>
            </a:r>
          </a:p>
          <a:p>
            <a:pPr>
              <a:buNone/>
            </a:pPr>
            <a:r>
              <a:rPr lang="cs-CZ" sz="2400" dirty="0" smtClean="0"/>
              <a:t>		(vzdělávací program, Metodika, Ohlasy, plakáty)</a:t>
            </a:r>
          </a:p>
          <a:p>
            <a:pPr>
              <a:buNone/>
            </a:pPr>
            <a:endParaRPr lang="cs-CZ" sz="2400" dirty="0" smtClean="0"/>
          </a:p>
          <a:p>
            <a:r>
              <a:rPr lang="cs-CZ" dirty="0" smtClean="0"/>
              <a:t>Podpořeno osob/cílové skupiny</a:t>
            </a:r>
          </a:p>
          <a:p>
            <a:pPr lvl="1">
              <a:buNone/>
            </a:pPr>
            <a:r>
              <a:rPr lang="cs-CZ" dirty="0" smtClean="0"/>
              <a:t>	celkem: 1284</a:t>
            </a:r>
          </a:p>
          <a:p>
            <a:pPr lvl="2"/>
            <a:r>
              <a:rPr lang="cs-CZ" b="1" dirty="0" smtClean="0"/>
              <a:t>žáci</a:t>
            </a:r>
            <a:r>
              <a:rPr lang="cs-CZ" dirty="0" smtClean="0"/>
              <a:t>: 894</a:t>
            </a:r>
          </a:p>
          <a:p>
            <a:pPr lvl="2"/>
            <a:r>
              <a:rPr lang="cs-CZ" b="1" dirty="0" smtClean="0"/>
              <a:t>dospělí v dalším vzdělávání</a:t>
            </a:r>
            <a:r>
              <a:rPr lang="cs-CZ" dirty="0" smtClean="0"/>
              <a:t>: 354 </a:t>
            </a:r>
          </a:p>
          <a:p>
            <a:pPr lvl="2">
              <a:buNone/>
            </a:pPr>
            <a:endParaRPr lang="cs-CZ" dirty="0" smtClean="0"/>
          </a:p>
          <a:p>
            <a:r>
              <a:rPr lang="cs-CZ" dirty="0" smtClean="0"/>
              <a:t>Osoby poskytující služby</a:t>
            </a:r>
          </a:p>
          <a:p>
            <a:pPr lvl="1">
              <a:buNone/>
            </a:pPr>
            <a:r>
              <a:rPr lang="cs-CZ" dirty="0" smtClean="0"/>
              <a:t>	celkem: 13</a:t>
            </a:r>
          </a:p>
        </p:txBody>
      </p:sp>
      <p:pic>
        <p:nvPicPr>
          <p:cNvPr id="5" name="Obrázek 4" descr="OPVK_bar_hor_rozsireny_prijem_c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476672"/>
            <a:ext cx="6952488" cy="10454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Odpmdpe1UHE2KduaZjG8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IaU14pbc6mothGsYc8yGB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HCKQpfir5VLpKRQgaqqbk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0tkvQBYKXvCfJZtrwRplO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4wdcVEwmDAEvBgvUoGtkX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Ipr2NSnKTStpYKK4zedGU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P78rFomuW54jaBK9Wxziy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LAkSx9GFOxJFAjTldZnpV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frBdhW7HNUrQWX3MVGN3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7bKXldq8aAE7N447T9Glw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u7RNITyMZnupOiEFjdBS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encWCtJSuyOII44ROs4O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L6ifRLifmsu3MKeM2sWSI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qWPbBg2b0LxfafB19pHGd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WDMgLYEDXvGm8KhFBKR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S1bcJqW3sReZiChefU2d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6Xdi6twuRtfnOT3jvywLO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Kr5tgKpwjhM6yW48UfL0n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6jQp8KwW6Sp3fuAzdfilf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u8Zfrm527YrraZBVLP9Xj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encWCtJSuyOII44ROs4O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4gjrlTAFTqLXFLInKQnqf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gd7295zWEMA4IEp4MBVcb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Ht2OxOZQxPKoNJOyqUR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frBdhW7HNUrQWX3MVGN3L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oQ65CZzj1HYQnRoq2uVEr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yCwdMbD77TnwPHpSi9Q4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encWCtJSuyOII44ROs4O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LjLT0z8S190f6F09JPTuo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CNjAXiuscigBAnJdzUpZ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4EaTvSxZ6f67ZIUcdkDEH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frBdhW7HNUrQWX3MVGN3L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wVZfN8y1IuTfIDF9Lcfz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WDMgLYEDXvGm8KhFBKR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ZeTIKp56KIfdUAMOWLrmC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S1bcJqW3sReZiChefU2d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6Xdi6twuRtfnOT3jvywLO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dRCR9FJPr7HtiTuoEqYLU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4c9aGviwnU3AkAa4rHKbt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encWCtJSuyOII44ROs4O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QyHd9IDH36VQD7cavjNz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rl59RKUR611uGNdoaPTMz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PuMkyzycUdk3KO5wDyCwN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encWCtJSuyOII44ROs4O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fNJK4dIhbdFfiGrAqXzc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e2lq3dUvYRwgIf95MoTKN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yQUmQ2wUiHsGvAmxbkjU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VB5AABsp8NdW6hle1JIIo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boPwJVTQ0WorAR7d33xmM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D3pjEck92XNVWqbIvGZU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encWCtJSuyOII44ROs4O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4QiChrmVeyUDQ07bPRxRI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WDMgLYEDXvGm8KhFBKR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S1bcJqW3sReZiChefU2d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6Xdi6twuRtfnOT3jvywLO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0Claq0y6nMY7eagMsxQ1H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uaT82Jt8pEj20RnkmRbeJ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Taf9ShMOhW5alBQKZmFq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RafkkUoC0GAFNtaX8k1p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4wdcVEwmDAEvBgvUoGtkX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y4bTbq6JqbqMKxetKRMiY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A4iua6mhdTUKHhjrJSIYx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4wdcVEwmDAEvBgvUoGtkX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hK0mzQlciXGT47VIDZUFo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rRDvYI6Bbom7j4UxXRpE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zFNmA1elphVUJnHOWFvou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4wdcVEwmDAEvBgvUoGtk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HESwFRY2tR97xawUba2Pr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E5JgT40sLMz3jnlWiL4e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JHEp60CNd7Tw2Y6Ot6XRO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4wdcVEwmDAEvBgvUoGtkX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A2o0vKZ42g2SieqofVOv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WDMgLYEDXvGm8KhFBKR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S1bcJqW3sReZiChefU2d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6Xdi6twuRtfnOT3jvywLO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bplwP9VJ9xUnm6buXDYfh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o2e77E9B3jWSIs0ZVIR6H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53dYAJkrfsIKycBieBrY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WFfhIs21yym7tfgv4Camb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4wdcVEwmDAEvBgvUoGtkX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TH6J5jwp1EcduKKxKddf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tHuFsTWzpHLBh83UGzSIR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p0HsNjqDufPnCmJi8PoSP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frBdhW7HNUrQWX3MVGN3L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jGa53Am9Zc02hXIC85nQZ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W9h3ynx2zgwLitX06C9Mc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MTvGbnq2jYSE3yaJK25s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encWCtJSuyOII44ROs4O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7TBCqE8JRJOswDp63CcJ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TSjcNrG1cUVOHchn8v0ri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RR4fk8JLJ2zrnnxRcaBw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DqpPmR6HKOd2ECV2ijyf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4wdcVEwmDAEvBgvUoGtkX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CalTfg7jdoh2yNe2bYgMT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cP0xK6LLP9A68ZmhB0o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Hff4u0THQCd6Naxa3lDJ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6Xdi6twuRtfnOT3jvywLO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AIGc67ZXECug00riEzNw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n0iwNWcg3yynLhMDDTRbj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J76GHkdAiLnufOXZ97wU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LqGhEF6pF5HuMmXvEAlxm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BencWCtJSuyOII44ROs4O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2VR2GfbUmzUXACc29ZjgJ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5HkfmJ6zkzJgbp6fR2tf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0g2XGDKKFpvDs0Zm5RRcc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4wdcVEwmDAEvBgvUoGtkX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xiMeBSkGYmIlGKk4rKMJ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UvyLA2REREQR5qhhG5lP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eDIo6TMbB3AYmwpU3HS1x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frBdhW7HNUrQWX3MVGN3L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l3qP5BpOdGunozfrEiAF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fTGWfncNFrhbAv7Zoui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bFx3dGuEmJ8j6TwvN1UM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NBVz4NaLQmnKhU2bWYRF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64LRL2DXDCnP7txOY0Qd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4wdcVEwmDAEvBgvUoGtkX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AONF2u2B70OQulpXanIgc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28ivSiE80ygq8XMG4bAD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6Xdi6twuRtfnOT3jvywL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6cqVpCRp6Ldje1KArpV0I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ltf4Z8NkCzdlzlDigRNW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NFvLczvRe78QWFlCIBM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5TsoW994cMkYnsoumAK7I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quHDVe5kRfrHM3ngqmN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NSycW7l110W6F1UfvdP6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IWKCrZkkLUXSCB8qY6KjP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vA61s1U8YUUkaBsjGlHG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9Noi75fIm8DsrawqxjqD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YD9K0lDstNUqatwtYEIT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YhrwYEqpC80triCaUOSfy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HahNgOogB47P7QA7AhX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YIdNnoCKGtcAKmGRaAe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pjtvjjHhYBgcfczzsrZE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DDw6eqJ7mhC1zoKh35UtI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Vnua7hH9fdz1GPYc4gxR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AdDaPanTJmFLH8C4jrpc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syIUjR1EVRDWNgxXsxMlu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U8QzZW6r2WcL5rURwS5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7LlmxmZSpGUfcNMsh1IPp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As1TFRkhEPtSkV3MvmQa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ZBurvxFgtpLwNmudsz6zC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iwSD8oeQnCpwLKR5Qrc9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tF0pY3z8IPYJjYzSpg1C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7hBKmmIFmt3N2cDIqbheT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x1qSwY2W7AskxJNdGcp3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FvVmfGPQkNfyJzjuQKCqm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kIETVdu4PQ73mVW9Jl6hf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4Z0eTcmEq18dadHlLClfX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qFdoxG0hk5dFDFTHjhIap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U9KIroAtVZHEyk0vFFE9H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th9lEsVvEI0Wna7RltjaP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vz2r4j3xM0lL4EOfBHQ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YZ6zGNC2wgnR9f9oWv9R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EdzVRQq2rQUMxAWSnvrv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YUVpFQFbHhL3lT0KWLBuO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mIys47DqWFUfE0sbzng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1tf3SDzFTLVqXyH6oA33R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oqDlKuz16ynklejobu4K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OHrL5bMc6Lc5OpxT55RF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3CdsM0pzY6LurPDiJuQk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z88uYEBZFbdCL5diibnD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ryQytGthRJKCZKJjdRm8b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AnAUAlB0k2L35kh1KYZr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gP4x4qbFWH9UHx7oK0D3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zZ28X19CF8eRjyvmwUqln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8oNaD0Xlnpnf5vVt9wk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kTPbdLr1QQqN1syJaB8i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b28ivSiE80ygq8XMG4bA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jdMMNYZ7VWHHM3VgzIbI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6Xdi6twuRtfnOT3jvywLO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d0OVucOJklBz0nnfbkX8C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S0HCbji0IjePmhgswThmZ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RnxTEE1nQ28vQBv6Ze2m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19ThaAX4wDFTj4kEoTPQH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2QwvCAy1oyPL7juIjwMO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S0HCbji0IjePmhgswThmZ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19ThaAX4wDFTj4kEoTPQH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2QwvCAy1oyPL7juIjwMO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S0HCbji0IjePmhgswThmZ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2QwvCAy1oyPL7juIjwMO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CdN3pnVAzUhTH5mwN6b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vDWkRgJdFOJr9KnWBQ2S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BpUsVfKXNt9rKtmqQ1Clj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cLan71frOHMFGt1z2PftS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9to0t6JSsf3bAKWf5Msz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iH0TAaZ1gG836KcbFUwFH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4JudYKiu9oa7VrNZgWuSCP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3g7iLIilzZm2BovXM2YPu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9to0t6JSsf3bAKWf5Msz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iH0TAaZ1gG836KcbFUwFH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2TFqYEgxVbVMtokewij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cP0xK6LLP9A68ZmhB0o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2TFqYEgxVbVMtokewij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2TFqYEgxVbVMtokewij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uuU8O7S85PUAbLIhw07p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2TFqYEgxVbVMtokewij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cP0xK6LLP9A68ZmhB0o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Hff4u0THQCd6Naxa3lDJ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u6Frev6zrc6otnMwJQUVM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HWDMgLYEDXvGm8KhFBKR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S1bcJqW3sReZiChefU2d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kNZirurnxT86skhtUoUrL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86RHBJ096mnMTTtAMh42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VB5AABsp8NdW6hle1JIIo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Av1qfBkAV92mfFioPgn8q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</TotalTime>
  <Words>684</Words>
  <Application>Microsoft Office PowerPoint</Application>
  <PresentationFormat>Předvádění na obrazovce (4:3)</PresentationFormat>
  <Paragraphs>197</Paragraphs>
  <Slides>51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3" baseType="lpstr">
      <vt:lpstr>Motiv sady Office</vt:lpstr>
      <vt:lpstr>Acrobat Document</vt:lpstr>
      <vt:lpstr>Projekt multikulturní škola, cz.1.07/1.2.00/08.0111  MilUŠE poláková, pavlína nováková</vt:lpstr>
      <vt:lpstr>Snímek 2</vt:lpstr>
      <vt:lpstr>Snímek 3</vt:lpstr>
      <vt:lpstr>Snímek 4</vt:lpstr>
      <vt:lpstr>Snímek 5</vt:lpstr>
      <vt:lpstr>AKTIVITY A PRŮBĚH PROJEKTU</vt:lpstr>
      <vt:lpstr>Snímek 7</vt:lpstr>
      <vt:lpstr>Snímek 8</vt:lpstr>
      <vt:lpstr>Snímek 9</vt:lpstr>
      <vt:lpstr>  UKÁZKY VÝSTUPŮ   a odezva cílových  skupin  - CERTIFIKÁT MULTIKULTURNÍ ŠKOLA  - SÉRIE PLAKÁTŮ - POSTERY - METODIKA (EL. + TIŠTĚNÁ) - OHLASY PROJEKTU  - VZDĚLÁVACÍ PROGRAM MULTIKULTURNÍ ŠKOLA   </vt:lpstr>
      <vt:lpstr>Snímek 11</vt:lpstr>
      <vt:lpstr>Snímek 12</vt:lpstr>
      <vt:lpstr>Snímek 13</vt:lpstr>
      <vt:lpstr>Snímek 14</vt:lpstr>
      <vt:lpstr>POSTERY</vt:lpstr>
      <vt:lpstr>POSTERY  </vt:lpstr>
      <vt:lpstr>Snímek 17</vt:lpstr>
      <vt:lpstr>Metodika multikulturní výchovy, kalendář Ohlasy projektu</vt:lpstr>
      <vt:lpstr>VZDĚLÁVACÍ PROGRAM MULTIKULTURNÍ ŠKOLA</vt:lpstr>
      <vt:lpstr>BLOKY URČENÉ PRO ŽÁKY ZŠ / SŠ</vt:lpstr>
      <vt:lpstr>Blok: MULTIKULTURNÍ VÝCHOVA PRO NEJMENŠÍ (1. STUPEŇ ZŠ)</vt:lpstr>
      <vt:lpstr>ZŠ TGM Otrokovice</vt:lpstr>
      <vt:lpstr>ZŠ Zlín – tř. Svobody </vt:lpstr>
      <vt:lpstr>ZŠ Hulín</vt:lpstr>
      <vt:lpstr>ZŠ Uherský Brod, Na Výsluní</vt:lpstr>
      <vt:lpstr>Blok: MAJORITA – MINORITA (2. STUPEŇ ZŠ)</vt:lpstr>
      <vt:lpstr>Snímek 27</vt:lpstr>
      <vt:lpstr>ZŠ TGM Otrokovice</vt:lpstr>
      <vt:lpstr>ZŠ Uherský Brod, Na Výsluní</vt:lpstr>
      <vt:lpstr>Snímek 30</vt:lpstr>
      <vt:lpstr>Blok: HISTORIE ROMŮ A POSTAVENÍ ZLÍNSKÉHO KRAJE A MĚST K NÁRODNOSTNÍM MENŠINÁM </vt:lpstr>
      <vt:lpstr>ZŠ Uherský Brod, Na Výsluní</vt:lpstr>
      <vt:lpstr>Snímek 33</vt:lpstr>
      <vt:lpstr>ZŠ Trávníky Otrokovice</vt:lpstr>
      <vt:lpstr>ZŠ Uherský Brod, Na Výsluní</vt:lpstr>
      <vt:lpstr>Blok: MŮJ VZTAH K OSTATNÍM - ROMOVÉ</vt:lpstr>
      <vt:lpstr>Snímek 37</vt:lpstr>
      <vt:lpstr>ZŠ Zlín, tř. Svobody</vt:lpstr>
      <vt:lpstr>Snímek 39</vt:lpstr>
      <vt:lpstr>ZŠ Trávníky Otrokovice</vt:lpstr>
      <vt:lpstr>Blok: MŮJ VZTAH K OSTATNÍM - CIZINCI</vt:lpstr>
      <vt:lpstr>Snímek 42</vt:lpstr>
      <vt:lpstr>Snímek 43</vt:lpstr>
      <vt:lpstr>Snímek 44</vt:lpstr>
      <vt:lpstr>Snímek 45</vt:lpstr>
      <vt:lpstr>MODULY URČENÉ DOSPĚLÝM</vt:lpstr>
      <vt:lpstr>Snímek 47</vt:lpstr>
      <vt:lpstr>Snímek 48</vt:lpstr>
      <vt:lpstr>Snímek 49</vt:lpstr>
      <vt:lpstr>Snímek 50</vt:lpstr>
      <vt:lpstr>DĚKUJEME ZA POZORNOST</vt:lpstr>
    </vt:vector>
  </TitlesOfParts>
  <Company>Krajský úřad Zlínského kraje.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 Baťová</dc:creator>
  <cp:lastModifiedBy>Ilona Březková</cp:lastModifiedBy>
  <cp:revision>147</cp:revision>
  <dcterms:created xsi:type="dcterms:W3CDTF">2011-09-27T08:21:02Z</dcterms:created>
  <dcterms:modified xsi:type="dcterms:W3CDTF">2012-03-20T08:28:27Z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true</vt:lpwstr>
  </property>
  <property fmtid="{D5CDD505-2E9C-101B-9397-08002B2CF9AE}" pid="3" name="Google.Documents.DocumentId">
    <vt:lpwstr>1NDscHKt439-4Kmqs83Pz_KFLuoivm3DZ69izTOp7prw</vt:lpwstr>
  </property>
  <property fmtid="{D5CDD505-2E9C-101B-9397-08002B2CF9AE}" pid="4" name="Google.Documents.RevisionId">
    <vt:lpwstr>16152376795499347793</vt:lpwstr>
  </property>
  <property fmtid="{D5CDD505-2E9C-101B-9397-08002B2CF9AE}" pid="5" name="Google.Documents.PreviousRevisionId">
    <vt:lpwstr>06172396524205471940</vt:lpwstr>
  </property>
  <property fmtid="{D5CDD505-2E9C-101B-9397-08002B2CF9AE}" pid="6" name="Google.Documents.PluginVersion">
    <vt:lpwstr>2.0.2154.5604</vt:lpwstr>
  </property>
  <property fmtid="{D5CDD505-2E9C-101B-9397-08002B2CF9AE}" pid="7" name="Google.Documents.MergeIncapabilityFlags">
    <vt:i4>0</vt:i4>
  </property>
</Properties>
</file>