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10" r:id="rId4"/>
    <p:sldId id="314" r:id="rId5"/>
    <p:sldId id="326" r:id="rId6"/>
    <p:sldId id="311" r:id="rId7"/>
    <p:sldId id="312" r:id="rId8"/>
    <p:sldId id="316" r:id="rId9"/>
    <p:sldId id="315" r:id="rId10"/>
    <p:sldId id="317" r:id="rId11"/>
    <p:sldId id="318" r:id="rId12"/>
    <p:sldId id="319" r:id="rId13"/>
    <p:sldId id="320" r:id="rId14"/>
    <p:sldId id="325" r:id="rId15"/>
    <p:sldId id="322" r:id="rId16"/>
    <p:sldId id="323" r:id="rId17"/>
    <p:sldId id="324" r:id="rId18"/>
    <p:sldId id="308" r:id="rId1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33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5" autoAdjust="0"/>
    <p:restoredTop sz="95679" autoAdjust="0"/>
  </p:normalViewPr>
  <p:slideViewPr>
    <p:cSldViewPr>
      <p:cViewPr>
        <p:scale>
          <a:sx n="75" d="100"/>
          <a:sy n="75" d="100"/>
        </p:scale>
        <p:origin x="-1116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2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69044-F6F9-44DA-9897-4D4E7EC56B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3B803-DA08-4B5C-BB08-D8187829E1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FB33A-577A-4FC7-9BFD-8A42E789AA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E1C31-E405-43C8-802C-AF2C1BF0DB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0EFE0-9829-4DBF-8A6C-59FB0BC40C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061D4-F61F-4972-B88F-E9EA3D25F7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19876-E01B-421F-A666-B15965D5A6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07E9B-4F20-4AE6-9CF7-3657AAE4D4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23AEA-D5DE-4C10-B32D-46B0BB2E32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C6686-EDAB-4725-B4B2-AD3F280585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E9066-4812-4B9D-AA31-1482B401E1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2447A-8C64-482D-AA31-B148C691CE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7407DA1-BD7F-4EF3-B427-E505BF1577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pektneboli.e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4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tomas.habart@clovekvtisni.cz" TargetMode="Externa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twitter.com/CLOVEKVTISNI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hyperlink" Target="http://www.clovekvtisni.cz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clovekvtisni?ref=ts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www.youtube.com/user/peopleinneed" TargetMode="External"/><Relationship Id="rId9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0"/>
            <a:ext cx="9118600" cy="17478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07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37288"/>
            <a:ext cx="1476375" cy="195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076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04138" y="6237288"/>
            <a:ext cx="1439862" cy="190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539750" y="998538"/>
            <a:ext cx="8353425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cs-CZ" sz="2800"/>
          </a:p>
          <a:p>
            <a:pPr algn="ctr"/>
            <a:r>
              <a:rPr lang="cs-CZ" sz="2800"/>
              <a:t>seminář </a:t>
            </a:r>
          </a:p>
          <a:p>
            <a:pPr algn="ctr"/>
            <a:r>
              <a:rPr lang="cs-CZ" sz="2800" b="1"/>
              <a:t>„Výměna zkušeností s realizací projektů OPVK“ </a:t>
            </a:r>
          </a:p>
          <a:p>
            <a:pPr algn="ctr"/>
            <a:r>
              <a:rPr lang="cs-CZ" sz="2800" b="1"/>
              <a:t>Multikulturní výchova a lidská práva </a:t>
            </a:r>
          </a:p>
          <a:p>
            <a:pPr algn="ctr"/>
            <a:endParaRPr lang="cs-CZ" sz="2800" b="1"/>
          </a:p>
          <a:p>
            <a:pPr algn="ctr"/>
            <a:r>
              <a:rPr lang="cs-CZ" sz="2800"/>
              <a:t>Datum a místo konání: 3. 5. 2012, MŠMT</a:t>
            </a:r>
          </a:p>
          <a:p>
            <a:pPr algn="ctr"/>
            <a:endParaRPr lang="cs-CZ" sz="2800"/>
          </a:p>
          <a:p>
            <a:pPr algn="ctr"/>
            <a:r>
              <a:rPr lang="cs-CZ" sz="2800"/>
              <a:t>Prezentující: Tomáš Habart, Člověk v tísni, o. p. s. </a:t>
            </a:r>
          </a:p>
          <a:p>
            <a:pPr algn="ctr"/>
            <a:endParaRPr lang="cs-CZ" sz="2800"/>
          </a:p>
        </p:txBody>
      </p:sp>
      <p:pic>
        <p:nvPicPr>
          <p:cNvPr id="3078" name="Obrázek 5" descr="Logolink_horizontal_zaklad_RGB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75" y="4581525"/>
            <a:ext cx="63373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2268538" y="6092825"/>
            <a:ext cx="4533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cs-CZ" sz="1200"/>
              <a:t>Projekt Respekt nebolí je spolufinancován Evropským sociálním </a:t>
            </a:r>
          </a:p>
          <a:p>
            <a:pPr algn="ctr" eaLnBrk="0" hangingPunct="0"/>
            <a:r>
              <a:rPr lang="cs-CZ" sz="1200"/>
              <a:t>fondem a státním rozpočtem České republiky.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 Výukový materiál</a:t>
            </a: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cs-CZ" sz="2400"/>
              <a:t>pilotování lekcí na školách – úpravy lekcí na základě zpětných vazeb pedagogů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r>
              <a:rPr lang="cs-CZ" sz="2400"/>
              <a:t> webový portál </a:t>
            </a:r>
            <a:r>
              <a:rPr lang="cs-CZ" sz="2400">
                <a:hlinkClick r:id="rId3"/>
              </a:rPr>
              <a:t>www.respektneboli.eu</a:t>
            </a:r>
            <a:r>
              <a:rPr lang="cs-CZ" sz="2400"/>
              <a:t> (pracovní verze, zatím přístupná pouze zapojeným školám): lekce ke stažení + možnost komentářů, školní projekty, blogy, ankety, diskusní fóra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r>
              <a:rPr lang="cs-CZ" sz="2400"/>
              <a:t> průvodci </a:t>
            </a:r>
          </a:p>
          <a:p>
            <a:pPr marL="342900" indent="-342900"/>
            <a:r>
              <a:rPr lang="cs-CZ" sz="2400"/>
              <a:t>	Bohouš a </a:t>
            </a:r>
          </a:p>
          <a:p>
            <a:pPr marL="342900" indent="-342900"/>
            <a:r>
              <a:rPr lang="cs-CZ" sz="2400"/>
              <a:t>	Dáša </a:t>
            </a:r>
            <a:r>
              <a:rPr lang="cs-CZ"/>
              <a:t>  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9" descr="pruzkum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4476750"/>
            <a:ext cx="2000250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0" descr="RN_bohous_col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950" y="549275"/>
            <a:ext cx="16573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 Výukový materiál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endParaRPr lang="cs-CZ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RN_bohous2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549275"/>
            <a:ext cx="20875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krizovataka6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268413"/>
            <a:ext cx="3922713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 Vzdělávací modul</a:t>
            </a: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cs-CZ" sz="2400"/>
              <a:t>Realizované semináře pro pedagogy z pilotních škol: 3.-4.12.2010 v České Skalici a 5.-7.1.2012 v Mnichově Hradišti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r>
              <a:rPr lang="cs-CZ" sz="2400"/>
              <a:t>Poslední seminář plánován na 20.-22.8.2012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r>
              <a:rPr lang="cs-CZ" sz="2400"/>
              <a:t>Obsah seminářů: testování nových lekcí, další vzdělávání (psaní projektů, metoda EUR apod.), sdílení zkušeností, školní projekty, diskuse k dalším aktivitám projektu, atd. 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7" descr="RN_dasa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549275"/>
            <a:ext cx="1657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 Školní projekty</a:t>
            </a: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cs-CZ" sz="2400"/>
              <a:t>Realizované leden až červen 2012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r>
              <a:rPr lang="cs-CZ" sz="2400"/>
              <a:t>Každá škola má nárok na 12 500 Kč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r>
              <a:rPr lang="cs-CZ" sz="2400"/>
              <a:t>Vypracování písemné žádosti o projekt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r>
              <a:rPr lang="cs-CZ" sz="2400"/>
              <a:t>Zásadní je podíl studentů na vymýšlení, formulaci, realizaci i evaluaci projektů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r>
              <a:rPr lang="cs-CZ" sz="2400"/>
              <a:t>Projekty se vztahují k LP a mají reagovat na lokální dění, některé inspirovány lekcemi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 descr="RN_bohous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549275"/>
            <a:ext cx="16573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 Dotazníkové šetření</a:t>
            </a: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endParaRPr lang="cs-CZ" sz="240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Rectangle 3"/>
          <p:cNvSpPr>
            <a:spLocks noChangeArrowheads="1"/>
          </p:cNvSpPr>
          <p:nvPr/>
        </p:nvSpPr>
        <p:spPr bwMode="auto">
          <a:xfrm>
            <a:off x="1835150" y="1341438"/>
            <a:ext cx="686276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cs-CZ" sz="2400"/>
              <a:t>Dotazníky zjišťující hodnotovou orientaci, zkušenosti a potřeby žáků a pedagogů z pilotních škol v oblasti vzdělávání k LP 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r>
              <a:rPr lang="cs-CZ" sz="2400"/>
              <a:t>První kolo – jaro 2011 (zapojeno 7 škol, 403 studentů, 32 pedagogů)</a:t>
            </a:r>
          </a:p>
          <a:p>
            <a:pPr marL="342900" indent="-342900"/>
            <a:r>
              <a:rPr lang="cs-CZ" sz="2400"/>
              <a:t> </a:t>
            </a:r>
          </a:p>
          <a:p>
            <a:pPr marL="342900" indent="-342900">
              <a:buFontTx/>
              <a:buChar char="-"/>
            </a:pPr>
            <a:r>
              <a:rPr lang="cs-CZ" sz="2400"/>
              <a:t>Druhé kolo – léto 2012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endParaRPr 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 Sociální sítě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cs-CZ" sz="2400"/>
              <a:t>propojení FB s webovým portálem 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r>
              <a:rPr lang="cs-CZ" sz="2400"/>
              <a:t>sdílení informací o LP a zkušeností ze školních projektů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r>
              <a:rPr lang="cs-CZ" sz="2400"/>
              <a:t>podpora diskuse k lidsko-právním tématům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RN_bohous2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549275"/>
            <a:ext cx="20875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 Plánované aktivity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cs-CZ" sz="2400" b="1"/>
              <a:t>Vyhodnocení zkušeností pilotních škol s realizací výuky LP </a:t>
            </a:r>
            <a:r>
              <a:rPr lang="cs-CZ" sz="2400"/>
              <a:t>– červen až říjen 2012</a:t>
            </a:r>
          </a:p>
          <a:p>
            <a:pPr marL="342900" indent="-342900">
              <a:buFontTx/>
              <a:buChar char="-"/>
            </a:pPr>
            <a:r>
              <a:rPr lang="cs-CZ" sz="2400"/>
              <a:t>individuální a skupinové rozhovory se studenty a pedagogy</a:t>
            </a:r>
          </a:p>
          <a:p>
            <a:pPr marL="342900" indent="-342900">
              <a:buFontTx/>
              <a:buChar char="-"/>
            </a:pPr>
            <a:r>
              <a:rPr lang="cs-CZ" sz="2400"/>
              <a:t>využití informací z dotazníkového šetření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/>
            <a:r>
              <a:rPr lang="cs-CZ" sz="2400" b="1"/>
              <a:t>Závěrečný workshop</a:t>
            </a:r>
            <a:r>
              <a:rPr lang="cs-CZ" sz="2400"/>
              <a:t> - prosinec 2012</a:t>
            </a:r>
          </a:p>
          <a:p>
            <a:pPr marL="342900" indent="-342900">
              <a:buFontTx/>
              <a:buChar char="-"/>
            </a:pPr>
            <a:r>
              <a:rPr lang="cs-CZ" sz="2400"/>
              <a:t>Prezentace výstupů projektu (lekcí, webu, zkušeností…) dalším školám a odborné veřejnosti</a:t>
            </a:r>
          </a:p>
          <a:p>
            <a:pPr marL="342900" indent="-342900">
              <a:buFontTx/>
              <a:buChar char="-"/>
            </a:pPr>
            <a:r>
              <a:rPr lang="cs-CZ" sz="2400"/>
              <a:t>Pilotní školy budou prezentovat své projekty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>
              <a:buFontTx/>
              <a:buChar char="-"/>
            </a:pPr>
            <a:endParaRPr lang="cs-CZ" sz="240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 Děkuji za pozornost!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-"/>
            </a:pPr>
            <a:endParaRPr lang="cs-CZ" sz="2400" b="1">
              <a:solidFill>
                <a:srgbClr val="FF3300"/>
              </a:solidFill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blog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75" y="2060575"/>
            <a:ext cx="27019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Rectangle 8"/>
          <p:cNvSpPr>
            <a:spLocks noChangeArrowheads="1"/>
          </p:cNvSpPr>
          <p:nvPr/>
        </p:nvSpPr>
        <p:spPr bwMode="auto">
          <a:xfrm>
            <a:off x="2987675" y="1484313"/>
            <a:ext cx="3887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>
                <a:hlinkClick r:id="rId5"/>
              </a:rPr>
              <a:t>tomas.habart@clovekvtisni.cz</a:t>
            </a:r>
            <a:r>
              <a:rPr lang="cs-CZ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284538"/>
            <a:ext cx="8229600" cy="1143000"/>
          </a:xfrm>
        </p:spPr>
        <p:txBody>
          <a:bodyPr/>
          <a:lstStyle/>
          <a:p>
            <a:pPr eaLnBrk="1" hangingPunct="1"/>
            <a:r>
              <a:rPr lang="cs-CZ" sz="4000" b="1" smtClean="0">
                <a:solidFill>
                  <a:srgbClr val="FF9900"/>
                </a:solidFill>
                <a:latin typeface="Tahoma" pitchFamily="34" charset="0"/>
                <a:hlinkClick r:id="rId2"/>
              </a:rPr>
              <a:t>www.clovekvtisni.cz</a:t>
            </a:r>
            <a:endParaRPr lang="cs-CZ" b="1" smtClean="0">
              <a:solidFill>
                <a:srgbClr val="FF9900"/>
              </a:solidFill>
              <a:latin typeface="Tahoma" pitchFamily="34" charset="0"/>
            </a:endParaRP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samoturban\Desktop\default.jpe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1247775" cy="1247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samoturban\Desktop\facebook-logo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851920" y="1108108"/>
            <a:ext cx="1240772" cy="1240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samoturban\Desktop\Twitter_logo_T.-281-1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56177" y="1084498"/>
            <a:ext cx="1368151" cy="1339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       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cs-CZ" sz="2400" b="1"/>
              <a:t>Název projektu:</a:t>
            </a:r>
          </a:p>
          <a:p>
            <a:pPr marL="342900" indent="-342900"/>
            <a:r>
              <a:rPr lang="cs-CZ" sz="2400"/>
              <a:t>Respekt nebolí - podpora rovných příležitostí</a:t>
            </a:r>
          </a:p>
          <a:p>
            <a:pPr marL="342900" indent="-342900"/>
            <a:endParaRPr lang="cs-CZ" sz="2400"/>
          </a:p>
          <a:p>
            <a:pPr marL="342900" indent="-342900"/>
            <a:r>
              <a:rPr lang="cs-CZ" sz="2400" b="1"/>
              <a:t>Příjemce podpory:</a:t>
            </a:r>
            <a:r>
              <a:rPr lang="cs-CZ" sz="2400"/>
              <a:t> </a:t>
            </a:r>
          </a:p>
          <a:p>
            <a:pPr marL="342900" indent="-342900"/>
            <a:r>
              <a:rPr lang="cs-CZ" sz="2400"/>
              <a:t>Člověk v tísni, o.p.s.,</a:t>
            </a:r>
          </a:p>
          <a:p>
            <a:pPr marL="342900" indent="-342900"/>
            <a:r>
              <a:rPr lang="cs-CZ" sz="2400"/>
              <a:t>vzdělávací program Varianty</a:t>
            </a:r>
          </a:p>
          <a:p>
            <a:pPr marL="342900" indent="-342900"/>
            <a:endParaRPr lang="cs-CZ" sz="2400"/>
          </a:p>
          <a:p>
            <a:pPr marL="342900" indent="-342900"/>
            <a:r>
              <a:rPr lang="cs-CZ" sz="2400" b="1"/>
              <a:t>Partneři projektu:</a:t>
            </a:r>
          </a:p>
          <a:p>
            <a:pPr marL="342900" indent="-342900"/>
            <a:r>
              <a:rPr lang="cs-CZ" sz="2400"/>
              <a:t>Ne</a:t>
            </a:r>
          </a:p>
          <a:p>
            <a:pPr marL="342900" indent="-342900"/>
            <a:endParaRPr lang="cs-CZ" sz="2400"/>
          </a:p>
          <a:p>
            <a:pPr marL="342900" indent="-342900"/>
            <a:r>
              <a:rPr lang="cs-CZ" sz="2400" b="1"/>
              <a:t>Realizace:</a:t>
            </a:r>
            <a:r>
              <a:rPr lang="cs-CZ" sz="2400"/>
              <a:t> </a:t>
            </a:r>
          </a:p>
          <a:p>
            <a:pPr marL="342900" indent="-342900"/>
            <a:r>
              <a:rPr lang="cs-CZ" sz="2400"/>
              <a:t>duben 2010 - březen 2013</a:t>
            </a:r>
          </a:p>
          <a:p>
            <a:pPr marL="342900" indent="-342900"/>
            <a:endParaRPr lang="cs-CZ" sz="2400"/>
          </a:p>
          <a:p>
            <a:pPr marL="342900" indent="-342900"/>
            <a:endParaRPr lang="cs-CZ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1" descr="Varianty__uplne-horizontaln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3141663"/>
            <a:ext cx="2154237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2" descr="RN_bez_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333375"/>
            <a:ext cx="1944687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  Cíle</a:t>
            </a:r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cs-CZ" sz="2400"/>
              <a:t>-	podpora vzdělávání a výchovy žáků SŠ směrem k zodpovědnosti za respektování a aktivní prosazování lidských práv a svobod ve všech oblastech života </a:t>
            </a:r>
          </a:p>
          <a:p>
            <a:pPr marL="342900" indent="-342900"/>
            <a:r>
              <a:rPr lang="cs-CZ" sz="2400"/>
              <a:t>-   osvojení znalostí koncepce lidských práv a rovných příležitostí</a:t>
            </a:r>
          </a:p>
          <a:p>
            <a:pPr marL="342900" indent="-342900"/>
            <a:r>
              <a:rPr lang="cs-CZ" sz="2400"/>
              <a:t> -  získání kompetencí k aktivnímu podílení se na pozitivních změnách ve společnosti ve vztahu k dané problematice </a:t>
            </a:r>
          </a:p>
          <a:p>
            <a:pPr marL="342900" indent="-342900"/>
            <a:endParaRPr lang="cs-CZ" sz="2400"/>
          </a:p>
          <a:p>
            <a:pPr marL="342900" indent="-342900">
              <a:buFontTx/>
              <a:buChar char="-"/>
            </a:pPr>
            <a:endParaRPr lang="cs-CZ"/>
          </a:p>
          <a:p>
            <a:pPr marL="342900" indent="-342900"/>
            <a:endParaRPr lang="cs-CZ" b="1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7" descr="RN_dasa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549275"/>
            <a:ext cx="1657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  Cílové skupiny</a:t>
            </a:r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cs-CZ" sz="2400"/>
              <a:t>- 	</a:t>
            </a:r>
            <a:r>
              <a:rPr lang="cs-CZ" sz="2400" b="1"/>
              <a:t>studenti SŠ</a:t>
            </a:r>
            <a:r>
              <a:rPr lang="cs-CZ" sz="2400"/>
              <a:t> </a:t>
            </a:r>
          </a:p>
          <a:p>
            <a:pPr marL="342900" indent="-342900"/>
            <a:r>
              <a:rPr lang="cs-CZ" sz="2400"/>
              <a:t>	(min. 8 pilotních škol, min. 200 studentů)</a:t>
            </a:r>
          </a:p>
          <a:p>
            <a:pPr marL="342900" indent="-342900"/>
            <a:endParaRPr lang="cs-CZ" sz="2400"/>
          </a:p>
          <a:p>
            <a:pPr marL="342900" indent="-342900">
              <a:buFontTx/>
              <a:buChar char="-"/>
            </a:pPr>
            <a:r>
              <a:rPr lang="cs-CZ" sz="2400" b="1"/>
              <a:t>pedagogové SŠ</a:t>
            </a:r>
            <a:r>
              <a:rPr lang="cs-CZ" sz="2400"/>
              <a:t> </a:t>
            </a:r>
          </a:p>
          <a:p>
            <a:pPr marL="342900" indent="-342900"/>
            <a:r>
              <a:rPr lang="cs-CZ" sz="2400"/>
              <a:t>	(min. 20 pedagogů z pilotních škol + </a:t>
            </a:r>
          </a:p>
          <a:p>
            <a:pPr marL="342900" indent="-342900"/>
            <a:r>
              <a:rPr lang="cs-CZ" sz="2400"/>
              <a:t>	min. 60 pedagogů účastnících se </a:t>
            </a:r>
          </a:p>
          <a:p>
            <a:pPr marL="342900" indent="-342900"/>
            <a:r>
              <a:rPr lang="cs-CZ" sz="2400"/>
              <a:t>	závěrečného workshopu)</a:t>
            </a:r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/>
            <a:endParaRPr lang="cs-CZ" b="1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7" descr="RN_bohous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549275"/>
            <a:ext cx="16573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  Zapojené školy</a:t>
            </a:r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cs-CZ" sz="2400"/>
              <a:t>- Gymnázium Mnichovo Hradiště</a:t>
            </a:r>
          </a:p>
          <a:p>
            <a:pPr marL="342900" indent="-342900"/>
            <a:r>
              <a:rPr lang="cs-CZ" sz="2400"/>
              <a:t>- Gymnázium Duchcov</a:t>
            </a:r>
          </a:p>
          <a:p>
            <a:pPr marL="342900" indent="-342900"/>
            <a:r>
              <a:rPr lang="cs-CZ" sz="2400"/>
              <a:t>- SŠ strojní, stavební a dopravní, Liberec</a:t>
            </a:r>
          </a:p>
          <a:p>
            <a:pPr marL="342900" indent="-342900"/>
            <a:r>
              <a:rPr lang="cs-CZ" sz="2400"/>
              <a:t>- Střední pedagogická a zdravotní škola Odry</a:t>
            </a:r>
          </a:p>
          <a:p>
            <a:pPr marL="342900" indent="-342900"/>
            <a:r>
              <a:rPr lang="cs-CZ" sz="2400"/>
              <a:t>- SUPŠ a VOŠ Turnov</a:t>
            </a:r>
          </a:p>
          <a:p>
            <a:pPr marL="342900" indent="-342900"/>
            <a:r>
              <a:rPr lang="cs-CZ" sz="2400"/>
              <a:t>- VOŠ a SPŠ ychnov n. Kněžnou</a:t>
            </a:r>
          </a:p>
          <a:p>
            <a:pPr marL="342900" indent="-342900"/>
            <a:r>
              <a:rPr lang="cs-CZ" sz="2400"/>
              <a:t>- Střední zdravotnická škola ve Frýdku Místku</a:t>
            </a:r>
          </a:p>
          <a:p>
            <a:pPr marL="342900" indent="-342900"/>
            <a:r>
              <a:rPr lang="cs-CZ" sz="2400"/>
              <a:t>- Czech Sales Academy Hradec Kr. VOŠ a SOŠ</a:t>
            </a:r>
          </a:p>
          <a:p>
            <a:pPr marL="342900" indent="-342900"/>
            <a:r>
              <a:rPr lang="cs-CZ" sz="2400"/>
              <a:t>- SOŠ obchodu a služeb, Olomouc</a:t>
            </a:r>
          </a:p>
          <a:p>
            <a:pPr marL="342900" indent="-342900"/>
            <a:r>
              <a:rPr lang="cs-CZ" sz="2400"/>
              <a:t>- SOŠ Olomouc spol. s r. o.</a:t>
            </a:r>
          </a:p>
          <a:p>
            <a:pPr marL="342900" indent="-342900"/>
            <a:r>
              <a:rPr lang="cs-CZ" sz="2400"/>
              <a:t>- Gymnázium Jateční, Ústí n. L.</a:t>
            </a:r>
            <a:r>
              <a:rPr lang="cs-CZ"/>
              <a:t> </a:t>
            </a:r>
            <a:endParaRPr lang="cs-CZ" sz="2400"/>
          </a:p>
          <a:p>
            <a:pPr marL="342900" indent="-342900">
              <a:buFontTx/>
              <a:buChar char="-"/>
            </a:pPr>
            <a:endParaRPr lang="cs-CZ" sz="2400"/>
          </a:p>
          <a:p>
            <a:pPr marL="342900" indent="-342900"/>
            <a:endParaRPr lang="cs-CZ" b="1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7" descr="RN_bohous2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549275"/>
            <a:ext cx="20875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  Klíčové aktivity 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cs-CZ" sz="2400"/>
              <a:t>Tvorba multimediálního výukového materiálu</a:t>
            </a:r>
          </a:p>
          <a:p>
            <a:pPr marL="342900" indent="-342900">
              <a:buFontTx/>
              <a:buChar char="-"/>
            </a:pPr>
            <a:r>
              <a:rPr lang="cs-CZ" sz="2400"/>
              <a:t>Ověřování dílčích částí materiálu na pilot. šk.</a:t>
            </a:r>
          </a:p>
          <a:p>
            <a:pPr marL="342900" indent="-342900">
              <a:buFontTx/>
              <a:buChar char="-"/>
            </a:pPr>
            <a:r>
              <a:rPr lang="cs-CZ" sz="2400"/>
              <a:t>Příprava vzdělávacího modulu pro pedagy SŠ</a:t>
            </a:r>
          </a:p>
          <a:p>
            <a:pPr marL="342900" indent="-342900">
              <a:buFontTx/>
              <a:buChar char="-"/>
            </a:pPr>
            <a:r>
              <a:rPr lang="cs-CZ" sz="2400"/>
              <a:t>Implementace vzdělávacího modulu</a:t>
            </a:r>
          </a:p>
          <a:p>
            <a:pPr marL="342900" indent="-342900"/>
            <a:r>
              <a:rPr lang="cs-CZ" sz="2400"/>
              <a:t>- 	Příprava a realizace dotazníkového šetření pro žáky a pedagogy z pilotních škol</a:t>
            </a:r>
          </a:p>
          <a:p>
            <a:pPr marL="342900" indent="-342900">
              <a:buFontTx/>
              <a:buChar char="-"/>
            </a:pPr>
            <a:r>
              <a:rPr lang="cs-CZ" sz="2400"/>
              <a:t>Školní projekty zaměřené na řešení konkrét-ních společenských problémů</a:t>
            </a:r>
          </a:p>
          <a:p>
            <a:pPr marL="342900" indent="-342900">
              <a:buFontTx/>
              <a:buChar char="-"/>
            </a:pPr>
            <a:r>
              <a:rPr lang="cs-CZ" sz="2400"/>
              <a:t>Vytvoření a správa soc. sítí pro žáky a ped. SŠ</a:t>
            </a:r>
          </a:p>
          <a:p>
            <a:pPr marL="342900" indent="-342900">
              <a:buFontTx/>
              <a:buChar char="-"/>
            </a:pPr>
            <a:r>
              <a:rPr lang="cs-CZ" sz="2400"/>
              <a:t>Vyhodnocení zkušeností pilotních škol s reali-zací výuky LP</a:t>
            </a:r>
          </a:p>
          <a:p>
            <a:pPr marL="342900" indent="-342900">
              <a:buFontTx/>
              <a:buChar char="-"/>
            </a:pPr>
            <a:r>
              <a:rPr lang="cs-CZ" sz="2400"/>
              <a:t>Závěrečný vzdělávací workshop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9" descr="RN_dasa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549275"/>
            <a:ext cx="1657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Výukový materiál</a:t>
            </a:r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cs-CZ" sz="2400"/>
              <a:t>11 tématických okruhů dle Charty základních práv EU: </a:t>
            </a:r>
          </a:p>
          <a:p>
            <a:pPr marL="342900" indent="-342900"/>
            <a:r>
              <a:rPr lang="cs-CZ" sz="2400"/>
              <a:t>	zdraví, vzdělání, životní prostředí, rodinu, stát, trh, média, náboženství, občanství, volný čas, zaměstnání</a:t>
            </a:r>
          </a:p>
          <a:p>
            <a:pPr marL="342900" indent="-342900"/>
            <a:endParaRPr lang="cs-CZ" sz="2400"/>
          </a:p>
          <a:p>
            <a:pPr marL="342900" indent="-342900">
              <a:buFontTx/>
              <a:buChar char="-"/>
            </a:pPr>
            <a:r>
              <a:rPr lang="cs-CZ" sz="2400"/>
              <a:t>široké spektrum témat:</a:t>
            </a:r>
          </a:p>
          <a:p>
            <a:pPr marL="342900" indent="-342900"/>
            <a:r>
              <a:rPr lang="cs-CZ" sz="2400"/>
              <a:t>	rovný přístup ke vzdělání, ústavní péče, odpovědná spotřeba, svoboda slova, volební právo, domácí násilí, občanská participace, atd.</a:t>
            </a:r>
          </a:p>
          <a:p>
            <a:pPr marL="342900" indent="-342900"/>
            <a:endParaRPr lang="cs-CZ" sz="2400"/>
          </a:p>
          <a:p>
            <a:pPr marL="342900" indent="-342900"/>
            <a:endParaRPr lang="cs-CZ" sz="2400" b="1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7" descr="RN_bohous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549275"/>
            <a:ext cx="16573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 Výukový materiál</a:t>
            </a: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cs-CZ" sz="2400"/>
              <a:t>lekce k jednotlivým tématům založené na originálních příbězích, kasuistikách, zážitcích.. </a:t>
            </a:r>
          </a:p>
          <a:p>
            <a:pPr marL="342900" indent="-342900"/>
            <a:endParaRPr lang="cs-CZ" sz="2400"/>
          </a:p>
          <a:p>
            <a:pPr marL="342900" indent="-342900">
              <a:buFontTx/>
              <a:buChar char="-"/>
            </a:pPr>
            <a:r>
              <a:rPr lang="cs-CZ" sz="2400"/>
              <a:t>příběhy zpracované různými formami: text, komiks, animace, video, audio </a:t>
            </a:r>
          </a:p>
          <a:p>
            <a:pPr marL="342900" indent="-342900"/>
            <a:endParaRPr lang="cs-CZ" sz="2400"/>
          </a:p>
          <a:p>
            <a:pPr marL="342900" indent="-342900"/>
            <a:r>
              <a:rPr lang="cs-CZ" sz="2400"/>
              <a:t>-	lekce podle E-U-R, ve spolupráci s metodičkou a lektorkou Ninou Rutovou </a:t>
            </a:r>
          </a:p>
          <a:p>
            <a:pPr marL="342900" indent="-342900"/>
            <a:endParaRPr lang="cs-CZ" sz="2400"/>
          </a:p>
          <a:p>
            <a:pPr marL="342900" indent="-342900"/>
            <a:r>
              <a:rPr lang="cs-CZ" sz="2400"/>
              <a:t>-	lekce obsahují doprovodné materiály a odkazy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RN_bohous2_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549275"/>
            <a:ext cx="20875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cs-CZ" b="1" smtClean="0">
                <a:solidFill>
                  <a:srgbClr val="FF9900"/>
                </a:solidFill>
                <a:latin typeface="Tahoma" pitchFamily="34" charset="0"/>
              </a:rPr>
              <a:t>	 Výukový materiál</a:t>
            </a:r>
          </a:p>
        </p:txBody>
      </p:sp>
      <p:pic>
        <p:nvPicPr>
          <p:cNvPr id="102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99138"/>
            <a:ext cx="9144000" cy="1057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1835150" y="1412875"/>
            <a:ext cx="6862763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endParaRPr lang="cs-CZ" sz="2400"/>
          </a:p>
          <a:p>
            <a:pPr marL="342900" indent="-342900"/>
            <a:endParaRPr lang="cs-CZ" b="1"/>
          </a:p>
        </p:txBody>
      </p:sp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125538"/>
            <a:ext cx="16764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7"/>
          <p:cNvGraphicFramePr>
            <a:graphicFrameLocks noChangeAspect="1"/>
          </p:cNvGraphicFramePr>
          <p:nvPr/>
        </p:nvGraphicFramePr>
        <p:xfrm>
          <a:off x="1908175" y="1268413"/>
          <a:ext cx="3103563" cy="4392612"/>
        </p:xfrm>
        <a:graphic>
          <a:graphicData uri="http://schemas.openxmlformats.org/presentationml/2006/ole">
            <p:oleObj spid="_x0000_s1026" name="Acrobat Document" r:id="rId5" imgW="5667375" imgH="8020050" progId="AcroExch.Document.7">
              <p:embed/>
            </p:oleObj>
          </a:graphicData>
        </a:graphic>
      </p:graphicFrame>
      <p:pic>
        <p:nvPicPr>
          <p:cNvPr id="1031" name="Picture 8" descr="komiks_respekt neboli_final_01_sm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1412875"/>
            <a:ext cx="30448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0" descr="RN_dasa_colo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388" y="549275"/>
            <a:ext cx="16573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425</Words>
  <Application>Microsoft Office PowerPoint</Application>
  <PresentationFormat>Předvádění na obrazovce (4:3)</PresentationFormat>
  <Paragraphs>123</Paragraphs>
  <Slides>18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Tahoma</vt:lpstr>
      <vt:lpstr>Výchozí návrh</vt:lpstr>
      <vt:lpstr>Adobe Acrobat Document</vt:lpstr>
      <vt:lpstr>Snímek 1</vt:lpstr>
      <vt:lpstr>       </vt:lpstr>
      <vt:lpstr>   Cíle</vt:lpstr>
      <vt:lpstr>   Cílové skupiny</vt:lpstr>
      <vt:lpstr>   Zapojené školy</vt:lpstr>
      <vt:lpstr>   Klíčové aktivity </vt:lpstr>
      <vt:lpstr> Výukový materiál</vt:lpstr>
      <vt:lpstr>  Výukový materiál</vt:lpstr>
      <vt:lpstr>  Výukový materiál</vt:lpstr>
      <vt:lpstr>  Výukový materiál</vt:lpstr>
      <vt:lpstr>  Výukový materiál</vt:lpstr>
      <vt:lpstr>  Vzdělávací modul</vt:lpstr>
      <vt:lpstr>  Školní projekty</vt:lpstr>
      <vt:lpstr>  Dotazníkové šetření</vt:lpstr>
      <vt:lpstr>  Sociální sítě</vt:lpstr>
      <vt:lpstr>  Plánované aktivity</vt:lpstr>
      <vt:lpstr>  Děkuji za pozornost!</vt:lpstr>
      <vt:lpstr>www.clovekvtisni.cz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David Grossmann</dc:creator>
  <cp:lastModifiedBy>Ilona Březková</cp:lastModifiedBy>
  <cp:revision>91</cp:revision>
  <dcterms:created xsi:type="dcterms:W3CDTF">2010-10-14T10:37:55Z</dcterms:created>
  <dcterms:modified xsi:type="dcterms:W3CDTF">2012-04-26T13:58:25Z</dcterms:modified>
</cp:coreProperties>
</file>