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5" r:id="rId2"/>
    <p:sldId id="276" r:id="rId3"/>
    <p:sldId id="268" r:id="rId4"/>
    <p:sldId id="269" r:id="rId5"/>
    <p:sldId id="292" r:id="rId6"/>
    <p:sldId id="270" r:id="rId7"/>
    <p:sldId id="296" r:id="rId8"/>
    <p:sldId id="299" r:id="rId9"/>
    <p:sldId id="304" r:id="rId10"/>
    <p:sldId id="305" r:id="rId11"/>
    <p:sldId id="306" r:id="rId12"/>
    <p:sldId id="297" r:id="rId13"/>
    <p:sldId id="302" r:id="rId14"/>
    <p:sldId id="298" r:id="rId15"/>
    <p:sldId id="301" r:id="rId16"/>
    <p:sldId id="303" r:id="rId17"/>
    <p:sldId id="294" r:id="rId18"/>
  </p:sldIdLst>
  <p:sldSz cx="9144000" cy="6858000" type="screen4x3"/>
  <p:notesSz cx="6870700" cy="96535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B66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4660"/>
  </p:normalViewPr>
  <p:slideViewPr>
    <p:cSldViewPr>
      <p:cViewPr varScale="1">
        <p:scale>
          <a:sx n="76" d="100"/>
          <a:sy n="76" d="100"/>
        </p:scale>
        <p:origin x="-12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2550" y="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A1519E-C9C0-44A4-BD52-772856C9E2B2}" type="datetimeFigureOut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2550" y="916940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ACB485-86DF-45B8-9853-484814A8CD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82600"/>
          </a:xfrm>
          <a:prstGeom prst="rect">
            <a:avLst/>
          </a:prstGeom>
        </p:spPr>
        <p:txBody>
          <a:bodyPr vert="horz" lIns="94421" tIns="47210" rIns="94421" bIns="472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82600"/>
          </a:xfrm>
          <a:prstGeom prst="rect">
            <a:avLst/>
          </a:prstGeom>
        </p:spPr>
        <p:txBody>
          <a:bodyPr vert="horz" lIns="94421" tIns="47210" rIns="94421" bIns="472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4B7E1A-C495-467B-AB1B-E967187DB6E6}" type="datetimeFigureOut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22350" y="723900"/>
            <a:ext cx="482600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21" tIns="47210" rIns="94421" bIns="4721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388" y="4584700"/>
            <a:ext cx="5495925" cy="4344988"/>
          </a:xfrm>
          <a:prstGeom prst="rect">
            <a:avLst/>
          </a:prstGeom>
        </p:spPr>
        <p:txBody>
          <a:bodyPr vert="horz" lIns="94421" tIns="47210" rIns="94421" bIns="4721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76563" cy="482600"/>
          </a:xfrm>
          <a:prstGeom prst="rect">
            <a:avLst/>
          </a:prstGeom>
        </p:spPr>
        <p:txBody>
          <a:bodyPr vert="horz" lIns="94421" tIns="47210" rIns="94421" bIns="472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2550" y="9169400"/>
            <a:ext cx="2976563" cy="482600"/>
          </a:xfrm>
          <a:prstGeom prst="rect">
            <a:avLst/>
          </a:prstGeom>
        </p:spPr>
        <p:txBody>
          <a:bodyPr vert="horz" lIns="94421" tIns="47210" rIns="94421" bIns="472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071E3C-D435-4AFE-BA69-CF5E01917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92550" y="9169400"/>
            <a:ext cx="2976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21" tIns="47210" rIns="94421" bIns="47210" anchor="b"/>
          <a:lstStyle/>
          <a:p>
            <a:pPr algn="r" defTabSz="944563"/>
            <a:fld id="{B177898E-AFCE-4F92-82E3-120A81005AF7}" type="slidenum">
              <a:rPr lang="cs-CZ" sz="1200">
                <a:latin typeface="Calibri" pitchFamily="34" charset="0"/>
              </a:rPr>
              <a:pPr algn="r" defTabSz="944563"/>
              <a:t>1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Mimo školu – neformální  prostředí</a:t>
            </a:r>
          </a:p>
          <a:p>
            <a:r>
              <a:rPr lang="cs-CZ" smtClean="0"/>
              <a:t>Dobrovolná účast, ale i školy</a:t>
            </a:r>
          </a:p>
          <a:p>
            <a:r>
              <a:rPr lang="cs-CZ" smtClean="0"/>
              <a:t>Zahraniční studenti - výhoda spolupráce INEX-AFS</a:t>
            </a:r>
          </a:p>
          <a:p>
            <a:r>
              <a:rPr lang="cs-CZ" smtClean="0"/>
              <a:t>Podmínkou projektů – veřejná prospěšnost, studenti obv. 10h práce</a:t>
            </a:r>
          </a:p>
          <a:p>
            <a:r>
              <a:rPr lang="cs-CZ" smtClean="0"/>
              <a:t>Místo a téma projektu – ekocentrum, příprava regionálních slavností, pomoc s opravou chráněného pivovaru, oprava zříceniny hradu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C65416-2529-4F38-B10D-832E170AE6B3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BF2E-CB94-40DE-B27D-D86D014AC44A}" type="datetime1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9A546-4D39-43C6-9540-0CCE5F35E1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DA4C-D200-47F1-92FC-DB5ACD2C431A}" type="datetime1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3ECE-E552-4DCD-950A-B2E15E8C55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22E0-6CD6-41DA-ADD9-61F171088389}" type="datetime1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041A-367E-4E0C-AC55-98F8B7EF6C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6A7F-F53B-477F-99B5-26E332CAC03F}" type="datetime1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230A-787D-417D-A0AB-6CA9038C28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6932-BB97-4E22-ABE0-D02DF02136E8}" type="datetime1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171F-D25A-43E6-9B94-C4727879A2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2D95-4C60-4A0C-8D80-A342ED31640B}" type="datetime1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B54F-C5F1-41B8-B692-4A4017D4A8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9860-A205-477B-AE12-0944B4F4F49D}" type="datetime1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EF8F-07E4-4EA4-97E5-15F798C8BF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C056-3B7D-4E4D-9950-796527B05455}" type="datetime1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D8A6-AAB1-478C-9DDC-C7DE7F6093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051F-1D59-4965-99FD-CE403E5664B7}" type="datetime1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EC7B3-9D4B-475C-902E-01DD4E6335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F597-898C-46A7-B8A0-4A2B4C99ADA6}" type="datetime1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D726-30F2-4DFF-B121-8EA39FAC99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D4E1-F873-4A20-9CAC-4103751CCC3E}" type="datetime1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17F91-0B33-4571-8D7D-A96F9C0F50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4262-D510-49A6-99E4-9657C1CA014F}" type="datetime1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6335-35F2-4E0C-851F-5276BBC75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A0C7-21F6-4E29-9B2C-02F6ED9A2E21}" type="datetime1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EF1D-B5AF-4725-A256-7AD0298B3E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09FE7D-AFA7-46CF-980C-D428B528D4B8}" type="datetime1">
              <a:rPr lang="cs-CZ"/>
              <a:pPr>
                <a:defRPr/>
              </a:pPr>
              <a:t>26.4.2012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E2469B-B882-4143-9625-7F7289F066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tereotypek.mkc.cz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vzdelavani@inexsda.cz" TargetMode="External"/><Relationship Id="rId2" Type="http://schemas.openxmlformats.org/officeDocument/2006/relationships/hyperlink" Target="mailto:education@mkc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karolina.kousalova@af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s.cz/" TargetMode="External"/><Relationship Id="rId2" Type="http://schemas.openxmlformats.org/officeDocument/2006/relationships/hyperlink" Target="http://www.mkc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inexsda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 idx="4294967295"/>
          </p:nvPr>
        </p:nvSpPr>
        <p:spPr>
          <a:xfrm>
            <a:off x="1763713" y="2205038"/>
            <a:ext cx="6477000" cy="1470025"/>
          </a:xfrm>
        </p:spPr>
        <p:txBody>
          <a:bodyPr/>
          <a:lstStyle/>
          <a:p>
            <a:pPr algn="r" eaLnBrk="1" hangingPunct="1"/>
            <a:endParaRPr lang="en-US" sz="4800" b="1" smtClean="0">
              <a:latin typeface="Cambria" pitchFamily="18" charset="0"/>
            </a:endParaRPr>
          </a:p>
        </p:txBody>
      </p:sp>
      <p:sp>
        <p:nvSpPr>
          <p:cNvPr id="57347" name="Podnadpis 2"/>
          <p:cNvSpPr>
            <a:spLocks noGrp="1"/>
          </p:cNvSpPr>
          <p:nvPr>
            <p:ph type="subTitle" idx="4294967295"/>
          </p:nvPr>
        </p:nvSpPr>
        <p:spPr>
          <a:xfrm>
            <a:off x="1116013" y="3933825"/>
            <a:ext cx="70485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cs-CZ" b="1" dirty="0" smtClean="0">
                <a:latin typeface="Cambria" pitchFamily="18" charset="0"/>
              </a:rPr>
              <a:t>Interkulturním vzděláváním a</a:t>
            </a:r>
            <a:r>
              <a:rPr lang="cs-CZ" b="1" dirty="0" smtClean="0"/>
              <a:t> </a:t>
            </a:r>
            <a:r>
              <a:rPr lang="cs-CZ" b="1" dirty="0" smtClean="0">
                <a:latin typeface="Cambria" pitchFamily="18" charset="0"/>
              </a:rPr>
              <a:t>prožitkem k toleranci</a:t>
            </a:r>
            <a:endParaRPr lang="cs-CZ" dirty="0" smtClean="0">
              <a:latin typeface="Cambria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000" dirty="0" smtClean="0">
                <a:latin typeface="Cambria" pitchFamily="18" charset="0"/>
              </a:rPr>
              <a:t>CZ.1.07/1.2.00/14.0117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2000" dirty="0" smtClean="0">
              <a:latin typeface="Cambria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červen 2010 – květen 2013; 36m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2000" dirty="0" smtClean="0">
              <a:latin typeface="Cambria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2000" dirty="0" smtClean="0">
              <a:latin typeface="Cambria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2000" dirty="0" smtClean="0"/>
          </a:p>
        </p:txBody>
      </p:sp>
      <p:pic>
        <p:nvPicPr>
          <p:cNvPr id="2052" name="Picture 4" descr="stereotypek dlouhy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133600"/>
            <a:ext cx="70580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PVK_hor_zakladni_logolink_CMYK_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55800" y="274638"/>
            <a:ext cx="5230813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143000"/>
          </a:xfrm>
        </p:spPr>
        <p:txBody>
          <a:bodyPr/>
          <a:lstStyle/>
          <a:p>
            <a:pPr algn="r" eaLnBrk="1" hangingPunct="1"/>
            <a:r>
              <a:rPr lang="cs-CZ" sz="4000" b="1" smtClean="0">
                <a:solidFill>
                  <a:srgbClr val="EB6623"/>
                </a:solidFill>
                <a:latin typeface="Cambria" pitchFamily="18" charset="0"/>
              </a:rPr>
              <a:t>Prožitkový kurz</a:t>
            </a:r>
            <a:endParaRPr lang="cs-CZ" sz="4000" smtClean="0">
              <a:solidFill>
                <a:srgbClr val="EB6623"/>
              </a:solidFill>
              <a:latin typeface="Cambria" pitchFamily="18" charset="0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4818062" cy="4729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r>
              <a:rPr lang="cs-CZ" sz="2200" b="1" smtClean="0">
                <a:latin typeface="Arial" charset="0"/>
              </a:rPr>
              <a:t>„Túra kulturou“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sz="1800" smtClean="0"/>
              <a:t>cca 25 účastníků, 4 lektoři, 2 asistenti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cs-CZ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r>
              <a:rPr lang="cs-CZ" sz="2200" b="1" smtClean="0"/>
              <a:t>T</a:t>
            </a:r>
            <a:r>
              <a:rPr lang="cs-CZ" sz="2000" b="1" smtClean="0"/>
              <a:t>émata:</a:t>
            </a:r>
            <a:r>
              <a:rPr lang="cs-CZ" sz="1800" i="1" smtClean="0"/>
              <a:t>co utváří mou identitu? Co je má kultura? Jak ji vnímám? Co mě v životě ovlivňuje? Jak spolupracuji s druhými? Jak jednám v kůži „jiného“? Jak vznikají stereotypy a jaké důsledky s sebou nesou? Atd..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cs-CZ" sz="1800" i="1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sz="2000" smtClean="0"/>
              <a:t>Využití prvků </a:t>
            </a:r>
            <a:r>
              <a:rPr lang="cs-CZ" sz="2000" b="1" smtClean="0"/>
              <a:t>zážitkové pedagogiky, diskusí, out-doorových aktivit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cs-CZ" sz="2200" b="1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r>
              <a:rPr lang="cs-CZ" sz="1400" b="1" smtClean="0"/>
              <a:t>Plán: </a:t>
            </a:r>
            <a:r>
              <a:rPr lang="cs-CZ" sz="1400" smtClean="0"/>
              <a:t>145 žáků, 5 akcí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r>
              <a:rPr lang="cs-CZ" sz="1400" b="1" smtClean="0"/>
              <a:t>Dosaženo: do konce ledna 2012 prošlo prožitkovými kurzy 42 žáků během 2 akcí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cs-CZ" sz="2200" b="1" smtClean="0"/>
          </a:p>
        </p:txBody>
      </p:sp>
      <p:pic>
        <p:nvPicPr>
          <p:cNvPr id="11268" name="Picture 9" descr="logo FINAL hlava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33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Obrázek 7" descr="StereoPR (4).JPG"/>
          <p:cNvPicPr>
            <a:picLocks noChangeAspect="1"/>
          </p:cNvPicPr>
          <p:nvPr/>
        </p:nvPicPr>
        <p:blipFill>
          <a:blip r:embed="rId3"/>
          <a:srcRect t="5597"/>
          <a:stretch>
            <a:fillRect/>
          </a:stretch>
        </p:blipFill>
        <p:spPr bwMode="auto">
          <a:xfrm>
            <a:off x="5429250" y="1630363"/>
            <a:ext cx="3714750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sz="4000" b="1" smtClean="0">
                <a:solidFill>
                  <a:srgbClr val="EB6623"/>
                </a:solidFill>
                <a:latin typeface="Cambria" pitchFamily="18" charset="0"/>
              </a:rPr>
              <a:t>Evaluace</a:t>
            </a:r>
            <a:endParaRPr lang="cs-CZ" sz="4000" smtClean="0">
              <a:solidFill>
                <a:srgbClr val="EB6623"/>
              </a:solidFill>
              <a:latin typeface="Cambria" pitchFamily="18" charset="0"/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175625" cy="2800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r>
              <a:rPr lang="cs-CZ" sz="2200" smtClean="0"/>
              <a:t>+	</a:t>
            </a:r>
            <a:r>
              <a:rPr lang="cs-CZ" sz="1800" smtClean="0"/>
              <a:t>Prostor pro hlubší probrání témat (</a:t>
            </a:r>
            <a:r>
              <a:rPr lang="cs-CZ" sz="1800" i="1" smtClean="0"/>
              <a:t>měli jsme možnost zamyslet se nad svými hodnotami, na vlastní kůži jsem si vyzkoušela, jaké je to mít handicap..)</a:t>
            </a:r>
            <a:endParaRPr lang="cs-CZ" sz="180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r>
              <a:rPr lang="cs-CZ" sz="1800" smtClean="0"/>
              <a:t>+ 	Stmelení třídy (</a:t>
            </a:r>
            <a:r>
              <a:rPr lang="cs-CZ" sz="1800" i="1" smtClean="0"/>
              <a:t>spolupracovali jsme jako třída! Slyšeli jsme názory ostatních. Lépe jsem poznala sama sebe</a:t>
            </a:r>
            <a:r>
              <a:rPr lang="cs-CZ" sz="1800" smtClean="0"/>
              <a:t>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r>
              <a:rPr lang="cs-CZ" sz="1800" smtClean="0"/>
              <a:t>+	Žáci jsou po akci motivovaní </a:t>
            </a:r>
            <a:r>
              <a:rPr lang="cs-CZ" sz="1800" b="1" smtClean="0"/>
              <a:t>– </a:t>
            </a:r>
            <a:r>
              <a:rPr lang="cs-CZ" sz="1800" smtClean="0"/>
              <a:t>zajímají se o další možnosti dobrovolnictví, zapojení..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endParaRPr lang="cs-CZ" sz="180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r>
              <a:rPr lang="cs-CZ" sz="1800" smtClean="0"/>
              <a:t>Chybí motivace jednotlivců k účasti zejména na MWC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r>
              <a:rPr lang="cs-CZ" sz="1800" smtClean="0"/>
              <a:t>Jazyková bariéra (MWC), 2 dny příliš krátké pro práci se skupinovou dynamikou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cs-CZ" sz="180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cs-CZ" sz="220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r>
              <a:rPr lang="cs-CZ" sz="2200" smtClean="0"/>
              <a:t> </a:t>
            </a:r>
          </a:p>
        </p:txBody>
      </p:sp>
      <p:pic>
        <p:nvPicPr>
          <p:cNvPr id="12292" name="Picture 9" descr="logo FINAL hlava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33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Obrázek 9" descr="StereoPR (3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4500563"/>
            <a:ext cx="35147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Obrázek 10" descr="StereoPR (5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500563"/>
            <a:ext cx="35147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Obrázek 11" descr="StereoPR (10).JPG"/>
          <p:cNvPicPr>
            <a:picLocks noChangeAspect="1"/>
          </p:cNvPicPr>
          <p:nvPr/>
        </p:nvPicPr>
        <p:blipFill>
          <a:blip r:embed="rId5" cstate="print"/>
          <a:srcRect t="29167"/>
          <a:stretch>
            <a:fillRect/>
          </a:stretch>
        </p:blipFill>
        <p:spPr bwMode="auto">
          <a:xfrm>
            <a:off x="0" y="4500563"/>
            <a:ext cx="2222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4000" b="1" smtClean="0">
                <a:solidFill>
                  <a:srgbClr val="EB6623"/>
                </a:solidFill>
                <a:latin typeface="Cambria" pitchFamily="18" charset="0"/>
              </a:rPr>
              <a:t>Pro pedagogické pracovníky</a:t>
            </a:r>
            <a:endParaRPr lang="cs-CZ" sz="4000" smtClean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cs-CZ" sz="2800" b="1" dirty="0" smtClean="0"/>
              <a:t>Interkulturní výchovou a prožitkem k toleranci – nové metody v IKV</a:t>
            </a:r>
          </a:p>
          <a:p>
            <a:pPr marL="0" indent="0" algn="ctr">
              <a:buFont typeface="Arial" charset="0"/>
              <a:buNone/>
              <a:defRPr/>
            </a:pPr>
            <a:endParaRPr lang="cs-CZ" sz="2800" b="1" dirty="0" smtClean="0"/>
          </a:p>
          <a:p>
            <a:pPr>
              <a:lnSpc>
                <a:spcPct val="150000"/>
              </a:lnSpc>
              <a:defRPr/>
            </a:pPr>
            <a:r>
              <a:rPr lang="cs-CZ" sz="2000" dirty="0" smtClean="0"/>
              <a:t>Jednodenní akreditovaný seminář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smtClean="0"/>
              <a:t>Hlubší vhled do vybraných témat IKV</a:t>
            </a:r>
          </a:p>
          <a:p>
            <a:pPr>
              <a:lnSpc>
                <a:spcPct val="150000"/>
              </a:lnSpc>
              <a:defRPr/>
            </a:pPr>
            <a:r>
              <a:rPr lang="cs-CZ" sz="2000" dirty="0" smtClean="0"/>
              <a:t>Seznámení s metodikou projektu</a:t>
            </a:r>
          </a:p>
          <a:p>
            <a:pPr>
              <a:lnSpc>
                <a:spcPct val="150000"/>
              </a:lnSpc>
              <a:defRPr/>
            </a:pPr>
            <a:endParaRPr lang="cs-CZ" sz="2000" dirty="0" smtClean="0"/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cs-CZ" sz="1400" b="1" dirty="0" smtClean="0"/>
              <a:t>Plán: </a:t>
            </a:r>
            <a:r>
              <a:rPr lang="cs-CZ" sz="1400" dirty="0" smtClean="0"/>
              <a:t>Realizace 10 seminářů pro 150 </a:t>
            </a:r>
            <a:r>
              <a:rPr lang="cs-CZ" sz="1400" dirty="0" err="1" smtClean="0"/>
              <a:t>ped</a:t>
            </a:r>
            <a:r>
              <a:rPr lang="cs-CZ" sz="1400" dirty="0" smtClean="0"/>
              <a:t>. pracovníků (2x v každém kraji)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cs-CZ" sz="1400" b="1" dirty="0" smtClean="0"/>
              <a:t>Dosaženo:</a:t>
            </a:r>
            <a:r>
              <a:rPr lang="cs-CZ" sz="1400" dirty="0" smtClean="0"/>
              <a:t> </a:t>
            </a:r>
            <a:r>
              <a:rPr lang="cs-CZ" sz="1400" b="1" dirty="0" smtClean="0"/>
              <a:t>Do konce ledna 2012 se uskutečnil 1 seminář s účastí 7 osob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</p:txBody>
      </p:sp>
      <p:pic>
        <p:nvPicPr>
          <p:cNvPr id="13316" name="Picture 9" descr="logo FINAL hlava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33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Users\Kajolina\Documents\PRACE\Stereotýpek\školped\reurgentprosbaofotku\P1160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47357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smtClean="0">
                <a:solidFill>
                  <a:srgbClr val="EB6623"/>
                </a:solidFill>
                <a:latin typeface="Cambria" pitchFamily="18" charset="0"/>
              </a:rPr>
              <a:t>Evaluace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cs-CZ" sz="2000" b="1" dirty="0" smtClean="0"/>
          </a:p>
          <a:p>
            <a:pPr>
              <a:buFont typeface="Calibri" pitchFamily="34" charset="0"/>
              <a:buChar char="⁺"/>
              <a:defRPr/>
            </a:pPr>
            <a:r>
              <a:rPr lang="cs-CZ" sz="2000" dirty="0" smtClean="0"/>
              <a:t>Pedagogové, kteří prošli seminářem, chválili vhodnost aktivit a probíraných témat; možnost aplikovat metody na jejich výuku</a:t>
            </a:r>
          </a:p>
          <a:p>
            <a:pPr>
              <a:defRPr/>
            </a:pPr>
            <a:endParaRPr lang="cs-CZ" sz="1800" dirty="0" smtClean="0"/>
          </a:p>
          <a:p>
            <a:pPr>
              <a:defRPr/>
            </a:pPr>
            <a:endParaRPr lang="cs-CZ" sz="1800" dirty="0" smtClean="0"/>
          </a:p>
          <a:p>
            <a:pPr>
              <a:buFont typeface="Arial" charset="0"/>
              <a:buNone/>
              <a:defRPr/>
            </a:pPr>
            <a:endParaRPr lang="cs-CZ" sz="1800" dirty="0" smtClean="0"/>
          </a:p>
          <a:p>
            <a:pPr>
              <a:buFont typeface="Calibri" pitchFamily="34" charset="0"/>
              <a:buChar char="⁻"/>
              <a:defRPr/>
            </a:pPr>
            <a:r>
              <a:rPr lang="cs-CZ" sz="2000" dirty="0" smtClean="0"/>
              <a:t>Nízká účast a nezájem ze strany pedagogů/oslovených škol</a:t>
            </a:r>
          </a:p>
          <a:p>
            <a:pPr>
              <a:buFont typeface="Calibri" pitchFamily="34" charset="0"/>
              <a:buChar char="⁻"/>
              <a:defRPr/>
            </a:pPr>
            <a:r>
              <a:rPr lang="cs-CZ" sz="2000" dirty="0" smtClean="0"/>
              <a:t>Špatná strategie propagace? </a:t>
            </a:r>
            <a:r>
              <a:rPr lang="cs-CZ" sz="2000" dirty="0" err="1" smtClean="0"/>
              <a:t>Přehlcenost</a:t>
            </a:r>
            <a:r>
              <a:rPr lang="cs-CZ" sz="2000" dirty="0" smtClean="0"/>
              <a:t> podobnými typy školení? Není prioritou škol mít </a:t>
            </a:r>
            <a:r>
              <a:rPr lang="cs-CZ" sz="2000" dirty="0" err="1" smtClean="0"/>
              <a:t>vyvzdělané</a:t>
            </a:r>
            <a:r>
              <a:rPr lang="cs-CZ" sz="2000" dirty="0" smtClean="0"/>
              <a:t> pedagogy?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14340" name="Picture 9" descr="logo FINAL hlava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33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4000" b="1" smtClean="0">
                <a:solidFill>
                  <a:srgbClr val="EB6623"/>
                </a:solidFill>
                <a:latin typeface="Cambria" pitchFamily="18" charset="0"/>
              </a:rPr>
              <a:t>Pro multiplikátory</a:t>
            </a:r>
            <a:endParaRPr lang="cs-CZ" sz="4000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cs-CZ" sz="1800" b="1" dirty="0" smtClean="0"/>
              <a:t>Jednodenní školení</a:t>
            </a:r>
          </a:p>
          <a:p>
            <a:pPr>
              <a:defRPr/>
            </a:pPr>
            <a:r>
              <a:rPr lang="cs-CZ" sz="1800" dirty="0" smtClean="0"/>
              <a:t>Zaškolení v metodice Interkulturního semináře </a:t>
            </a:r>
            <a:endParaRPr lang="cs-CZ" sz="1400" b="1" dirty="0" smtClean="0"/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cs-CZ" sz="1400" b="1" dirty="0" smtClean="0"/>
              <a:t>Plán: </a:t>
            </a:r>
            <a:r>
              <a:rPr lang="cs-CZ" sz="1400" dirty="0" smtClean="0"/>
              <a:t>Realizace 5 školení pro 75 pracovníků vzdělávání a volného času mládeže (1x v každém kraji)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cs-CZ" sz="1400" b="1" dirty="0" smtClean="0"/>
              <a:t>Dosaženo:</a:t>
            </a:r>
            <a:r>
              <a:rPr lang="cs-CZ" sz="1400" dirty="0" smtClean="0"/>
              <a:t> </a:t>
            </a:r>
            <a:r>
              <a:rPr lang="cs-CZ" sz="1400" b="1" dirty="0" smtClean="0"/>
              <a:t>Do konce ledna 2012 se uskutečnily 2 semináře s účastí 25 osob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endParaRPr lang="cs-CZ" sz="2000" b="1" dirty="0" smtClean="0"/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endParaRPr lang="cs-CZ" sz="2000" b="1" dirty="0" smtClean="0"/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cs-CZ" sz="1800" b="1" dirty="0" smtClean="0"/>
              <a:t>Čtyřdenní intenzivní školení</a:t>
            </a:r>
          </a:p>
          <a:p>
            <a:pPr>
              <a:defRPr/>
            </a:pPr>
            <a:r>
              <a:rPr lang="cs-CZ" sz="1800" dirty="0" smtClean="0"/>
              <a:t>Zaškolení v metodice Interkulturního vzdělávacího programu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cs-CZ" sz="1400" b="1" dirty="0" smtClean="0"/>
              <a:t>Plán: </a:t>
            </a:r>
            <a:r>
              <a:rPr lang="cs-CZ" sz="1400" dirty="0" smtClean="0"/>
              <a:t>Realizace 2 školení pro 40 pracovníků vzdělávání a volného času mládeže 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cs-CZ" sz="1400" b="1" dirty="0" smtClean="0"/>
              <a:t>Dosaženo:</a:t>
            </a:r>
            <a:r>
              <a:rPr lang="cs-CZ" sz="1400" dirty="0" smtClean="0"/>
              <a:t> </a:t>
            </a:r>
            <a:r>
              <a:rPr lang="cs-CZ" sz="1400" b="1" dirty="0" smtClean="0"/>
              <a:t>Do konce ledna 2012 se uskutečnil 1 seminář s účastí 20 osob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  <a:p>
            <a:pPr lvl="6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Možnost následného lektorování pro projekt</a:t>
            </a:r>
          </a:p>
          <a:p>
            <a:pPr>
              <a:lnSpc>
                <a:spcPct val="150000"/>
              </a:lnSpc>
              <a:defRPr/>
            </a:pPr>
            <a:endParaRPr lang="cs-CZ" sz="2000" dirty="0" smtClean="0"/>
          </a:p>
        </p:txBody>
      </p:sp>
      <p:pic>
        <p:nvPicPr>
          <p:cNvPr id="15364" name="Picture 9" descr="logo FINAL hlava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33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4000" b="1" smtClean="0">
                <a:solidFill>
                  <a:srgbClr val="EB6623"/>
                </a:solidFill>
                <a:latin typeface="Cambria" pitchFamily="18" charset="0"/>
              </a:rPr>
              <a:t>Evaluace</a:t>
            </a:r>
            <a:endParaRPr lang="cs-CZ" sz="40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400" b="1" dirty="0" smtClean="0"/>
              <a:t>Jednodenní školení</a:t>
            </a:r>
          </a:p>
          <a:p>
            <a:pPr>
              <a:defRPr/>
            </a:pPr>
            <a:r>
              <a:rPr lang="cs-CZ" sz="2000" dirty="0" err="1" smtClean="0"/>
              <a:t>Multiplikátoři</a:t>
            </a:r>
            <a:r>
              <a:rPr lang="cs-CZ" sz="2000" dirty="0" smtClean="0"/>
              <a:t> se do následné možnosti lektorování v projektu příliš nezapojili, ač je aktivity oslovily</a:t>
            </a:r>
          </a:p>
          <a:p>
            <a:pPr>
              <a:defRPr/>
            </a:pPr>
            <a:r>
              <a:rPr lang="cs-CZ" sz="2000" dirty="0" smtClean="0"/>
              <a:t>Vyškoleni pouze na Interkulturní seminář, což je jen část projektu</a:t>
            </a:r>
          </a:p>
          <a:p>
            <a:pPr marL="0" indent="0">
              <a:buFont typeface="Arial" charset="0"/>
              <a:buNone/>
              <a:defRPr/>
            </a:pPr>
            <a:endParaRPr lang="cs-CZ" sz="1800" i="1" dirty="0" smtClean="0"/>
          </a:p>
          <a:p>
            <a:pPr marL="0" indent="0">
              <a:buFont typeface="Arial" charset="0"/>
              <a:buNone/>
              <a:defRPr/>
            </a:pPr>
            <a:endParaRPr lang="cs-CZ" sz="1800" i="1" dirty="0" smtClean="0"/>
          </a:p>
          <a:p>
            <a:pPr marL="0" indent="0">
              <a:buFont typeface="Arial" charset="0"/>
              <a:buNone/>
              <a:defRPr/>
            </a:pPr>
            <a:r>
              <a:rPr lang="cs-CZ" sz="2000" i="1" dirty="0" smtClean="0"/>
              <a:t>Podnět ke změně</a:t>
            </a:r>
            <a:r>
              <a:rPr lang="cs-CZ" sz="2000" dirty="0" smtClean="0"/>
              <a:t>: </a:t>
            </a:r>
          </a:p>
          <a:p>
            <a:pPr>
              <a:defRPr/>
            </a:pPr>
            <a:r>
              <a:rPr lang="cs-CZ" sz="2000" dirty="0" smtClean="0"/>
              <a:t>Nabídnout jim školení pedagogických – je to průřez aktivitami celého projektu, ocení to více ve své práci s mládeží</a:t>
            </a:r>
          </a:p>
          <a:p>
            <a:pPr>
              <a:defRPr/>
            </a:pPr>
            <a:r>
              <a:rPr lang="cs-CZ" sz="2000" dirty="0" smtClean="0"/>
              <a:t>Nabídnout jim školení na prožitkový kurz – máme mnoho zájemců o lektorování této aktivity</a:t>
            </a:r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pic>
        <p:nvPicPr>
          <p:cNvPr id="16388" name="Picture 9" descr="logo FINAL hlava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33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r"/>
            <a:r>
              <a:rPr lang="en-US" b="1" smtClean="0">
                <a:solidFill>
                  <a:srgbClr val="EB6623"/>
                </a:solidFill>
                <a:latin typeface="Cambria" pitchFamily="18" charset="0"/>
              </a:rPr>
              <a:t>Infoport</a:t>
            </a:r>
            <a:r>
              <a:rPr lang="cs-CZ" b="1" smtClean="0">
                <a:solidFill>
                  <a:srgbClr val="EB6623"/>
                </a:solidFill>
                <a:latin typeface="Cambria" pitchFamily="18" charset="0"/>
              </a:rPr>
              <a:t>ál + FB</a:t>
            </a:r>
            <a:endParaRPr lang="en-US" b="1" smtClean="0">
              <a:solidFill>
                <a:srgbClr val="EB6623"/>
              </a:solidFill>
              <a:latin typeface="Cambria" pitchFamily="18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sz="half" idx="1"/>
          </p:nvPr>
        </p:nvSpPr>
        <p:spPr>
          <a:xfrm>
            <a:off x="428625" y="1714500"/>
            <a:ext cx="4114800" cy="4757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2400" b="1" smtClean="0">
                <a:hlinkClick r:id="rId2"/>
              </a:rPr>
              <a:t>http://stereotypek.mkc.cz</a:t>
            </a:r>
            <a:endParaRPr lang="cs-CZ" sz="2400" b="1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b="1" smtClean="0"/>
          </a:p>
          <a:p>
            <a:pPr eaLnBrk="1" hangingPunct="1">
              <a:lnSpc>
                <a:spcPct val="90000"/>
              </a:lnSpc>
            </a:pPr>
            <a:r>
              <a:rPr lang="cs-CZ" sz="2000" b="1" smtClean="0">
                <a:latin typeface="Arial" charset="0"/>
              </a:rPr>
              <a:t>Informace o projektu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Metodika ke stažení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Termíny akcí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Novinky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Fotky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Zapojené školy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Kalendář zajímavých kulturních a vzdělávacích akcí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sz="2400" b="1" smtClean="0"/>
          </a:p>
          <a:p>
            <a:pPr>
              <a:lnSpc>
                <a:spcPct val="90000"/>
              </a:lnSpc>
            </a:pPr>
            <a:endParaRPr lang="en-US" sz="4000" smtClean="0"/>
          </a:p>
        </p:txBody>
      </p:sp>
      <p:pic>
        <p:nvPicPr>
          <p:cNvPr id="17412" name="Picture 4" descr="logo FINAL hlava bar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639888" cy="1700213"/>
          </a:xfrm>
        </p:spPr>
      </p:pic>
      <p:sp>
        <p:nvSpPr>
          <p:cNvPr id="5" name="TextovéPole 4"/>
          <p:cNvSpPr txBox="1"/>
          <p:nvPr/>
        </p:nvSpPr>
        <p:spPr>
          <a:xfrm>
            <a:off x="4211638" y="1628775"/>
            <a:ext cx="4364037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latin typeface="+mn-lt"/>
                <a:cs typeface="+mn-cs"/>
                <a:hlinkClick r:id="rId2"/>
              </a:rPr>
              <a:t>www.</a:t>
            </a:r>
            <a:r>
              <a:rPr lang="cs-CZ" sz="2400" b="1" dirty="0" err="1">
                <a:latin typeface="+mn-lt"/>
                <a:cs typeface="+mn-cs"/>
                <a:hlinkClick r:id="rId2"/>
              </a:rPr>
              <a:t>facebook.com</a:t>
            </a:r>
            <a:r>
              <a:rPr lang="cs-CZ" sz="2400" b="1" dirty="0">
                <a:latin typeface="+mn-lt"/>
                <a:cs typeface="+mn-cs"/>
                <a:hlinkClick r:id="rId2"/>
              </a:rPr>
              <a:t>/</a:t>
            </a:r>
            <a:r>
              <a:rPr lang="cs-CZ" sz="2400" b="1" dirty="0" err="1">
                <a:latin typeface="+mn-lt"/>
                <a:cs typeface="+mn-cs"/>
                <a:hlinkClick r:id="rId2"/>
              </a:rPr>
              <a:t>stereotypek</a:t>
            </a:r>
            <a:endParaRPr lang="cs-CZ" sz="2400" b="1" dirty="0">
              <a:latin typeface="+mn-lt"/>
              <a:cs typeface="+mn-cs"/>
              <a:hlinkClick r:id="rId2"/>
            </a:endParaRPr>
          </a:p>
          <a:p>
            <a:pPr>
              <a:defRPr/>
            </a:pPr>
            <a:endParaRPr lang="cs-CZ" sz="3200" b="1" dirty="0">
              <a:latin typeface="+mn-lt"/>
              <a:cs typeface="+mn-cs"/>
              <a:hlinkClick r:id="rId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2400" b="1" dirty="0">
                <a:latin typeface="+mn-lt"/>
                <a:cs typeface="+mn-cs"/>
              </a:rPr>
              <a:t> Aktuální nabídka akcí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2400" b="1" dirty="0">
                <a:latin typeface="+mn-lt"/>
                <a:cs typeface="+mn-cs"/>
              </a:rPr>
              <a:t> Fotky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2400" b="1" dirty="0">
                <a:latin typeface="+mn-lt"/>
                <a:cs typeface="+mn-cs"/>
              </a:rPr>
              <a:t> Prostor pro interakci </a:t>
            </a:r>
            <a:endParaRPr lang="cs-CZ" sz="2400" b="1" dirty="0">
              <a:latin typeface="+mn-lt"/>
              <a:cs typeface="+mn-cs"/>
              <a:hlinkClick r:id="rId2"/>
            </a:endParaRPr>
          </a:p>
          <a:p>
            <a:pPr>
              <a:defRPr/>
            </a:pPr>
            <a:endParaRPr lang="cs-CZ" sz="3200" b="1" dirty="0">
              <a:latin typeface="+mn-lt"/>
              <a:cs typeface="+mn-cs"/>
              <a:hlinkClick r:id="rId2"/>
            </a:endParaRPr>
          </a:p>
          <a:p>
            <a:pPr>
              <a:defRPr/>
            </a:pPr>
            <a:endParaRPr lang="cs-CZ" sz="3200" b="1" dirty="0">
              <a:latin typeface="+mn-lt"/>
              <a:cs typeface="+mn-cs"/>
              <a:hlinkClick r:id="rId2"/>
            </a:endParaRP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/>
          <a:srcRect l="50513" t="43945" r="40703" b="41406"/>
          <a:stretch>
            <a:fillRect/>
          </a:stretch>
        </p:blipFill>
        <p:spPr bwMode="auto">
          <a:xfrm>
            <a:off x="5643563" y="4357688"/>
            <a:ext cx="15716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cs-CZ" smtClean="0"/>
              <a:t>	</a:t>
            </a:r>
            <a:endParaRPr lang="cs-CZ" sz="3600" smtClean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cs-CZ" sz="4000" smtClean="0"/>
              <a:t>Děkujeme za pozornost!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cs-CZ" sz="4000" smtClean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cs-CZ" sz="2000" smtClean="0"/>
              <a:t>Mgr. Lada Vyhnánková – </a:t>
            </a:r>
            <a:r>
              <a:rPr lang="cs-CZ" sz="2000" smtClean="0">
                <a:hlinkClick r:id="rId2"/>
              </a:rPr>
              <a:t>education</a:t>
            </a:r>
            <a:r>
              <a:rPr lang="en-US" sz="2000" smtClean="0">
                <a:hlinkClick r:id="rId2"/>
              </a:rPr>
              <a:t>@</a:t>
            </a:r>
            <a:r>
              <a:rPr lang="cs-CZ" sz="2000" smtClean="0">
                <a:hlinkClick r:id="rId2"/>
              </a:rPr>
              <a:t>mkc.cz</a:t>
            </a:r>
            <a:endParaRPr lang="cs-CZ" sz="2000" smtClean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cs-CZ" sz="2000" smtClean="0"/>
              <a:t>Mgr. Veronika Endrštová – </a:t>
            </a:r>
            <a:r>
              <a:rPr lang="cs-CZ" sz="2000" smtClean="0">
                <a:hlinkClick r:id="rId3"/>
              </a:rPr>
              <a:t>vzdelavani</a:t>
            </a:r>
            <a:r>
              <a:rPr lang="en-US" sz="2000" smtClean="0">
                <a:hlinkClick r:id="rId3"/>
              </a:rPr>
              <a:t>@</a:t>
            </a:r>
            <a:r>
              <a:rPr lang="cs-CZ" sz="2000" smtClean="0">
                <a:hlinkClick r:id="rId3"/>
              </a:rPr>
              <a:t>inexsda.cz</a:t>
            </a:r>
            <a:endParaRPr lang="cs-CZ" sz="2000" smtClean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cs-CZ" sz="2000" smtClean="0"/>
              <a:t>Karolína Kousalová – </a:t>
            </a:r>
            <a:r>
              <a:rPr lang="cs-CZ" sz="2000" smtClean="0">
                <a:hlinkClick r:id="rId4"/>
              </a:rPr>
              <a:t>karolina.kousalova</a:t>
            </a:r>
            <a:r>
              <a:rPr lang="en-US" sz="2000" smtClean="0">
                <a:hlinkClick r:id="rId4"/>
              </a:rPr>
              <a:t>@</a:t>
            </a:r>
            <a:r>
              <a:rPr lang="cs-CZ" sz="2000" smtClean="0">
                <a:hlinkClick r:id="rId4"/>
              </a:rPr>
              <a:t>afs.org</a:t>
            </a:r>
            <a:endParaRPr lang="cs-CZ" sz="20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mtClean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cs-CZ" smtClean="0"/>
              <a:t>	</a:t>
            </a:r>
            <a:r>
              <a:rPr lang="cs-CZ" sz="2800" smtClean="0"/>
              <a:t>Projekt </a:t>
            </a:r>
            <a:r>
              <a:rPr lang="cs-CZ" sz="2800" smtClean="0">
                <a:solidFill>
                  <a:srgbClr val="EB6623"/>
                </a:solidFill>
              </a:rPr>
              <a:t>Stereotýpek v nás</a:t>
            </a:r>
            <a:r>
              <a:rPr lang="cs-CZ" sz="2800" smtClean="0"/>
              <a:t> je financován z prostředků ESF a státního rozpočtu ČR</a:t>
            </a:r>
            <a:endParaRPr lang="en-US" sz="2800" smtClean="0"/>
          </a:p>
        </p:txBody>
      </p:sp>
      <p:pic>
        <p:nvPicPr>
          <p:cNvPr id="18435" name="Picture 4" descr="OPVK_hor_zakladni_logolink_CMYK_cz"/>
          <p:cNvPicPr>
            <a:picLocks noChangeAspect="1" noChangeArrowheads="1"/>
          </p:cNvPicPr>
          <p:nvPr>
            <p:ph type="title"/>
          </p:nvPr>
        </p:nvPicPr>
        <p:blipFill>
          <a:blip r:embed="rId5"/>
          <a:srcRect/>
          <a:stretch>
            <a:fillRect/>
          </a:stretch>
        </p:blipFill>
        <p:spPr>
          <a:xfrm>
            <a:off x="1955800" y="274638"/>
            <a:ext cx="5230813" cy="1143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4000" b="1" smtClean="0">
                <a:solidFill>
                  <a:srgbClr val="EB6623"/>
                </a:solidFill>
                <a:latin typeface="Cambria" pitchFamily="18" charset="0"/>
              </a:rPr>
              <a:t>Na projektu se podílejí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2400" smtClean="0"/>
          </a:p>
          <a:p>
            <a:r>
              <a:rPr lang="cs-CZ" sz="2400" b="1" smtClean="0">
                <a:solidFill>
                  <a:srgbClr val="FF6600"/>
                </a:solidFill>
              </a:rPr>
              <a:t>Multikulturní centrum Praha</a:t>
            </a:r>
            <a:r>
              <a:rPr lang="cs-CZ" sz="2400" smtClean="0">
                <a:latin typeface="Arial" charset="0"/>
              </a:rPr>
              <a:t> (</a:t>
            </a:r>
            <a:r>
              <a:rPr lang="cs-CZ" sz="2400" smtClean="0">
                <a:hlinkClick r:id="rId2"/>
              </a:rPr>
              <a:t>www.mkc.cz</a:t>
            </a:r>
            <a:r>
              <a:rPr lang="cs-CZ" sz="2400" smtClean="0">
                <a:latin typeface="Arial" charset="0"/>
              </a:rPr>
              <a:t>): </a:t>
            </a:r>
            <a:r>
              <a:rPr lang="cs-CZ" sz="2000" smtClean="0">
                <a:latin typeface="Arial" charset="0"/>
              </a:rPr>
              <a:t>informační portál o migraci MigraceOnline.cz, interkulturní a rozvojové vzdělávání (spolupráce s indickými školami), kulturní pořady pro veřejnost, dílny, kurzy, mezinárodní konference, odborné debaty, články, publikace, veřejná knihovna</a:t>
            </a:r>
            <a:endParaRPr lang="cs-CZ" sz="2800" smtClean="0"/>
          </a:p>
          <a:p>
            <a:r>
              <a:rPr lang="cs-CZ" sz="2400" b="1" smtClean="0">
                <a:solidFill>
                  <a:srgbClr val="FF6600"/>
                </a:solidFill>
              </a:rPr>
              <a:t>AFS Mezikulturní programy</a:t>
            </a:r>
            <a:r>
              <a:rPr lang="cs-CZ" sz="2400" smtClean="0">
                <a:latin typeface="Arial" charset="0"/>
              </a:rPr>
              <a:t> (</a:t>
            </a:r>
            <a:r>
              <a:rPr lang="cs-CZ" sz="2400" smtClean="0">
                <a:hlinkClick r:id="rId3"/>
              </a:rPr>
              <a:t>www.afs.cz</a:t>
            </a:r>
            <a:r>
              <a:rPr lang="cs-CZ" sz="2400" smtClean="0">
                <a:latin typeface="Arial" charset="0"/>
              </a:rPr>
              <a:t>): </a:t>
            </a:r>
            <a:r>
              <a:rPr lang="cs-CZ" sz="2000" smtClean="0">
                <a:latin typeface="Arial" charset="0"/>
              </a:rPr>
              <a:t>člen celosvětové sítě AFS, organizování studentských výměn pro středoškoláky po celém světě, dobrovolnické skupiny po celé ČR (organizování programu pro zahraniční studenty apod.) </a:t>
            </a:r>
          </a:p>
          <a:p>
            <a:pPr lvl="2">
              <a:buFont typeface="Arial" charset="0"/>
              <a:buNone/>
            </a:pPr>
            <a:endParaRPr lang="cs-CZ" sz="1800" smtClean="0"/>
          </a:p>
          <a:p>
            <a:r>
              <a:rPr lang="cs-CZ" sz="2400" b="1" smtClean="0">
                <a:solidFill>
                  <a:srgbClr val="FF6600"/>
                </a:solidFill>
              </a:rPr>
              <a:t>INEX – Sdružení dobrovolných aktivit</a:t>
            </a:r>
            <a:r>
              <a:rPr lang="cs-CZ" sz="2400" smtClean="0">
                <a:latin typeface="Arial" charset="0"/>
              </a:rPr>
              <a:t> (</a:t>
            </a:r>
            <a:r>
              <a:rPr lang="cs-CZ" sz="2400" smtClean="0">
                <a:hlinkClick r:id="rId4"/>
              </a:rPr>
              <a:t>www.inexsda.cz</a:t>
            </a:r>
            <a:r>
              <a:rPr lang="cs-CZ" sz="2400" smtClean="0">
                <a:latin typeface="Arial" charset="0"/>
              </a:rPr>
              <a:t>): </a:t>
            </a:r>
            <a:r>
              <a:rPr lang="cs-CZ" sz="2000" smtClean="0">
                <a:latin typeface="Arial" charset="0"/>
              </a:rPr>
              <a:t>mezinárodní dobrovolnictví (sociální integrace, environmentální výchova, rozvoj venkova), rozvojové a interkulturní vzdělávání</a:t>
            </a:r>
            <a:endParaRPr lang="cs-CZ" smtClean="0">
              <a:latin typeface="Arial" charset="0"/>
            </a:endParaRPr>
          </a:p>
          <a:p>
            <a:pPr lvl="2" eaLnBrk="1" hangingPunct="1">
              <a:buFont typeface="Arial" charset="0"/>
              <a:buNone/>
            </a:pPr>
            <a:endParaRPr lang="cs-CZ" sz="2000" smtClean="0"/>
          </a:p>
          <a:p>
            <a:pPr lvl="2" algn="ctr" eaLnBrk="1" hangingPunct="1">
              <a:buFont typeface="Arial" charset="0"/>
              <a:buNone/>
            </a:pPr>
            <a:endParaRPr lang="cs-CZ" b="1" smtClean="0"/>
          </a:p>
        </p:txBody>
      </p:sp>
      <p:pic>
        <p:nvPicPr>
          <p:cNvPr id="3076" name="Picture 6" descr="logo FINAL hlava 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033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4000" b="1" smtClean="0">
                <a:solidFill>
                  <a:srgbClr val="EB6623"/>
                </a:solidFill>
                <a:latin typeface="Cambria" pitchFamily="18" charset="0"/>
              </a:rPr>
              <a:t>O projektu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395288" y="1341438"/>
            <a:ext cx="8497887" cy="5256212"/>
          </a:xfrm>
        </p:spPr>
        <p:txBody>
          <a:bodyPr/>
          <a:lstStyle/>
          <a:p>
            <a:pPr indent="0" eaLnBrk="1" hangingPunct="1">
              <a:buFont typeface="Arial" charset="0"/>
              <a:buNone/>
              <a:defRPr/>
            </a:pPr>
            <a:endParaRPr lang="cs-CZ" sz="2800" dirty="0" smtClean="0"/>
          </a:p>
          <a:p>
            <a:pPr indent="0" eaLnBrk="1" hangingPunct="1">
              <a:defRPr/>
            </a:pPr>
            <a:r>
              <a:rPr lang="cs-CZ" sz="2800" b="1" dirty="0" smtClean="0"/>
              <a:t> </a:t>
            </a:r>
            <a:r>
              <a:rPr lang="cs-CZ" sz="2400" b="1" dirty="0" smtClean="0"/>
              <a:t>Prevence xenofobie a rasismu </a:t>
            </a:r>
            <a:r>
              <a:rPr lang="cs-CZ" sz="2400" dirty="0" smtClean="0"/>
              <a:t>mezi studenty 1. až 3. ročníků </a:t>
            </a:r>
            <a:r>
              <a:rPr lang="cs-CZ" sz="2400" b="1" dirty="0" smtClean="0"/>
              <a:t>středních odborných škol, středních odborných učilišť</a:t>
            </a:r>
            <a:r>
              <a:rPr lang="cs-CZ" sz="2400" dirty="0" smtClean="0"/>
              <a:t>  prostřednictvím 4 klíčových aktivit</a:t>
            </a:r>
          </a:p>
          <a:p>
            <a:pPr indent="0" eaLnBrk="1" hangingPunct="1">
              <a:defRPr/>
            </a:pPr>
            <a:endParaRPr lang="cs-CZ" sz="2400" dirty="0" smtClean="0"/>
          </a:p>
          <a:p>
            <a:pPr indent="0" eaLnBrk="1" hangingPunct="1">
              <a:defRPr/>
            </a:pPr>
            <a:r>
              <a:rPr lang="cs-CZ" sz="2400" b="1" dirty="0" smtClean="0"/>
              <a:t> Interaktivní a zážitkové metody</a:t>
            </a:r>
          </a:p>
          <a:p>
            <a:pPr indent="0" eaLnBrk="1" hangingPunct="1">
              <a:buFont typeface="Arial" charset="0"/>
              <a:buNone/>
              <a:defRPr/>
            </a:pPr>
            <a:endParaRPr lang="cs-CZ" sz="2400" b="1" dirty="0" smtClean="0"/>
          </a:p>
          <a:p>
            <a:pPr indent="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400" b="1" dirty="0" smtClean="0"/>
              <a:t> 5 krajů České republiky: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Středočeský, Jihočeský, Plzeňský, Karlovarský a Královéhradecký</a:t>
            </a:r>
          </a:p>
          <a:p>
            <a:pPr indent="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400" dirty="0" smtClean="0"/>
              <a:t> Přítomnost </a:t>
            </a:r>
            <a:r>
              <a:rPr lang="cs-CZ" sz="2400" b="1" dirty="0" smtClean="0"/>
              <a:t>příslušníků menšin a cizinců</a:t>
            </a:r>
            <a:r>
              <a:rPr lang="cs-CZ" sz="2400" dirty="0" smtClean="0"/>
              <a:t> ve třídě</a:t>
            </a:r>
            <a:r>
              <a:rPr lang="cs-CZ" sz="2400" dirty="0" smtClean="0">
                <a:latin typeface="Arial" charset="0"/>
              </a:rPr>
              <a:t> –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cs-CZ" dirty="0" smtClean="0">
                <a:latin typeface="Arial" charset="0"/>
              </a:rPr>
              <a:t>v roli účastníků / žáků</a:t>
            </a:r>
          </a:p>
          <a:p>
            <a:pPr indent="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cs-CZ" sz="2400" dirty="0" smtClean="0"/>
              <a:t> </a:t>
            </a:r>
          </a:p>
        </p:txBody>
      </p:sp>
      <p:pic>
        <p:nvPicPr>
          <p:cNvPr id="4100" name="Picture 7" descr="logo FINAL hlava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49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4000" b="1" smtClean="0">
                <a:solidFill>
                  <a:srgbClr val="EB6623"/>
                </a:solidFill>
                <a:latin typeface="Cambria" pitchFamily="18" charset="0"/>
              </a:rPr>
              <a:t>Nabízíme…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1600" b="1" smtClean="0"/>
              <a:t>PRO STUDENTY:</a:t>
            </a:r>
          </a:p>
          <a:p>
            <a:pPr lvl="3" eaLnBrk="1" hangingPunct="1"/>
            <a:endParaRPr lang="cs-CZ" sz="1600" smtClean="0"/>
          </a:p>
          <a:p>
            <a:pPr lvl="3" eaLnBrk="1" hangingPunct="1">
              <a:buFont typeface="Arial" charset="0"/>
              <a:buChar char="•"/>
            </a:pPr>
            <a:r>
              <a:rPr lang="cs-CZ" sz="1600" smtClean="0"/>
              <a:t>Interkulturní seminář </a:t>
            </a:r>
          </a:p>
          <a:p>
            <a:pPr lvl="3" eaLnBrk="1" hangingPunct="1">
              <a:buFont typeface="Arial" charset="0"/>
              <a:buChar char="•"/>
            </a:pPr>
            <a:r>
              <a:rPr lang="cs-CZ" sz="1600" smtClean="0"/>
              <a:t>Cyklus interkulturních dílen</a:t>
            </a:r>
          </a:p>
          <a:p>
            <a:pPr lvl="3" eaLnBrk="1" hangingPunct="1">
              <a:buFont typeface="Arial" charset="0"/>
              <a:buChar char="•"/>
            </a:pPr>
            <a:r>
              <a:rPr lang="cs-CZ" sz="1600" smtClean="0"/>
              <a:t>Miniworkcamp </a:t>
            </a:r>
            <a:endParaRPr lang="cs-CZ" sz="1600" smtClean="0">
              <a:latin typeface="Arial" charset="0"/>
            </a:endParaRPr>
          </a:p>
          <a:p>
            <a:pPr lvl="3" eaLnBrk="1" hangingPunct="1">
              <a:buFont typeface="Arial" charset="0"/>
              <a:buChar char="•"/>
            </a:pPr>
            <a:r>
              <a:rPr lang="cs-CZ" sz="1600" smtClean="0"/>
              <a:t>Prožitkový kurz  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16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1600" b="1" smtClean="0"/>
              <a:t>PRO PEDAGOGICKÉ PRACOVNÍKY: </a:t>
            </a:r>
          </a:p>
          <a:p>
            <a:pPr lvl="3" eaLnBrk="1" hangingPunct="1">
              <a:lnSpc>
                <a:spcPct val="80000"/>
              </a:lnSpc>
              <a:spcAft>
                <a:spcPts val="600"/>
              </a:spcAft>
            </a:pPr>
            <a:endParaRPr lang="cs-CZ" sz="1600" smtClean="0"/>
          </a:p>
          <a:p>
            <a:pPr lvl="3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Jednodenní akreditované semináře pro pedagogické pracovníky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1600" b="1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1600" b="1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1600" b="1" smtClean="0"/>
              <a:t>PRO PRACOVNÍKY PŮSOBÍCÍ V OBLASTI VZDĚLÁVÁNÍ A VOLNÉHO ČASU MLÁDEŽE 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1600" b="1" smtClean="0"/>
              <a:t>		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/>
              <a:t> Jednodenní kurz pro multiplikátory interkulturního semináře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/>
              <a:t>Čtyřdenní kurz pro multiplikátory interkulturních dílen</a:t>
            </a:r>
          </a:p>
        </p:txBody>
      </p:sp>
      <p:pic>
        <p:nvPicPr>
          <p:cNvPr id="5124" name="Picture 6" descr="C:\Users\Vavrova\Pictures\foty z pilotaze\Skoleni Pisek brezen 2011\Skoleni Pisek brezen 2011\DSC_0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268413"/>
            <a:ext cx="3122612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logo FINAL hlava 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3351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4000" b="1" smtClean="0">
                <a:solidFill>
                  <a:srgbClr val="EB6623"/>
                </a:solidFill>
                <a:latin typeface="Cambria" pitchFamily="18" charset="0"/>
              </a:rPr>
              <a:t>Interkulturní seminář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497887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cs-CZ" sz="140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sz="1600" b="1" smtClean="0"/>
              <a:t>Jednorázový, rozsah 90 minut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sz="1600" b="1" smtClean="0"/>
              <a:t>Témata</a:t>
            </a:r>
            <a:r>
              <a:rPr lang="cs-CZ" sz="1600" smtClean="0"/>
              <a:t>: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1600" smtClean="0"/>
              <a:t>Norm</a:t>
            </a:r>
            <a:r>
              <a:rPr lang="cs-CZ" sz="1600" smtClean="0"/>
              <a:t>ální versus jiné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sz="1600" smtClean="0"/>
              <a:t>Multikulturní společnost a soužití lidí z různých kultur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sz="1600" smtClean="0"/>
              <a:t>První dojem, haló efekt, stereotyp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sz="1600" smtClean="0"/>
              <a:t>Dobrovolnictví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cs-CZ" sz="1400" b="1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r>
              <a:rPr lang="cs-CZ" sz="1400" b="1" smtClean="0"/>
              <a:t>Plán:</a:t>
            </a:r>
            <a:r>
              <a:rPr lang="cs-CZ" sz="1400" smtClean="0"/>
              <a:t> realizovat 125 seminářů pro 2500 studentů (25 seminářů za pololetí v každém z 5 krajů)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r>
              <a:rPr lang="cs-CZ" sz="1400" b="1" smtClean="0"/>
              <a:t>Dosaženo: do konce ledna 2012 bylo zrealizováno 45 IKS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cs-CZ" sz="1400" b="1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cs-CZ" sz="1400" b="1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cs-CZ" sz="1400" smtClean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endParaRPr lang="cs-CZ" sz="1800" smtClean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endParaRPr lang="cs-CZ" sz="1800" smtClean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endParaRPr lang="cs-CZ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1000" smtClean="0"/>
          </a:p>
        </p:txBody>
      </p:sp>
      <p:pic>
        <p:nvPicPr>
          <p:cNvPr id="6148" name="Picture 10" descr="C:\Users\Vavrova\Pictures\foty z pilotaze\Skoleni seminar Nymburk 15.3.2011\Skoleni seminar Nymburk 15.3.2011\P1150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508500"/>
            <a:ext cx="31321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C:\Users\Vavrova\Pictures\foty z pilotaze\Skoleni seminar Nymburk 16.3.2011\Skoleni seminar Nymburk 16.3.2011\P11504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8500"/>
            <a:ext cx="31321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 descr="C:\Users\Vavrova\Pictures\foty z pilotaze\Skoleni seminar Nymburk 15.3.2011\Skoleni seminar Nymburk 15.3.2011\P11504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508500"/>
            <a:ext cx="31321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logo FINAL hlava 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3351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sz="4000" b="1" smtClean="0">
                <a:solidFill>
                  <a:srgbClr val="EB6623"/>
                </a:solidFill>
                <a:latin typeface="Cambria" pitchFamily="18" charset="0"/>
              </a:rPr>
              <a:t>Cyklus interkulturních dílen</a:t>
            </a:r>
            <a:endParaRPr lang="cs-CZ" sz="3200" b="1" smtClean="0">
              <a:solidFill>
                <a:srgbClr val="EB6623"/>
              </a:solidFill>
              <a:latin typeface="Cambria" pitchFamily="18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0825" y="1628775"/>
            <a:ext cx="8569325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1600" b="1" dirty="0" smtClean="0"/>
              <a:t>Tři  na sebe navazující interaktivní dílny, rozsah 90 minut každá</a:t>
            </a:r>
            <a:endParaRPr lang="en-US" sz="1600" b="1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600" b="1" dirty="0" smtClean="0">
                <a:latin typeface="+mj-lt"/>
              </a:rPr>
              <a:t>T</a:t>
            </a:r>
            <a:r>
              <a:rPr lang="cs-CZ" sz="1600" b="1" dirty="0" err="1" smtClean="0">
                <a:latin typeface="+mj-lt"/>
              </a:rPr>
              <a:t>émata</a:t>
            </a:r>
            <a:r>
              <a:rPr lang="cs-CZ" sz="1600" b="1" dirty="0" smtClean="0">
                <a:latin typeface="+mj-lt"/>
              </a:rPr>
              <a:t>:</a:t>
            </a:r>
          </a:p>
          <a:p>
            <a:pPr lvl="1">
              <a:defRPr/>
            </a:pPr>
            <a:r>
              <a:rPr lang="cs-CZ" sz="1600" dirty="0" smtClean="0">
                <a:solidFill>
                  <a:srgbClr val="E46C0A"/>
                </a:solidFill>
              </a:rPr>
              <a:t>Dílna 1: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smtClean="0"/>
              <a:t>Jak vnímáme druhé? Co je to první dojem? stereotyp? </a:t>
            </a:r>
            <a:r>
              <a:rPr lang="en-US" sz="1600" dirty="0" err="1" smtClean="0"/>
              <a:t>Jak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stereotypy </a:t>
            </a:r>
            <a:r>
              <a:rPr lang="en-US" sz="1600" dirty="0" err="1" smtClean="0"/>
              <a:t>vytv</a:t>
            </a:r>
            <a:r>
              <a:rPr lang="cs-CZ" sz="1600" dirty="0" err="1" smtClean="0"/>
              <a:t>áříme</a:t>
            </a:r>
            <a:r>
              <a:rPr lang="cs-CZ" sz="1600" dirty="0" smtClean="0"/>
              <a:t>? Jak nás ovlivňují média?</a:t>
            </a:r>
          </a:p>
          <a:p>
            <a:pPr lvl="1">
              <a:defRPr/>
            </a:pPr>
            <a:r>
              <a:rPr lang="cs-CZ" sz="1600" dirty="0" smtClean="0">
                <a:solidFill>
                  <a:srgbClr val="E46C0A"/>
                </a:solidFill>
              </a:rPr>
              <a:t>Dílna 2:</a:t>
            </a:r>
            <a:r>
              <a:rPr lang="cs-CZ" sz="1600" dirty="0" smtClean="0"/>
              <a:t> Jaké máme životní hodnoty? Jak si vytváříme vlastní postoje? </a:t>
            </a:r>
          </a:p>
          <a:p>
            <a:pPr lvl="1">
              <a:defRPr/>
            </a:pPr>
            <a:r>
              <a:rPr lang="cs-CZ" sz="1600" dirty="0" smtClean="0">
                <a:solidFill>
                  <a:srgbClr val="E46C0A"/>
                </a:solidFill>
              </a:rPr>
              <a:t>Dílna 3:</a:t>
            </a:r>
            <a:r>
              <a:rPr lang="cs-CZ" sz="1600" dirty="0" smtClean="0"/>
              <a:t> Jaký je rozdíl mezi diskriminací a rasismem? Jaká jsou pravidla konstruktivní diskuse? Jaké jsou nástroje umění argumentace a obhájení vlastních postojů?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cs-CZ" sz="5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cs-CZ" sz="1400" b="1" dirty="0" smtClean="0"/>
              <a:t>Plán:</a:t>
            </a:r>
            <a:r>
              <a:rPr lang="cs-CZ" sz="1400" dirty="0" smtClean="0"/>
              <a:t> realizovat 120 cyklů dílen pro 800 studentů (8 cyklů dílen za pololetí v každém z 5 krajů)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cs-CZ" sz="1400" b="1" dirty="0" smtClean="0"/>
              <a:t>Dosaženo: do konce ledna 2012 proběhlo 12 cyklů IKD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800" dirty="0" smtClean="0">
              <a:solidFill>
                <a:schemeClr val="accent2"/>
              </a:solidFill>
            </a:endParaRPr>
          </a:p>
        </p:txBody>
      </p:sp>
      <p:pic>
        <p:nvPicPr>
          <p:cNvPr id="7172" name="Picture 6" descr="C:\Users\Vavrova\Pictures\foty z pilotaze\Skoleni Pisek brezen 2011\Skoleni Pisek brezen 2011\DSC_0033_pano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724400"/>
            <a:ext cx="651668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logo FINAL hlava 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33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4000" b="1" smtClean="0">
                <a:solidFill>
                  <a:srgbClr val="EB6623"/>
                </a:solidFill>
                <a:latin typeface="Cambria" pitchFamily="18" charset="0"/>
              </a:rPr>
              <a:t>Souhrn indikátorů</a:t>
            </a:r>
            <a:endParaRPr lang="cs-CZ" sz="40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000" b="1" dirty="0" smtClean="0"/>
              <a:t>Pilotáž (jaro 2011)</a:t>
            </a:r>
          </a:p>
          <a:p>
            <a:pPr>
              <a:defRPr/>
            </a:pPr>
            <a:r>
              <a:rPr lang="cs-CZ" sz="2000" dirty="0" smtClean="0"/>
              <a:t>6 cyklů dílen, 3 semináře extra</a:t>
            </a:r>
          </a:p>
          <a:p>
            <a:pPr marL="0" indent="0">
              <a:buFont typeface="Arial" charset="0"/>
              <a:buNone/>
              <a:defRPr/>
            </a:pPr>
            <a:endParaRPr lang="cs-CZ" sz="2000" b="1" dirty="0" smtClean="0"/>
          </a:p>
          <a:p>
            <a:pPr marL="0" indent="0">
              <a:buFont typeface="Arial" charset="0"/>
              <a:buNone/>
              <a:defRPr/>
            </a:pPr>
            <a:r>
              <a:rPr lang="cs-CZ" sz="2000" b="1" dirty="0" smtClean="0"/>
              <a:t>Spolupráce se školami</a:t>
            </a:r>
            <a:endParaRPr lang="cs-CZ" sz="2000" b="1" dirty="0"/>
          </a:p>
          <a:p>
            <a:pPr>
              <a:defRPr/>
            </a:pPr>
            <a:r>
              <a:rPr lang="cs-CZ" sz="2000" dirty="0" smtClean="0"/>
              <a:t>Zapojeno přes 30 škol z 5 krajů</a:t>
            </a:r>
          </a:p>
          <a:p>
            <a:pPr marL="0" indent="0">
              <a:buFont typeface="Arial" charset="0"/>
              <a:buNone/>
              <a:defRPr/>
            </a:pPr>
            <a:endParaRPr lang="cs-CZ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cs-CZ" sz="2000" b="1" dirty="0" smtClean="0"/>
              <a:t>Do 31. ledna 2012 </a:t>
            </a:r>
            <a:r>
              <a:rPr lang="cs-CZ" sz="2000" dirty="0" smtClean="0"/>
              <a:t>prošlo vzdělávacím programem (včetně pilotáže) </a:t>
            </a:r>
            <a:r>
              <a:rPr lang="cs-CZ" sz="2000" b="1" dirty="0" smtClean="0"/>
              <a:t>1346 studentů </a:t>
            </a:r>
            <a:r>
              <a:rPr lang="cs-CZ" sz="2000" dirty="0" smtClean="0"/>
              <a:t>z celkového plánovaného počtu 3515.</a:t>
            </a:r>
          </a:p>
          <a:p>
            <a:pPr marL="0" indent="0">
              <a:buFont typeface="Arial" charset="0"/>
              <a:buNone/>
              <a:defRPr/>
            </a:pPr>
            <a:endParaRPr lang="cs-CZ" sz="20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cs-CZ" sz="2000" b="1" dirty="0" smtClean="0"/>
              <a:t>Metodiky k dílnám i semináři lze nalézt na webových stránkách projektu</a:t>
            </a:r>
          </a:p>
          <a:p>
            <a:pPr algn="ctr">
              <a:buFont typeface="Arial" charset="0"/>
              <a:buNone/>
              <a:defRPr/>
            </a:pP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http://stereotypek.mkc.cz/metodika-38/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6" name="Picture 8" descr="logo FINAL hlava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33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4000" b="1" smtClean="0">
                <a:solidFill>
                  <a:srgbClr val="EB6623"/>
                </a:solidFill>
                <a:latin typeface="Cambria" pitchFamily="18" charset="0"/>
              </a:rPr>
              <a:t>Evaluace</a:t>
            </a:r>
            <a:endParaRPr lang="cs-CZ" sz="40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⁺"/>
              <a:defRPr/>
            </a:pPr>
            <a:r>
              <a:rPr lang="cs-CZ" sz="2000" dirty="0" smtClean="0"/>
              <a:t>Zájem má stále více škol; stále více se jich zapojuje </a:t>
            </a:r>
          </a:p>
          <a:p>
            <a:pPr>
              <a:buFont typeface="Calibri" pitchFamily="34" charset="0"/>
              <a:buChar char="⁺"/>
              <a:defRPr/>
            </a:pPr>
            <a:r>
              <a:rPr lang="cs-CZ" sz="2000" dirty="0"/>
              <a:t>P</a:t>
            </a:r>
            <a:r>
              <a:rPr lang="cs-CZ" sz="2000" dirty="0" smtClean="0"/>
              <a:t>ozitivní zpětné vazby ze škol – témata metodik jim vyhovují a zapadají do učebních plánů</a:t>
            </a:r>
          </a:p>
          <a:p>
            <a:pPr>
              <a:buFont typeface="Calibri" pitchFamily="34" charset="0"/>
              <a:buChar char="⁺"/>
              <a:defRPr/>
            </a:pPr>
            <a:r>
              <a:rPr lang="cs-CZ" sz="2000" dirty="0" smtClean="0"/>
              <a:t>Pozitivní zpětné vazby od studentů – zajímavá témata, možnost vyjádřit se, nové informace, spolupráce ve skupině, setkání s cizincem</a:t>
            </a:r>
          </a:p>
          <a:p>
            <a:pPr>
              <a:buFont typeface="Calibri" pitchFamily="34" charset="0"/>
              <a:buChar char="⁺"/>
              <a:defRPr/>
            </a:pPr>
            <a:r>
              <a:rPr lang="cs-CZ" sz="2000" dirty="0" smtClean="0"/>
              <a:t>Školy často doobjednávají další části aktivit (např. PK), či aktivity pro další třídy</a:t>
            </a:r>
          </a:p>
          <a:p>
            <a:pPr marL="0" indent="0">
              <a:buFont typeface="Arial" charset="0"/>
              <a:buNone/>
              <a:defRPr/>
            </a:pPr>
            <a:endParaRPr lang="cs-CZ" sz="2000" b="1" dirty="0" smtClean="0"/>
          </a:p>
          <a:p>
            <a:pPr>
              <a:buFont typeface="Calibri" pitchFamily="34" charset="0"/>
              <a:buChar char="⁻"/>
              <a:defRPr/>
            </a:pPr>
            <a:r>
              <a:rPr lang="cs-CZ" sz="2000" dirty="0" smtClean="0"/>
              <a:t>Někdy mají školitelé pocit časového presu – hodně aktivit a málo času</a:t>
            </a: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9220" name="Picture 8" descr="logo FINAL hlava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33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sz="4000" b="1" smtClean="0">
                <a:solidFill>
                  <a:srgbClr val="EB6623"/>
                </a:solidFill>
                <a:latin typeface="Cambria" pitchFamily="18" charset="0"/>
              </a:rPr>
              <a:t>MiniWorkcamp</a:t>
            </a:r>
            <a:endParaRPr lang="cs-CZ" sz="4000" smtClean="0">
              <a:solidFill>
                <a:srgbClr val="EB6623"/>
              </a:solidFill>
              <a:latin typeface="Cambria" pitchFamily="18" charset="0"/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285750" y="1643063"/>
            <a:ext cx="5000625" cy="49291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300" b="1" smtClean="0"/>
              <a:t>„Dej svých 10“</a:t>
            </a:r>
          </a:p>
          <a:p>
            <a:pPr eaLnBrk="1" hangingPunct="1">
              <a:buFont typeface="Arial" charset="0"/>
              <a:buNone/>
            </a:pPr>
            <a:endParaRPr lang="cs-CZ" sz="2300" b="1" smtClean="0"/>
          </a:p>
          <a:p>
            <a:pPr eaLnBrk="1" hangingPunct="1"/>
            <a:r>
              <a:rPr lang="cs-CZ" sz="1800" smtClean="0"/>
              <a:t>2 dny – neformální – prožitkové</a:t>
            </a:r>
          </a:p>
          <a:p>
            <a:pPr eaLnBrk="1" hangingPunct="1"/>
            <a:r>
              <a:rPr lang="cs-CZ" sz="1800" smtClean="0"/>
              <a:t>8-15 českých a </a:t>
            </a:r>
            <a:r>
              <a:rPr lang="cs-CZ" sz="1800" b="1" smtClean="0"/>
              <a:t>zahraničních studentů</a:t>
            </a:r>
            <a:r>
              <a:rPr lang="cs-CZ" sz="1800" smtClean="0"/>
              <a:t>/ třída/ 2 lektoři</a:t>
            </a:r>
          </a:p>
          <a:p>
            <a:pPr eaLnBrk="1" hangingPunct="1"/>
            <a:r>
              <a:rPr lang="cs-CZ" sz="1800" smtClean="0"/>
              <a:t>Týmová spolupráce v </a:t>
            </a:r>
            <a:r>
              <a:rPr lang="cs-CZ" sz="1800" b="1" smtClean="0"/>
              <a:t>interkulturním prostředí </a:t>
            </a:r>
            <a:endParaRPr lang="cs-CZ" sz="1800" b="1" smtClean="0">
              <a:latin typeface="Arial" charset="0"/>
            </a:endParaRPr>
          </a:p>
          <a:p>
            <a:pPr eaLnBrk="1" hangingPunct="1"/>
            <a:r>
              <a:rPr lang="cs-CZ" sz="1800" smtClean="0"/>
              <a:t>Dobrovolná a </a:t>
            </a:r>
            <a:r>
              <a:rPr lang="cs-CZ" sz="1800" b="1" smtClean="0"/>
              <a:t>skutečná pomoc </a:t>
            </a:r>
            <a:r>
              <a:rPr lang="cs-CZ" sz="1800" smtClean="0"/>
              <a:t>na regionálním projektu</a:t>
            </a:r>
            <a:endParaRPr lang="cs-CZ" sz="1800" smtClean="0">
              <a:latin typeface="Arial" charset="0"/>
            </a:endParaRPr>
          </a:p>
          <a:p>
            <a:pPr eaLnBrk="1" hangingPunct="1"/>
            <a:r>
              <a:rPr lang="cs-CZ" sz="1800" smtClean="0"/>
              <a:t>Vzdělávací</a:t>
            </a:r>
            <a:r>
              <a:rPr lang="cs-CZ" sz="1800" smtClean="0">
                <a:latin typeface="Arial" charset="0"/>
              </a:rPr>
              <a:t> </a:t>
            </a:r>
            <a:r>
              <a:rPr lang="cs-CZ" sz="1800" smtClean="0"/>
              <a:t>část (jazyk, dobrovolnictví, místo či téma místního projektu)</a:t>
            </a:r>
          </a:p>
          <a:p>
            <a:pPr eaLnBrk="1" hangingPunct="1">
              <a:buFont typeface="Arial" charset="0"/>
              <a:buNone/>
            </a:pPr>
            <a:endParaRPr lang="cs-CZ" sz="2000" b="1" smtClean="0"/>
          </a:p>
          <a:p>
            <a:pPr eaLnBrk="1" hangingPunct="1">
              <a:buFont typeface="Arial" charset="0"/>
              <a:buNone/>
            </a:pPr>
            <a:r>
              <a:rPr lang="cs-CZ" sz="1400" b="1" smtClean="0"/>
              <a:t>Plán:</a:t>
            </a:r>
            <a:r>
              <a:rPr lang="cs-CZ" sz="1400" smtClean="0"/>
              <a:t> 125 studentů</a:t>
            </a:r>
          </a:p>
          <a:p>
            <a:pPr eaLnBrk="1" hangingPunct="1">
              <a:buFont typeface="Arial" charset="0"/>
              <a:buNone/>
            </a:pPr>
            <a:r>
              <a:rPr lang="cs-CZ" sz="1400" b="1" smtClean="0"/>
              <a:t>Dosaženo:</a:t>
            </a:r>
            <a:r>
              <a:rPr lang="cs-CZ" sz="1400" smtClean="0"/>
              <a:t> </a:t>
            </a:r>
            <a:r>
              <a:rPr lang="cs-CZ" sz="1400" b="1" smtClean="0"/>
              <a:t>do konce ledna 2012 se 5 MWC účastnilo 50 studentů</a:t>
            </a:r>
          </a:p>
          <a:p>
            <a:pPr eaLnBrk="1" hangingPunct="1">
              <a:buFont typeface="Arial" charset="0"/>
              <a:buNone/>
            </a:pPr>
            <a:endParaRPr lang="cs-CZ" sz="2400" smtClean="0"/>
          </a:p>
          <a:p>
            <a:pPr eaLnBrk="1" hangingPunct="1">
              <a:buFont typeface="Arial" charset="0"/>
              <a:buNone/>
            </a:pPr>
            <a:endParaRPr lang="cs-CZ" sz="2000" b="1" smtClean="0"/>
          </a:p>
        </p:txBody>
      </p:sp>
      <p:pic>
        <p:nvPicPr>
          <p:cNvPr id="10244" name="Picture 8" descr="logo FINAL hlava 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33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Obrázek 9" descr="StereoPR (11).JPG"/>
          <p:cNvPicPr>
            <a:picLocks noChangeAspect="1"/>
          </p:cNvPicPr>
          <p:nvPr/>
        </p:nvPicPr>
        <p:blipFill>
          <a:blip r:embed="rId4"/>
          <a:srcRect l="34375" t="4166" r="17188"/>
          <a:stretch>
            <a:fillRect/>
          </a:stretch>
        </p:blipFill>
        <p:spPr bwMode="auto">
          <a:xfrm>
            <a:off x="5357813" y="1239838"/>
            <a:ext cx="3786187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922</Words>
  <Application>Microsoft Office PowerPoint</Application>
  <PresentationFormat>Předvádění na obrazovce (4:3)</PresentationFormat>
  <Paragraphs>186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</vt:lpstr>
      <vt:lpstr>Motiv sady Office</vt:lpstr>
      <vt:lpstr>Snímek 1</vt:lpstr>
      <vt:lpstr>Na projektu se podílejí</vt:lpstr>
      <vt:lpstr>O projektu</vt:lpstr>
      <vt:lpstr>Nabízíme…</vt:lpstr>
      <vt:lpstr>Interkulturní seminář</vt:lpstr>
      <vt:lpstr>Cyklus interkulturních dílen</vt:lpstr>
      <vt:lpstr>Souhrn indikátorů</vt:lpstr>
      <vt:lpstr>Evaluace</vt:lpstr>
      <vt:lpstr>MiniWorkcamp</vt:lpstr>
      <vt:lpstr>Prožitkový kurz</vt:lpstr>
      <vt:lpstr>Evaluace</vt:lpstr>
      <vt:lpstr>Pro pedagogické pracovníky</vt:lpstr>
      <vt:lpstr>Evaluace</vt:lpstr>
      <vt:lpstr>Pro multiplikátory</vt:lpstr>
      <vt:lpstr>Evaluace</vt:lpstr>
      <vt:lpstr>Infoportál + FB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Stereotýpek v nás</dc:title>
  <dc:creator>Terez</dc:creator>
  <cp:lastModifiedBy>Ilona Březková</cp:lastModifiedBy>
  <cp:revision>126</cp:revision>
  <dcterms:created xsi:type="dcterms:W3CDTF">2011-02-03T14:35:49Z</dcterms:created>
  <dcterms:modified xsi:type="dcterms:W3CDTF">2012-04-26T12:43:50Z</dcterms:modified>
</cp:coreProperties>
</file>