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95FDB-DB72-48DA-BEF4-240850BE2EB5}" type="datetimeFigureOut">
              <a:rPr lang="cs-CZ" smtClean="0"/>
              <a:pPr/>
              <a:t>2.5.2012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A5E38-017C-4715-ABE8-6C698A4B94F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5201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A5E38-017C-4715-ABE8-6C698A4B94F9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2564904"/>
            <a:ext cx="6840760" cy="136815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9632" y="4437112"/>
            <a:ext cx="6400800" cy="15121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086AFA-F85A-4D49-A61D-7D1E590207A4}" type="datetimeFigureOut">
              <a:rPr lang="cs-CZ" smtClean="0"/>
              <a:pPr/>
              <a:t>2.5.2012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6CEC2-35E5-4DCB-A6C5-40958E81DC7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086AFA-F85A-4D49-A61D-7D1E590207A4}" type="datetimeFigureOut">
              <a:rPr lang="cs-CZ" smtClean="0"/>
              <a:pPr/>
              <a:t>2.5.2012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6CEC2-35E5-4DCB-A6C5-40958E81DC7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086AFA-F85A-4D49-A61D-7D1E590207A4}" type="datetimeFigureOut">
              <a:rPr lang="cs-CZ" smtClean="0"/>
              <a:pPr/>
              <a:t>2.5.2012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6CEC2-35E5-4DCB-A6C5-40958E81DC7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086AFA-F85A-4D49-A61D-7D1E590207A4}" type="datetimeFigureOut">
              <a:rPr lang="cs-CZ" smtClean="0"/>
              <a:pPr/>
              <a:t>2.5.2012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6CEC2-35E5-4DCB-A6C5-40958E81DC7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086AFA-F85A-4D49-A61D-7D1E590207A4}" type="datetimeFigureOut">
              <a:rPr lang="cs-CZ" smtClean="0"/>
              <a:pPr/>
              <a:t>2.5.2012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6CEC2-35E5-4DCB-A6C5-40958E81DC7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086AFA-F85A-4D49-A61D-7D1E590207A4}" type="datetimeFigureOut">
              <a:rPr lang="cs-CZ" smtClean="0"/>
              <a:pPr/>
              <a:t>2.5.2012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6CEC2-35E5-4DCB-A6C5-40958E81DC7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086AFA-F85A-4D49-A61D-7D1E590207A4}" type="datetimeFigureOut">
              <a:rPr lang="cs-CZ" smtClean="0"/>
              <a:pPr/>
              <a:t>2.5.2012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6CEC2-35E5-4DCB-A6C5-40958E81DC7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086AFA-F85A-4D49-A61D-7D1E590207A4}" type="datetimeFigureOut">
              <a:rPr lang="cs-CZ" smtClean="0"/>
              <a:pPr/>
              <a:t>2.5.2012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6CEC2-35E5-4DCB-A6C5-40958E81DC7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086AFA-F85A-4D49-A61D-7D1E590207A4}" type="datetimeFigureOut">
              <a:rPr lang="cs-CZ" smtClean="0"/>
              <a:pPr/>
              <a:t>2.5.2012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6CEC2-35E5-4DCB-A6C5-40958E81DC7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086AFA-F85A-4D49-A61D-7D1E590207A4}" type="datetimeFigureOut">
              <a:rPr lang="cs-CZ" smtClean="0"/>
              <a:pPr/>
              <a:t>2.5.2012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16CEC2-35E5-4DCB-A6C5-40958E81DC7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atejka@obcanskevzdelava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2276872"/>
            <a:ext cx="6840760" cy="1368152"/>
          </a:xfrm>
        </p:spPr>
        <p:txBody>
          <a:bodyPr/>
          <a:lstStyle/>
          <a:p>
            <a:r>
              <a:rPr lang="cs-CZ" dirty="0" smtClean="0"/>
              <a:t>Prezentace výsledků projektu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3573016"/>
            <a:ext cx="6400800" cy="15121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Centrum občanského </a:t>
            </a:r>
            <a:r>
              <a:rPr lang="cs-CZ" dirty="0" smtClean="0">
                <a:solidFill>
                  <a:schemeClr val="tx1"/>
                </a:solidFill>
              </a:rPr>
              <a:t>vzdělávání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CZ.1.07/1.2.00/14.0084</a:t>
            </a:r>
          </a:p>
        </p:txBody>
      </p:sp>
      <p:pic>
        <p:nvPicPr>
          <p:cNvPr id="1026" name="Picture 2" descr="C:\_oh_mazlik\dokumenty\COV\OPVK\logolink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73216"/>
            <a:ext cx="5761038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Vzdělávací program pro učitele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80ti hodinový akreditovaný kurz</a:t>
            </a:r>
          </a:p>
          <a:p>
            <a:r>
              <a:rPr lang="cs-CZ" dirty="0" smtClean="0"/>
              <a:t>účast 72 učitelů z 36 škol z 13 krajů</a:t>
            </a:r>
          </a:p>
          <a:p>
            <a:r>
              <a:rPr lang="cs-CZ" dirty="0" smtClean="0"/>
              <a:t>3 cykly ve 3 oblastech (západ, východ, střed) – celkově 9 víkendových akcí</a:t>
            </a:r>
          </a:p>
          <a:p>
            <a:r>
              <a:rPr lang="cs-CZ" dirty="0" smtClean="0"/>
              <a:t>nástavba 6 doplňkových 1 denních mini-kurzů</a:t>
            </a:r>
          </a:p>
          <a:p>
            <a:pPr lvl="1"/>
            <a:r>
              <a:rPr lang="cs-CZ" dirty="0" smtClean="0"/>
              <a:t>rozvoj témat, na která nebyl na obecném kurzu čas</a:t>
            </a:r>
          </a:p>
          <a:p>
            <a:pPr lvl="1"/>
            <a:r>
              <a:rPr lang="cs-CZ" dirty="0" smtClean="0"/>
              <a:t>reakce na přání samotných učitelů</a:t>
            </a:r>
          </a:p>
          <a:p>
            <a:pPr lvl="1"/>
            <a:r>
              <a:rPr lang="cs-CZ" dirty="0" smtClean="0"/>
              <a:t>další příležitost k setkávání a sdílení zkušeností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57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program pro učitele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306614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55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Projektový portál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32248"/>
            <a:ext cx="658128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17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Koncepce výchovy k občanství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Výchova </a:t>
            </a:r>
            <a:r>
              <a:rPr lang="cs-CZ" dirty="0"/>
              <a:t>k občanství: Doplňující koncepce k současnému </a:t>
            </a:r>
            <a:r>
              <a:rPr lang="cs-CZ" dirty="0" smtClean="0"/>
              <a:t>kurikulu</a:t>
            </a:r>
          </a:p>
          <a:p>
            <a:pPr lvl="1"/>
            <a:r>
              <a:rPr lang="cs-CZ" dirty="0" smtClean="0"/>
              <a:t>na </a:t>
            </a:r>
            <a:r>
              <a:rPr lang="cs-CZ" b="1" dirty="0" smtClean="0"/>
              <a:t>webu </a:t>
            </a:r>
            <a:r>
              <a:rPr lang="cs-CZ" dirty="0" smtClean="0"/>
              <a:t>i</a:t>
            </a:r>
            <a:r>
              <a:rPr lang="cs-CZ" b="1" dirty="0" smtClean="0"/>
              <a:t> tištěná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2952922" cy="25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2464589" cy="313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53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Materiály Rady Evropy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Ucelená řada příruček VDO/</a:t>
            </a:r>
            <a:r>
              <a:rPr lang="cs-CZ" dirty="0" err="1" smtClean="0"/>
              <a:t>VLP</a:t>
            </a:r>
            <a:r>
              <a:rPr lang="cs-CZ" dirty="0" smtClean="0"/>
              <a:t> </a:t>
            </a:r>
            <a:r>
              <a:rPr lang="cs-CZ" dirty="0"/>
              <a:t>pro žáky a studenty od prvního stupně základní </a:t>
            </a:r>
            <a:r>
              <a:rPr lang="cs-CZ" dirty="0" smtClean="0"/>
              <a:t>školy až </a:t>
            </a:r>
            <a:r>
              <a:rPr lang="cs-CZ" dirty="0"/>
              <a:t>po střední školu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COV</a:t>
            </a:r>
            <a:r>
              <a:rPr lang="cs-CZ" dirty="0" smtClean="0"/>
              <a:t> materiály překládá a tiskne</a:t>
            </a:r>
          </a:p>
          <a:p>
            <a:r>
              <a:rPr lang="cs-CZ" dirty="0" smtClean="0"/>
              <a:t>Současně je adaptuje do učebních lekcí prezentovaných na webovém portálu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771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Přeložené publikace RE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2968"/>
            <a:ext cx="27082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725180" cy="38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732546" cy="38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08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Lekce na projektovém portálu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 100 lekcí převážně od našich učitelů</a:t>
            </a:r>
          </a:p>
          <a:p>
            <a:r>
              <a:rPr lang="cs-CZ" dirty="0" smtClean="0"/>
              <a:t>Testované a komentované lekce na naše témata</a:t>
            </a:r>
          </a:p>
          <a:p>
            <a:r>
              <a:rPr lang="cs-CZ" dirty="0" smtClean="0"/>
              <a:t>Třídění dle klíčových slov, cílů </a:t>
            </a:r>
            <a:r>
              <a:rPr lang="cs-CZ" dirty="0" err="1" smtClean="0"/>
              <a:t>RVP</a:t>
            </a:r>
            <a:r>
              <a:rPr lang="cs-CZ" dirty="0" smtClean="0"/>
              <a:t> i koncepce </a:t>
            </a:r>
            <a:r>
              <a:rPr lang="cs-CZ" dirty="0" err="1" smtClean="0"/>
              <a:t>VkO</a:t>
            </a:r>
            <a:r>
              <a:rPr lang="cs-CZ" dirty="0" smtClean="0"/>
              <a:t> od nás</a:t>
            </a:r>
          </a:p>
          <a:p>
            <a:r>
              <a:rPr lang="cs-CZ" dirty="0" smtClean="0"/>
              <a:t>Využití a adaptace i materiálů z Rady Evropy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62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Lekce na webu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67632"/>
            <a:ext cx="7355359" cy="43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67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 lekce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852" y="1772816"/>
            <a:ext cx="6336704" cy="440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59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Recenzované metodické materiály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408712" cy="426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8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Občanské vzdělávání se jeví jako jeden z léků na hlubokou frustraci z veřejného života</a:t>
            </a:r>
          </a:p>
          <a:p>
            <a:r>
              <a:rPr lang="cs-CZ" dirty="0" smtClean="0"/>
              <a:t>Je potřeba překonat předsudky vůči takovému vzdělávání z doby před rokem 1989</a:t>
            </a:r>
          </a:p>
          <a:p>
            <a:r>
              <a:rPr lang="cs-CZ" dirty="0" smtClean="0"/>
              <a:t>Předpokladem úspěšnosti  prezentovaného projektu je mimo </a:t>
            </a:r>
            <a:r>
              <a:rPr lang="cs-CZ" smtClean="0"/>
              <a:t>jiné také posun </a:t>
            </a:r>
            <a:r>
              <a:rPr lang="cs-CZ" dirty="0" smtClean="0"/>
              <a:t>v oblasti </a:t>
            </a:r>
            <a:r>
              <a:rPr lang="cs-CZ" smtClean="0"/>
              <a:t>vzdělávání dospělých…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234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s využitím výstupů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učitelů se shledává obvykle s pozitivním ohlasem</a:t>
            </a:r>
          </a:p>
          <a:p>
            <a:r>
              <a:rPr lang="cs-CZ" dirty="0" smtClean="0"/>
              <a:t>Problém v nedostatečné dotaci hodin a kapacitě materiály a lekce zkoušet</a:t>
            </a:r>
          </a:p>
          <a:p>
            <a:r>
              <a:rPr lang="cs-CZ" dirty="0" smtClean="0"/>
              <a:t>Obliba zkoušet ty lekce, které učitelé sami zažili na kurzech -&gt; snaha dělat ochutnávky (např. i nyní na konferencích)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364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ověřování práce s cíl. </a:t>
            </a:r>
            <a:r>
              <a:rPr lang="cs-CZ" dirty="0" err="1" smtClean="0"/>
              <a:t>sk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Implementace v pilotní výuky ještě probíhá</a:t>
            </a:r>
          </a:p>
          <a:p>
            <a:r>
              <a:rPr lang="cs-CZ" dirty="0" smtClean="0"/>
              <a:t>Kvalitativní výzkum chystáme na přelomu května a června</a:t>
            </a:r>
          </a:p>
          <a:p>
            <a:r>
              <a:rPr lang="cs-CZ" dirty="0" smtClean="0"/>
              <a:t>Průběžná evaluace a monitoring dopadla dobře</a:t>
            </a:r>
          </a:p>
          <a:p>
            <a:r>
              <a:rPr lang="cs-CZ" dirty="0" smtClean="0"/>
              <a:t>Někteří učitelé nicméně nevěnují pilotáži dostatek prostoru v hodinách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100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Odezva cílových skupin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Učitelé zapojení do projektu obvykle nadšení</a:t>
            </a:r>
          </a:p>
          <a:p>
            <a:r>
              <a:rPr lang="cs-CZ" dirty="0" smtClean="0"/>
              <a:t>Vedoucí pracovníci spokojení, pokud nemusí učitele pouštět na naše kurzy</a:t>
            </a:r>
          </a:p>
          <a:p>
            <a:r>
              <a:rPr lang="cs-CZ" dirty="0" smtClean="0"/>
              <a:t>Žáky a studenty zatím nemáme zmonitorované (viz výše)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719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Negativní zkušenost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Nedostatek škol, které se chtějí zapojovat do projektů – přesycenost projekty</a:t>
            </a:r>
          </a:p>
          <a:p>
            <a:r>
              <a:rPr lang="cs-CZ" dirty="0" smtClean="0"/>
              <a:t>Nedostatek aktivních učitelů ochotných zkoušet nové věci; ti dobří jsou již zaháčkovaní v mnoha projektech</a:t>
            </a:r>
          </a:p>
          <a:p>
            <a:r>
              <a:rPr lang="cs-CZ" dirty="0" smtClean="0"/>
              <a:t>Snaha využívat sítě pro OV v celé ČR a usilovně je přesvědčovat a lákat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847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Děkuji za pozornost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Kontakt</a:t>
            </a:r>
          </a:p>
          <a:p>
            <a:pPr algn="ctr">
              <a:buNone/>
            </a:pPr>
            <a:r>
              <a:rPr lang="cs-CZ" dirty="0" err="1" smtClean="0">
                <a:hlinkClick r:id="rId2"/>
              </a:rPr>
              <a:t>matejka</a:t>
            </a:r>
            <a:r>
              <a:rPr lang="cs-CZ" dirty="0" smtClean="0">
                <a:hlinkClick r:id="rId2"/>
              </a:rPr>
              <a:t>@</a:t>
            </a:r>
            <a:r>
              <a:rPr lang="cs-CZ" dirty="0" err="1" smtClean="0">
                <a:hlinkClick r:id="rId2"/>
              </a:rPr>
              <a:t>obcanskevzdelavani.cz</a:t>
            </a:r>
            <a:endParaRPr lang="cs-CZ" dirty="0" smtClean="0"/>
          </a:p>
          <a:p>
            <a:pPr algn="ctr">
              <a:buNone/>
            </a:pPr>
            <a:r>
              <a:rPr lang="cs-CZ" dirty="0" smtClean="0"/>
              <a:t>608 974 856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Zavedení systematické </a:t>
            </a:r>
            <a:r>
              <a:rPr lang="cs-CZ" dirty="0"/>
              <a:t>podpory občanského vzdělávání na ZŠ, GYM a SOŠ v 13 krajích </a:t>
            </a:r>
            <a:r>
              <a:rPr lang="cs-CZ" dirty="0" smtClean="0"/>
              <a:t>ČR</a:t>
            </a:r>
          </a:p>
          <a:p>
            <a:r>
              <a:rPr lang="cs-CZ" dirty="0"/>
              <a:t>Identifikovat podstatná témata z </a:t>
            </a:r>
            <a:r>
              <a:rPr lang="cs-CZ" dirty="0" smtClean="0"/>
              <a:t>občanského </a:t>
            </a:r>
            <a:r>
              <a:rPr lang="cs-CZ" dirty="0"/>
              <a:t>vzdělávání </a:t>
            </a:r>
            <a:r>
              <a:rPr lang="cs-CZ" dirty="0" smtClean="0"/>
              <a:t>a komunikovat je veřejnosti</a:t>
            </a:r>
          </a:p>
          <a:p>
            <a:r>
              <a:rPr lang="cs-CZ" dirty="0" smtClean="0"/>
              <a:t>Tvorba celonárodní sítě škol, organizací a osobností podporujících občanské vzdělávání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115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vedoucí </a:t>
            </a:r>
            <a:r>
              <a:rPr lang="cs-CZ" dirty="0"/>
              <a:t>a pedagogičtí pracovníci škol a školských </a:t>
            </a:r>
            <a:r>
              <a:rPr lang="cs-CZ" dirty="0" smtClean="0"/>
              <a:t>zařízení</a:t>
            </a:r>
          </a:p>
          <a:p>
            <a:r>
              <a:rPr lang="cs-CZ" dirty="0" smtClean="0"/>
              <a:t>žáci </a:t>
            </a:r>
            <a:r>
              <a:rPr lang="cs-CZ" dirty="0"/>
              <a:t>a studenti 39 pilotních škol v celé České republice</a:t>
            </a:r>
          </a:p>
        </p:txBody>
      </p:sp>
    </p:spTree>
    <p:extLst>
      <p:ext uri="{BB962C8B-B14F-4D97-AF65-F5344CB8AC3E}">
        <p14:creationId xmlns:p14="http://schemas.microsoft.com/office/powerpoint/2010/main" xmlns="" val="6538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 a výstupy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KA 01</a:t>
            </a:r>
            <a:r>
              <a:rPr lang="cs-CZ" b="1" dirty="0"/>
              <a:t>: </a:t>
            </a:r>
            <a:r>
              <a:rPr lang="cs-CZ" dirty="0"/>
              <a:t>Analýza současného stavu vzdělávání v oblasti občanského </a:t>
            </a:r>
            <a:r>
              <a:rPr lang="cs-CZ" dirty="0" smtClean="0"/>
              <a:t>vzdělávání</a:t>
            </a:r>
          </a:p>
          <a:p>
            <a:pPr lvl="1"/>
            <a:r>
              <a:rPr lang="cs-CZ" dirty="0">
                <a:solidFill>
                  <a:srgbClr val="008000"/>
                </a:solidFill>
              </a:rPr>
              <a:t>Soupis veškerých vzdělávacích materiálů a programů</a:t>
            </a:r>
          </a:p>
          <a:p>
            <a:pPr lvl="1"/>
            <a:r>
              <a:rPr lang="cs-CZ" dirty="0">
                <a:solidFill>
                  <a:srgbClr val="008000"/>
                </a:solidFill>
              </a:rPr>
              <a:t>Pilotní verze webu (lekce, materiály, koncepce VkO)</a:t>
            </a:r>
          </a:p>
          <a:p>
            <a:pPr lvl="1"/>
            <a:r>
              <a:rPr lang="cs-CZ" dirty="0">
                <a:solidFill>
                  <a:srgbClr val="008000"/>
                </a:solidFill>
              </a:rPr>
              <a:t>Přeložené materiály RE</a:t>
            </a:r>
          </a:p>
          <a:p>
            <a:pPr lvl="1"/>
            <a:r>
              <a:rPr lang="cs-CZ" dirty="0" smtClean="0"/>
              <a:t>Analytická </a:t>
            </a:r>
            <a:r>
              <a:rPr lang="cs-CZ" dirty="0"/>
              <a:t>zpráva shrnující jaké výzkumy proběhly, které problémy </a:t>
            </a:r>
            <a:r>
              <a:rPr lang="cs-CZ" dirty="0" smtClean="0"/>
              <a:t>mapovaly a která data jsou klíčová</a:t>
            </a:r>
            <a:endParaRPr lang="cs-CZ" dirty="0"/>
          </a:p>
          <a:p>
            <a:pPr lvl="1"/>
            <a:r>
              <a:rPr lang="cs-CZ" dirty="0"/>
              <a:t>Doplňující výzkum s cílovými skupinami ZŠ, SŠ a 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503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 a výstupy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KA 02</a:t>
            </a:r>
            <a:r>
              <a:rPr lang="cs-CZ" dirty="0" smtClean="0"/>
              <a:t>: </a:t>
            </a:r>
            <a:r>
              <a:rPr lang="cs-CZ" dirty="0"/>
              <a:t>Vytvoření sítě partnerů a vzdělávání krajských </a:t>
            </a:r>
            <a:r>
              <a:rPr lang="cs-CZ" dirty="0" smtClean="0"/>
              <a:t>koordinátorů</a:t>
            </a:r>
          </a:p>
          <a:p>
            <a:pPr lvl="1"/>
            <a:r>
              <a:rPr lang="cs-CZ" dirty="0">
                <a:solidFill>
                  <a:srgbClr val="008000"/>
                </a:solidFill>
              </a:rPr>
              <a:t>Síť spolupracujících krajských </a:t>
            </a:r>
            <a:r>
              <a:rPr lang="cs-CZ" dirty="0" smtClean="0">
                <a:solidFill>
                  <a:srgbClr val="008000"/>
                </a:solidFill>
              </a:rPr>
              <a:t>organizací</a:t>
            </a:r>
          </a:p>
          <a:p>
            <a:pPr lvl="1"/>
            <a:r>
              <a:rPr lang="cs-CZ" dirty="0" smtClean="0">
                <a:solidFill>
                  <a:srgbClr val="008000"/>
                </a:solidFill>
              </a:rPr>
              <a:t>Vzdělávaní </a:t>
            </a:r>
            <a:r>
              <a:rPr lang="cs-CZ" dirty="0">
                <a:solidFill>
                  <a:srgbClr val="008000"/>
                </a:solidFill>
              </a:rPr>
              <a:t>koordinátorů </a:t>
            </a:r>
            <a:r>
              <a:rPr lang="cs-CZ" dirty="0" smtClean="0">
                <a:solidFill>
                  <a:srgbClr val="008000"/>
                </a:solidFill>
              </a:rPr>
              <a:t>(80 hod workshop)</a:t>
            </a:r>
            <a:endParaRPr lang="cs-CZ" dirty="0">
              <a:solidFill>
                <a:srgbClr val="008000"/>
              </a:solidFill>
            </a:endParaRPr>
          </a:p>
          <a:p>
            <a:pPr lvl="1"/>
            <a:r>
              <a:rPr lang="cs-CZ" dirty="0" smtClean="0">
                <a:solidFill>
                  <a:srgbClr val="008000"/>
                </a:solidFill>
              </a:rPr>
              <a:t>Tvorba vzdělávacího programu </a:t>
            </a:r>
            <a:r>
              <a:rPr lang="cs-CZ" dirty="0">
                <a:solidFill>
                  <a:srgbClr val="008000"/>
                </a:solidFill>
              </a:rPr>
              <a:t>pro učitele</a:t>
            </a:r>
          </a:p>
        </p:txBody>
      </p:sp>
    </p:spTree>
    <p:extLst>
      <p:ext uri="{BB962C8B-B14F-4D97-AF65-F5344CB8AC3E}">
        <p14:creationId xmlns:p14="http://schemas.microsoft.com/office/powerpoint/2010/main" xmlns="" val="27102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aktivity a výstupy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KA 03</a:t>
            </a:r>
            <a:r>
              <a:rPr lang="cs-CZ" dirty="0" smtClean="0"/>
              <a:t>: Vzdělávací </a:t>
            </a:r>
            <a:r>
              <a:rPr lang="cs-CZ" dirty="0"/>
              <a:t>program pro pedagogy, </a:t>
            </a:r>
            <a:r>
              <a:rPr lang="cs-CZ" dirty="0" smtClean="0"/>
              <a:t>konference, analýza ŠVP</a:t>
            </a:r>
          </a:p>
          <a:p>
            <a:pPr lvl="1"/>
            <a:r>
              <a:rPr lang="cs-CZ" dirty="0" smtClean="0">
                <a:solidFill>
                  <a:srgbClr val="008000"/>
                </a:solidFill>
              </a:rPr>
              <a:t>Vzdělávání učitelů (realizace vzděl. programů)</a:t>
            </a:r>
          </a:p>
          <a:p>
            <a:pPr lvl="1"/>
            <a:r>
              <a:rPr lang="cs-CZ" dirty="0" smtClean="0">
                <a:solidFill>
                  <a:srgbClr val="008000"/>
                </a:solidFill>
              </a:rPr>
              <a:t>Individuální tematické plány</a:t>
            </a:r>
            <a:endParaRPr lang="cs-CZ" dirty="0">
              <a:solidFill>
                <a:srgbClr val="008000"/>
              </a:solidFill>
            </a:endParaRPr>
          </a:p>
          <a:p>
            <a:pPr lvl="1"/>
            <a:r>
              <a:rPr lang="cs-CZ" dirty="0"/>
              <a:t>Konference </a:t>
            </a:r>
            <a:r>
              <a:rPr lang="cs-CZ" dirty="0" smtClean="0"/>
              <a:t>3x</a:t>
            </a:r>
          </a:p>
          <a:p>
            <a:pPr lvl="1"/>
            <a:r>
              <a:rPr lang="cs-CZ" dirty="0">
                <a:solidFill>
                  <a:srgbClr val="008000"/>
                </a:solidFill>
              </a:rPr>
              <a:t>Analýza ŠVP ve vztahu k průřezovým </a:t>
            </a:r>
            <a:r>
              <a:rPr lang="cs-CZ" dirty="0" smtClean="0">
                <a:solidFill>
                  <a:srgbClr val="008000"/>
                </a:solidFill>
              </a:rPr>
              <a:t>tématům</a:t>
            </a:r>
            <a:endParaRPr lang="cs-CZ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5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aktivity a výstupy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KA</a:t>
            </a:r>
            <a:r>
              <a:rPr lang="cs-CZ" b="1" dirty="0"/>
              <a:t> 04: </a:t>
            </a:r>
            <a:r>
              <a:rPr lang="cs-CZ" dirty="0"/>
              <a:t>Vzdělávání žáků a studentů, supervize a </a:t>
            </a:r>
            <a:r>
              <a:rPr lang="cs-CZ" dirty="0" smtClean="0"/>
              <a:t>monitorování </a:t>
            </a:r>
            <a:r>
              <a:rPr lang="cs-CZ" dirty="0"/>
              <a:t>projektu na </a:t>
            </a:r>
            <a:r>
              <a:rPr lang="cs-CZ" dirty="0" smtClean="0"/>
              <a:t>školách</a:t>
            </a:r>
          </a:p>
          <a:p>
            <a:pPr lvl="1"/>
            <a:r>
              <a:rPr lang="cs-CZ" dirty="0"/>
              <a:t>Implementace </a:t>
            </a:r>
            <a:r>
              <a:rPr lang="cs-CZ" dirty="0" smtClean="0"/>
              <a:t>tematického </a:t>
            </a:r>
            <a:r>
              <a:rPr lang="cs-CZ" dirty="0"/>
              <a:t>plánu do praxe běžného školního roku 39x</a:t>
            </a:r>
          </a:p>
          <a:p>
            <a:pPr lvl="1"/>
            <a:r>
              <a:rPr lang="cs-CZ" dirty="0"/>
              <a:t>Supervize na školách 39x</a:t>
            </a:r>
          </a:p>
          <a:p>
            <a:pPr lvl="1"/>
            <a:r>
              <a:rPr lang="cs-CZ" dirty="0"/>
              <a:t>Kvalitativní průzkum 39x</a:t>
            </a:r>
          </a:p>
        </p:txBody>
      </p:sp>
    </p:spTree>
    <p:extLst>
      <p:ext uri="{BB962C8B-B14F-4D97-AF65-F5344CB8AC3E}">
        <p14:creationId xmlns:p14="http://schemas.microsoft.com/office/powerpoint/2010/main" xmlns="" val="38888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aktivity a výstupy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KA 05</a:t>
            </a:r>
            <a:r>
              <a:rPr lang="cs-CZ" dirty="0" smtClean="0"/>
              <a:t>: Diseminace </a:t>
            </a:r>
            <a:r>
              <a:rPr lang="cs-CZ" dirty="0"/>
              <a:t>a školení dalších </a:t>
            </a:r>
            <a:r>
              <a:rPr lang="cs-CZ" dirty="0" smtClean="0"/>
              <a:t>pedagogů</a:t>
            </a:r>
          </a:p>
          <a:p>
            <a:pPr lvl="1"/>
            <a:r>
              <a:rPr lang="cs-CZ" dirty="0" smtClean="0">
                <a:solidFill>
                  <a:srgbClr val="008000"/>
                </a:solidFill>
              </a:rPr>
              <a:t>Přeložené </a:t>
            </a:r>
            <a:r>
              <a:rPr lang="cs-CZ" dirty="0">
                <a:solidFill>
                  <a:srgbClr val="008000"/>
                </a:solidFill>
              </a:rPr>
              <a:t>a </a:t>
            </a:r>
            <a:r>
              <a:rPr lang="cs-CZ" dirty="0" smtClean="0">
                <a:solidFill>
                  <a:srgbClr val="008000"/>
                </a:solidFill>
              </a:rPr>
              <a:t>adaptované materiály Rady Evropy</a:t>
            </a:r>
            <a:endParaRPr lang="cs-CZ" dirty="0">
              <a:solidFill>
                <a:srgbClr val="008000"/>
              </a:solidFill>
            </a:endParaRPr>
          </a:p>
          <a:p>
            <a:pPr lvl="1"/>
            <a:r>
              <a:rPr lang="cs-CZ" dirty="0" smtClean="0"/>
              <a:t>Dokončený </a:t>
            </a:r>
            <a:r>
              <a:rPr lang="cs-CZ" dirty="0"/>
              <a:t>web a jeho plný provoz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Školení dalších učitelů </a:t>
            </a:r>
            <a:r>
              <a:rPr lang="cs-CZ" dirty="0">
                <a:solidFill>
                  <a:schemeClr val="tx2"/>
                </a:solidFill>
              </a:rPr>
              <a:t>(realizují pedagogové s koordinátory) </a:t>
            </a:r>
            <a:r>
              <a:rPr lang="cs-CZ" dirty="0" smtClean="0">
                <a:solidFill>
                  <a:schemeClr val="tx2"/>
                </a:solidFill>
              </a:rPr>
              <a:t>- 13x námětové dílny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Sborník dobré </a:t>
            </a:r>
            <a:r>
              <a:rPr lang="cs-CZ" dirty="0" smtClean="0">
                <a:solidFill>
                  <a:schemeClr val="tx2"/>
                </a:solidFill>
              </a:rPr>
              <a:t>praxe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8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COV_sablona</Template>
  <TotalTime>126</TotalTime>
  <Words>643</Words>
  <Application>Microsoft Office PowerPoint</Application>
  <PresentationFormat>Předvádění na obrazovce (4:3)</PresentationFormat>
  <Paragraphs>92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COV_sablona</vt:lpstr>
      <vt:lpstr>Prezentace výsledků projektu</vt:lpstr>
      <vt:lpstr>COV</vt:lpstr>
      <vt:lpstr>Cíle projektu</vt:lpstr>
      <vt:lpstr>Cílové skupiny projektu</vt:lpstr>
      <vt:lpstr>Klíčové aktivity a výstupy</vt:lpstr>
      <vt:lpstr>Klíčové aktivity a výstupy</vt:lpstr>
      <vt:lpstr>Klíčové aktivity a výstupy</vt:lpstr>
      <vt:lpstr>Klíčové aktivity a výstupy</vt:lpstr>
      <vt:lpstr>Klíčové aktivity a výstupy</vt:lpstr>
      <vt:lpstr>Vzdělávací program pro učitele</vt:lpstr>
      <vt:lpstr>Vzdělávací program pro učitele</vt:lpstr>
      <vt:lpstr>Projektový portál</vt:lpstr>
      <vt:lpstr>Koncepce výchovy k občanství</vt:lpstr>
      <vt:lpstr>Materiály Rady Evropy</vt:lpstr>
      <vt:lpstr>Přeložené publikace RE</vt:lpstr>
      <vt:lpstr>Lekce na projektovém portálu</vt:lpstr>
      <vt:lpstr>Lekce na webu</vt:lpstr>
      <vt:lpstr>Detail lekce</vt:lpstr>
      <vt:lpstr>Recenzované metodické materiály</vt:lpstr>
      <vt:lpstr>Zkušenosti s využitím výstupů</vt:lpstr>
      <vt:lpstr>Výsledky ověřování práce s cíl. sk.</vt:lpstr>
      <vt:lpstr>Odezva cílových skupin</vt:lpstr>
      <vt:lpstr>Negativní zkušenost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COV</dc:creator>
  <cp:lastModifiedBy>Ondřej Matějka</cp:lastModifiedBy>
  <cp:revision>13</cp:revision>
  <dcterms:created xsi:type="dcterms:W3CDTF">2012-04-18T12:01:49Z</dcterms:created>
  <dcterms:modified xsi:type="dcterms:W3CDTF">2012-05-02T21:20:50Z</dcterms:modified>
</cp:coreProperties>
</file>