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5" r:id="rId7"/>
    <p:sldId id="262" r:id="rId8"/>
    <p:sldId id="266" r:id="rId9"/>
    <p:sldId id="267" r:id="rId10"/>
    <p:sldId id="263" r:id="rId11"/>
    <p:sldId id="269" r:id="rId12"/>
    <p:sldId id="268" r:id="rId13"/>
    <p:sldId id="264" r:id="rId14"/>
    <p:sldId id="270" r:id="rId15"/>
    <p:sldId id="271" r:id="rId16"/>
    <p:sldId id="272" r:id="rId17"/>
    <p:sldId id="273" r:id="rId18"/>
    <p:sldId id="274" r:id="rId19"/>
    <p:sldId id="260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72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DAB05-C0E6-4FB4-9A27-54CC4F25FD03}" type="datetimeFigureOut">
              <a:rPr lang="cs-CZ" smtClean="0"/>
              <a:t>25.4.2012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3BE-9A80-48FA-9598-D23ACA4F83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DAB05-C0E6-4FB4-9A27-54CC4F25FD03}" type="datetimeFigureOut">
              <a:rPr lang="cs-CZ" smtClean="0"/>
              <a:t>25.4.2012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3BE-9A80-48FA-9598-D23ACA4F83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DAB05-C0E6-4FB4-9A27-54CC4F25FD03}" type="datetimeFigureOut">
              <a:rPr lang="cs-CZ" smtClean="0"/>
              <a:t>25.4.2012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3BE-9A80-48FA-9598-D23ACA4F83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DAB05-C0E6-4FB4-9A27-54CC4F25FD03}" type="datetimeFigureOut">
              <a:rPr lang="cs-CZ" smtClean="0"/>
              <a:t>25.4.2012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3BE-9A80-48FA-9598-D23ACA4F83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DAB05-C0E6-4FB4-9A27-54CC4F25FD03}" type="datetimeFigureOut">
              <a:rPr lang="cs-CZ" smtClean="0"/>
              <a:t>25.4.2012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3BE-9A80-48FA-9598-D23ACA4F83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DAB05-C0E6-4FB4-9A27-54CC4F25FD03}" type="datetimeFigureOut">
              <a:rPr lang="cs-CZ" smtClean="0"/>
              <a:t>25.4.2012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3BE-9A80-48FA-9598-D23ACA4F83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DAB05-C0E6-4FB4-9A27-54CC4F25FD03}" type="datetimeFigureOut">
              <a:rPr lang="cs-CZ" smtClean="0"/>
              <a:t>25.4.2012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3BE-9A80-48FA-9598-D23ACA4F83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DAB05-C0E6-4FB4-9A27-54CC4F25FD03}" type="datetimeFigureOut">
              <a:rPr lang="cs-CZ" smtClean="0"/>
              <a:t>25.4.2012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3BE-9A80-48FA-9598-D23ACA4F83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DAB05-C0E6-4FB4-9A27-54CC4F25FD03}" type="datetimeFigureOut">
              <a:rPr lang="cs-CZ" smtClean="0"/>
              <a:t>25.4.2012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3BE-9A80-48FA-9598-D23ACA4F83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DAB05-C0E6-4FB4-9A27-54CC4F25FD03}" type="datetimeFigureOut">
              <a:rPr lang="cs-CZ" smtClean="0"/>
              <a:t>25.4.2012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43BE-9A80-48FA-9598-D23ACA4F83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DAB05-C0E6-4FB4-9A27-54CC4F25FD03}" type="datetimeFigureOut">
              <a:rPr lang="cs-CZ" smtClean="0"/>
              <a:t>25.4.2012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3C3843BE-9A80-48FA-9598-D23ACA4F83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81DAB05-C0E6-4FB4-9A27-54CC4F25FD03}" type="datetimeFigureOut">
              <a:rPr lang="cs-CZ" smtClean="0"/>
              <a:t>25.4.2012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C3843BE-9A80-48FA-9598-D23ACA4F83AC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tixeno.cz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ojektovevyucovani.cz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antixeno@tima-liberec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1268760"/>
            <a:ext cx="8317552" cy="3382027"/>
          </a:xfrm>
        </p:spPr>
        <p:txBody>
          <a:bodyPr>
            <a:normAutofit fontScale="90000"/>
          </a:bodyPr>
          <a:lstStyle/>
          <a:p>
            <a:r>
              <a:rPr lang="cs-CZ" dirty="0"/>
              <a:t>AntiXeno. </a:t>
            </a:r>
            <a:br>
              <a:rPr lang="cs-CZ" dirty="0"/>
            </a:br>
            <a:r>
              <a:rPr lang="cs-CZ" dirty="0">
                <a:effectLst/>
              </a:rPr>
              <a:t>Primární prevence rizikových jevů a xenofobie na </a:t>
            </a:r>
            <a:r>
              <a:rPr lang="cs-CZ" dirty="0" smtClean="0">
                <a:effectLst/>
              </a:rPr>
              <a:t>SŠ</a:t>
            </a:r>
            <a:br>
              <a:rPr lang="cs-CZ" dirty="0" smtClean="0">
                <a:effectLst/>
              </a:rPr>
            </a:br>
            <a:r>
              <a:rPr lang="cs-CZ" sz="3100" dirty="0" smtClean="0">
                <a:effectLst/>
              </a:rPr>
              <a:t>OP VK 1.2, CZ.1.07/1.2.00/14.0096</a:t>
            </a:r>
            <a:endParaRPr lang="cs-CZ" sz="31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4509120"/>
            <a:ext cx="5105400" cy="1219200"/>
          </a:xfrm>
        </p:spPr>
        <p:txBody>
          <a:bodyPr>
            <a:noAutofit/>
          </a:bodyPr>
          <a:lstStyle/>
          <a:p>
            <a:r>
              <a:rPr lang="cs-CZ" sz="2400" dirty="0" smtClean="0"/>
              <a:t>Ing. Stanislav Jäger, Tima Liberec, s. r. o.</a:t>
            </a:r>
          </a:p>
          <a:p>
            <a:r>
              <a:rPr lang="cs-CZ" sz="2400" dirty="0" smtClean="0"/>
              <a:t>3. 5. 2012, Praha, MŠMT</a:t>
            </a:r>
            <a:endParaRPr lang="cs-CZ" sz="2400" dirty="0"/>
          </a:p>
        </p:txBody>
      </p:sp>
      <p:pic>
        <p:nvPicPr>
          <p:cNvPr id="4" name="obrázek 2" descr="Logo-WŠ - 1 glosova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8071" y="621360"/>
            <a:ext cx="770235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19859"/>
            <a:ext cx="4283388" cy="9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3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cs-CZ" dirty="0" smtClean="0"/>
              <a:t>Klíčové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59766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600" b="1" u="sng" dirty="0"/>
              <a:t>A3  Tvorba a uplatnění videoklipů ve výuce dané problematiky</a:t>
            </a:r>
          </a:p>
          <a:p>
            <a:pPr marL="0" indent="0">
              <a:buNone/>
            </a:pPr>
            <a:r>
              <a:rPr lang="cs-CZ" sz="2600" b="1" dirty="0" smtClean="0"/>
              <a:t>a) tvorba VV</a:t>
            </a:r>
          </a:p>
          <a:p>
            <a:pPr lvl="0"/>
            <a:r>
              <a:rPr lang="cs-CZ" sz="2600" dirty="0" smtClean="0"/>
              <a:t>tematická </a:t>
            </a:r>
            <a:r>
              <a:rPr lang="cs-CZ" sz="2600" dirty="0"/>
              <a:t>diskuse žáků k problémům ve škole, komunitě a společnosti </a:t>
            </a:r>
            <a:endParaRPr lang="cs-CZ" sz="2600" dirty="0" smtClean="0"/>
          </a:p>
          <a:p>
            <a:pPr lvl="0"/>
            <a:r>
              <a:rPr lang="cs-CZ" sz="2600" dirty="0" smtClean="0"/>
              <a:t>co </a:t>
            </a:r>
            <a:r>
              <a:rPr lang="cs-CZ" sz="2600" dirty="0"/>
              <a:t>z toho by se mělo řešit, co ovlivňovat </a:t>
            </a:r>
            <a:r>
              <a:rPr lang="cs-CZ" sz="2600" dirty="0" smtClean="0"/>
              <a:t> a jaké </a:t>
            </a:r>
            <a:r>
              <a:rPr lang="cs-CZ" sz="2600" dirty="0"/>
              <a:t>jsou možnosti </a:t>
            </a:r>
            <a:r>
              <a:rPr lang="cs-CZ" sz="2600" dirty="0" smtClean="0"/>
              <a:t>řešení</a:t>
            </a:r>
            <a:endParaRPr lang="cs-CZ" sz="2600" dirty="0"/>
          </a:p>
          <a:p>
            <a:pPr lvl="0"/>
            <a:r>
              <a:rPr lang="cs-CZ" sz="2600" dirty="0"/>
              <a:t>volba námětů pro videoklipy</a:t>
            </a:r>
          </a:p>
          <a:p>
            <a:pPr lvl="0"/>
            <a:r>
              <a:rPr lang="cs-CZ" sz="2600" dirty="0"/>
              <a:t>sestavení realizačního týmu pro videoklip</a:t>
            </a:r>
          </a:p>
          <a:p>
            <a:pPr lvl="0"/>
            <a:r>
              <a:rPr lang="cs-CZ" sz="2600" dirty="0"/>
              <a:t>proškolení realizačních týmů </a:t>
            </a:r>
            <a:endParaRPr lang="cs-CZ" sz="2600" dirty="0" smtClean="0"/>
          </a:p>
          <a:p>
            <a:pPr lvl="0"/>
            <a:r>
              <a:rPr lang="cs-CZ" sz="2600" dirty="0" smtClean="0"/>
              <a:t>volba </a:t>
            </a:r>
            <a:r>
              <a:rPr lang="cs-CZ" sz="2600" dirty="0"/>
              <a:t>námětů a příprava scénářů, </a:t>
            </a:r>
          </a:p>
          <a:p>
            <a:pPr lvl="0"/>
            <a:r>
              <a:rPr lang="cs-CZ" sz="2600" dirty="0"/>
              <a:t>natočení klipu v přirozených podmínkách nebo připravených kulisách, </a:t>
            </a:r>
          </a:p>
          <a:p>
            <a:pPr lvl="0"/>
            <a:r>
              <a:rPr lang="cs-CZ" sz="2600" dirty="0"/>
              <a:t>zpracování (střih, ozvučení, titulky, vizuální efekty </a:t>
            </a:r>
            <a:r>
              <a:rPr lang="cs-CZ" sz="2600" dirty="0" smtClean="0"/>
              <a:t>apod.)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66294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cs-CZ" dirty="0" smtClean="0"/>
              <a:t>Klíčové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496944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u="sng" dirty="0"/>
              <a:t>A3  Tvorba a uplatnění videoklipů ve výuce dané problematiky</a:t>
            </a:r>
          </a:p>
          <a:p>
            <a:pPr marL="0" lvl="0" indent="0">
              <a:buNone/>
            </a:pPr>
            <a:endParaRPr lang="cs-CZ" b="1" dirty="0" smtClean="0"/>
          </a:p>
          <a:p>
            <a:pPr marL="0" lvl="0" indent="0">
              <a:buNone/>
            </a:pPr>
            <a:r>
              <a:rPr lang="cs-CZ" b="1" dirty="0" smtClean="0"/>
              <a:t>b) </a:t>
            </a:r>
            <a:r>
              <a:rPr lang="cs-CZ" dirty="0"/>
              <a:t>začlenění klipu do další </a:t>
            </a:r>
            <a:r>
              <a:rPr lang="cs-CZ" dirty="0" smtClean="0"/>
              <a:t>výuky</a:t>
            </a:r>
          </a:p>
          <a:p>
            <a:r>
              <a:rPr lang="cs-CZ" dirty="0" smtClean="0"/>
              <a:t>použití </a:t>
            </a:r>
            <a:r>
              <a:rPr lang="cs-CZ" dirty="0"/>
              <a:t>VV ve výuce společenských věd, ale zejména v průřezových tématech a mezipředmětových vztazích, </a:t>
            </a:r>
            <a:endParaRPr lang="cs-CZ" dirty="0" smtClean="0"/>
          </a:p>
          <a:p>
            <a:r>
              <a:rPr lang="cs-CZ" dirty="0" smtClean="0"/>
              <a:t>efektivní prostředek </a:t>
            </a:r>
            <a:r>
              <a:rPr lang="cs-CZ" dirty="0"/>
              <a:t>aktivní účasti žáků ve vzdělávacím procesu</a:t>
            </a:r>
          </a:p>
          <a:p>
            <a:pPr marL="0" lv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034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23392"/>
          </a:xfrm>
        </p:spPr>
        <p:txBody>
          <a:bodyPr/>
          <a:lstStyle/>
          <a:p>
            <a:r>
              <a:rPr lang="cs-CZ" dirty="0" smtClean="0"/>
              <a:t>Příklady výukových videoklipů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79636"/>
            <a:ext cx="8229600" cy="448972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- ukázky z dosud vytvořených </a:t>
            </a:r>
            <a:r>
              <a:rPr lang="cs-CZ" sz="3900" b="1" dirty="0" smtClean="0"/>
              <a:t>63</a:t>
            </a:r>
            <a:r>
              <a:rPr lang="cs-CZ" sz="3900" dirty="0" smtClean="0"/>
              <a:t> </a:t>
            </a:r>
            <a:r>
              <a:rPr lang="cs-CZ" dirty="0" smtClean="0"/>
              <a:t>výuk. videoklipů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89272"/>
              </p:ext>
            </p:extLst>
          </p:nvPr>
        </p:nvGraphicFramePr>
        <p:xfrm>
          <a:off x="1115616" y="1700808"/>
          <a:ext cx="6766772" cy="41044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28956"/>
                <a:gridCol w="3337816"/>
              </a:tblGrid>
              <a:tr h="6840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+mn-lt"/>
                        </a:rPr>
                        <a:t>název klipu</a:t>
                      </a:r>
                      <a:endParaRPr lang="cs-CZ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+mn-lt"/>
                        </a:rPr>
                        <a:t>škola</a:t>
                      </a:r>
                      <a:endParaRPr lang="cs-CZ" sz="2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840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+mn-lt"/>
                        </a:rPr>
                        <a:t>Test</a:t>
                      </a:r>
                      <a:endParaRPr lang="cs-CZ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+mn-lt"/>
                        </a:rPr>
                        <a:t>SUŠ Liberec</a:t>
                      </a:r>
                      <a:endParaRPr lang="cs-CZ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40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+mn-lt"/>
                        </a:rPr>
                        <a:t>Papírová hyena</a:t>
                      </a:r>
                      <a:endParaRPr lang="cs-CZ" sz="2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+mn-lt"/>
                        </a:rPr>
                        <a:t>WŠ Semily</a:t>
                      </a:r>
                      <a:endParaRPr lang="cs-CZ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40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Pastelka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SPoSŠ Č. Lípa</a:t>
                      </a:r>
                    </a:p>
                  </a:txBody>
                  <a:tcPr marL="68580" marR="68580" marT="0" marB="0"/>
                </a:tc>
              </a:tr>
              <a:tr h="6840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Azyl 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SUŠ Liberec</a:t>
                      </a:r>
                    </a:p>
                  </a:txBody>
                  <a:tcPr marL="68580" marR="68580" marT="0" marB="0"/>
                </a:tc>
              </a:tr>
              <a:tr h="6840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Šaty (ne)dělají člověka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WŠ Semily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82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36104"/>
          </a:xfrm>
        </p:spPr>
        <p:txBody>
          <a:bodyPr>
            <a:normAutofit/>
          </a:bodyPr>
          <a:lstStyle/>
          <a:p>
            <a:r>
              <a:rPr lang="cs-CZ" dirty="0" smtClean="0"/>
              <a:t>Klíčové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5366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u="sng" dirty="0"/>
              <a:t>A4  Finalizace výstupů projektu a jejich šíření mimo autorskou </a:t>
            </a:r>
            <a:r>
              <a:rPr lang="cs-CZ" b="1" u="sng" dirty="0" smtClean="0"/>
              <a:t>školu</a:t>
            </a:r>
          </a:p>
          <a:p>
            <a:pPr marL="0" indent="0">
              <a:buNone/>
            </a:pPr>
            <a:endParaRPr lang="cs-CZ" b="1" u="sng" dirty="0" smtClean="0"/>
          </a:p>
          <a:p>
            <a:pPr marL="0" indent="0">
              <a:buNone/>
            </a:pPr>
            <a:r>
              <a:rPr lang="cs-CZ" dirty="0" smtClean="0"/>
              <a:t>1. </a:t>
            </a:r>
            <a:r>
              <a:rPr lang="cs-CZ" u="sng" dirty="0" smtClean="0"/>
              <a:t>Finální </a:t>
            </a:r>
            <a:r>
              <a:rPr lang="cs-CZ" u="sng" dirty="0"/>
              <a:t>řízené využití videoklipů a výukových projektů ve výuce:</a:t>
            </a:r>
            <a:r>
              <a:rPr lang="cs-CZ" dirty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a) Prezentace </a:t>
            </a:r>
            <a:r>
              <a:rPr lang="cs-CZ" dirty="0"/>
              <a:t>videoklipů a spojená s další výukou pomocí VP proběhne na </a:t>
            </a:r>
            <a:r>
              <a:rPr lang="cs-CZ" dirty="0" smtClean="0"/>
              <a:t>projektových </a:t>
            </a:r>
            <a:r>
              <a:rPr lang="cs-CZ" dirty="0"/>
              <a:t>dnech </a:t>
            </a:r>
            <a:r>
              <a:rPr lang="cs-CZ" dirty="0" err="1" smtClean="0"/>
              <a:t>MovieDays</a:t>
            </a:r>
            <a:r>
              <a:rPr lang="cs-CZ" dirty="0" smtClean="0"/>
              <a:t> (dosud uskutečněny 2 ročníky). </a:t>
            </a:r>
          </a:p>
          <a:p>
            <a:pPr marL="0" indent="0">
              <a:buNone/>
            </a:pPr>
            <a:r>
              <a:rPr lang="cs-CZ" dirty="0" smtClean="0"/>
              <a:t>b</a:t>
            </a:r>
            <a:r>
              <a:rPr lang="cs-CZ" dirty="0"/>
              <a:t>) Tvorba a distribuce dvou DVD s vybranými videoklipy a výukovými </a:t>
            </a:r>
            <a:r>
              <a:rPr lang="cs-CZ" dirty="0" smtClean="0"/>
              <a:t>projekty</a:t>
            </a:r>
            <a:r>
              <a:rPr lang="cs-CZ" dirty="0"/>
              <a:t> </a:t>
            </a:r>
            <a:r>
              <a:rPr lang="cs-CZ" dirty="0" smtClean="0"/>
              <a:t>(dosud vydáno 1 DVD)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270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36104"/>
          </a:xfrm>
        </p:spPr>
        <p:txBody>
          <a:bodyPr>
            <a:normAutofit/>
          </a:bodyPr>
          <a:lstStyle/>
          <a:p>
            <a:r>
              <a:rPr lang="cs-CZ" dirty="0" smtClean="0"/>
              <a:t>Klíčové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5366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u="sng" dirty="0"/>
              <a:t>A4  Finalizace výstupů projektu a jejich šíření mimo autorskou </a:t>
            </a:r>
            <a:r>
              <a:rPr lang="cs-CZ" b="1" u="sng" dirty="0" smtClean="0"/>
              <a:t>školu</a:t>
            </a:r>
          </a:p>
          <a:p>
            <a:pPr marL="0" indent="0">
              <a:buNone/>
            </a:pPr>
            <a:endParaRPr lang="cs-CZ" b="1" u="sng" dirty="0" smtClean="0"/>
          </a:p>
          <a:p>
            <a:pPr marL="0" indent="0">
              <a:buNone/>
            </a:pPr>
            <a:r>
              <a:rPr lang="cs-CZ" dirty="0"/>
              <a:t>2. </a:t>
            </a:r>
            <a:r>
              <a:rPr lang="cs-CZ" u="sng" dirty="0"/>
              <a:t>Další šíření videoklipů</a:t>
            </a:r>
            <a:r>
              <a:rPr lang="cs-CZ" dirty="0"/>
              <a:t>: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a) </a:t>
            </a:r>
            <a:r>
              <a:rPr lang="cs-CZ" dirty="0" smtClean="0">
                <a:hlinkClick r:id="rId2"/>
              </a:rPr>
              <a:t>www.antixeno.cz</a:t>
            </a:r>
            <a:r>
              <a:rPr lang="cs-CZ" dirty="0" smtClean="0"/>
              <a:t> – odborný web</a:t>
            </a:r>
          </a:p>
          <a:p>
            <a:pPr marL="0" indent="0">
              <a:buNone/>
            </a:pPr>
            <a:r>
              <a:rPr lang="cs-CZ" dirty="0" err="1" smtClean="0"/>
              <a:t>Facebook</a:t>
            </a:r>
            <a:r>
              <a:rPr lang="cs-CZ" dirty="0" smtClean="0"/>
              <a:t> </a:t>
            </a:r>
            <a:r>
              <a:rPr lang="cs-CZ" dirty="0" err="1" smtClean="0"/>
              <a:t>YouTube</a:t>
            </a:r>
            <a:r>
              <a:rPr lang="cs-CZ" dirty="0"/>
              <a:t> </a:t>
            </a:r>
            <a:r>
              <a:rPr lang="cs-CZ" dirty="0" smtClean="0"/>
              <a:t>apod. (klíčové slovo AntiXeno) </a:t>
            </a:r>
          </a:p>
          <a:p>
            <a:pPr marL="0" indent="0">
              <a:buNone/>
            </a:pPr>
            <a:r>
              <a:rPr lang="cs-CZ" dirty="0" smtClean="0"/>
              <a:t>b</a:t>
            </a:r>
            <a:r>
              <a:rPr lang="cs-CZ" dirty="0"/>
              <a:t>) </a:t>
            </a:r>
            <a:r>
              <a:rPr lang="cs-CZ" dirty="0" smtClean="0"/>
              <a:t>distribuce DVD do všech SŠ v ČR (k 17. 4. 2012 projevilo zájem 269 škol)</a:t>
            </a:r>
          </a:p>
          <a:p>
            <a:pPr marL="0" indent="0">
              <a:buNone/>
            </a:pPr>
            <a:r>
              <a:rPr lang="cs-CZ" dirty="0" smtClean="0"/>
              <a:t>c) v budoucnu nabídka do České televize, regionální TV apod.</a:t>
            </a:r>
          </a:p>
          <a:p>
            <a:pPr marL="0" indent="0">
              <a:buNone/>
            </a:pPr>
            <a:r>
              <a:rPr lang="cs-CZ" dirty="0" smtClean="0"/>
              <a:t>d) další šíření (např. minifestival v Dobrušce, PPP…)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501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36104"/>
          </a:xfrm>
        </p:spPr>
        <p:txBody>
          <a:bodyPr>
            <a:normAutofit/>
          </a:bodyPr>
          <a:lstStyle/>
          <a:p>
            <a:r>
              <a:rPr lang="cs-CZ" dirty="0" smtClean="0"/>
              <a:t>Klíčové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536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u="sng" dirty="0"/>
              <a:t>A4  Finalizace výstupů projektu a jejich šíření mimo autorskou </a:t>
            </a:r>
            <a:r>
              <a:rPr lang="cs-CZ" b="1" u="sng" dirty="0" smtClean="0"/>
              <a:t>školu</a:t>
            </a:r>
          </a:p>
          <a:p>
            <a:pPr marL="0" indent="0">
              <a:buNone/>
            </a:pPr>
            <a:endParaRPr lang="cs-CZ" b="1" u="sng" dirty="0" smtClean="0"/>
          </a:p>
          <a:p>
            <a:pPr marL="0" indent="0">
              <a:buNone/>
            </a:pPr>
            <a:r>
              <a:rPr lang="cs-CZ" dirty="0" smtClean="0"/>
              <a:t>3</a:t>
            </a:r>
            <a:r>
              <a:rPr lang="cs-CZ" dirty="0"/>
              <a:t>. </a:t>
            </a:r>
            <a:r>
              <a:rPr lang="cs-CZ" u="sng" dirty="0"/>
              <a:t>Finalizace a šíření výukových projektů</a:t>
            </a:r>
            <a:r>
              <a:rPr lang="cs-CZ" dirty="0" smtClean="0"/>
              <a:t>: </a:t>
            </a:r>
          </a:p>
          <a:p>
            <a:pPr marL="0" indent="0">
              <a:buNone/>
            </a:pPr>
            <a:r>
              <a:rPr lang="cs-CZ" dirty="0" smtClean="0"/>
              <a:t>a) </a:t>
            </a:r>
            <a:r>
              <a:rPr lang="cs-CZ" dirty="0"/>
              <a:t>metodiky VP (krátkodobé i dlouhodobé)</a:t>
            </a:r>
          </a:p>
          <a:p>
            <a:pPr marL="0" indent="0">
              <a:buNone/>
            </a:pPr>
            <a:r>
              <a:rPr lang="cs-CZ" dirty="0"/>
              <a:t>b) tři inovované metodiky skupinové práce zpracované pro zveřejnění na odborných serverech (</a:t>
            </a:r>
            <a:r>
              <a:rPr lang="cs-CZ" dirty="0">
                <a:hlinkClick r:id="rId2"/>
              </a:rPr>
              <a:t>www.projektovevyucovani.cz</a:t>
            </a:r>
            <a:r>
              <a:rPr lang="cs-CZ" dirty="0"/>
              <a:t>, www.rvp.cz aj.) a určených k využití na dalších školách v ČR</a:t>
            </a:r>
          </a:p>
        </p:txBody>
      </p:sp>
    </p:spTree>
    <p:extLst>
      <p:ext uri="{BB962C8B-B14F-4D97-AF65-F5344CB8AC3E}">
        <p14:creationId xmlns:p14="http://schemas.microsoft.com/office/powerpoint/2010/main" val="100910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>
            <a:normAutofit/>
          </a:bodyPr>
          <a:lstStyle/>
          <a:p>
            <a:r>
              <a:rPr lang="cs-CZ" dirty="0">
                <a:effectLst/>
              </a:rPr>
              <a:t>R</a:t>
            </a:r>
            <a:r>
              <a:rPr lang="cs-CZ" dirty="0" smtClean="0">
                <a:effectLst/>
              </a:rPr>
              <a:t>eakce </a:t>
            </a:r>
            <a:r>
              <a:rPr lang="cs-CZ" dirty="0">
                <a:effectLst/>
              </a:rPr>
              <a:t>cílových skupin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9768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u="sng" dirty="0" smtClean="0"/>
              <a:t>Žáci</a:t>
            </a:r>
          </a:p>
          <a:p>
            <a:r>
              <a:rPr lang="cs-CZ" dirty="0" smtClean="0"/>
              <a:t>silně je zajímá tvorba VV</a:t>
            </a:r>
          </a:p>
          <a:p>
            <a:r>
              <a:rPr lang="cs-CZ" dirty="0" smtClean="0"/>
              <a:t>získávají cenné zkušenosti při hodnocení VV na MovieDays (připomínky odborné poroty) </a:t>
            </a:r>
          </a:p>
          <a:p>
            <a:r>
              <a:rPr lang="cs-CZ" dirty="0" smtClean="0"/>
              <a:t>tématiku berou </a:t>
            </a:r>
            <a:r>
              <a:rPr lang="cs-CZ" u="sng" dirty="0" smtClean="0"/>
              <a:t>velmi vážně – </a:t>
            </a:r>
            <a:r>
              <a:rPr lang="cs-CZ" dirty="0" smtClean="0"/>
              <a:t>zpracovali několik klipů na téma neonacismus, šikana, drogy apod. </a:t>
            </a:r>
          </a:p>
          <a:p>
            <a:endParaRPr lang="cs-CZ" sz="2000" dirty="0"/>
          </a:p>
          <a:p>
            <a:pPr marL="0" indent="0">
              <a:buNone/>
            </a:pPr>
            <a:r>
              <a:rPr lang="cs-CZ" b="1" u="sng" dirty="0" smtClean="0"/>
              <a:t>Pedagogové</a:t>
            </a:r>
          </a:p>
          <a:p>
            <a:r>
              <a:rPr lang="cs-CZ" dirty="0"/>
              <a:t>zajímavý projekt – s obdobným se ještě </a:t>
            </a:r>
            <a:r>
              <a:rPr lang="cs-CZ" dirty="0" smtClean="0"/>
              <a:t>nesetkali</a:t>
            </a:r>
            <a:endParaRPr lang="cs-CZ" dirty="0"/>
          </a:p>
          <a:p>
            <a:r>
              <a:rPr lang="cs-CZ" dirty="0" smtClean="0"/>
              <a:t>VP i VV využívají v praxi (zapojení do ŠVP)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7281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P</a:t>
            </a:r>
            <a:r>
              <a:rPr lang="cs-CZ" dirty="0" smtClean="0">
                <a:effectLst/>
              </a:rPr>
              <a:t>ozitivní zkušenosti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inovativní projekt – zaujal nejen pedagogy, kteří se s ním setkali</a:t>
            </a:r>
          </a:p>
          <a:p>
            <a:r>
              <a:rPr lang="cs-CZ" dirty="0" smtClean="0"/>
              <a:t>VV a VP jsou využitelné i po skončení projektu</a:t>
            </a:r>
          </a:p>
          <a:p>
            <a:r>
              <a:rPr lang="cs-CZ" dirty="0" smtClean="0"/>
              <a:t>VP si mohou pedagogové přizpůsobit podle svých potřeb </a:t>
            </a:r>
          </a:p>
          <a:p>
            <a:r>
              <a:rPr lang="cs-CZ" dirty="0" smtClean="0"/>
              <a:t>se studenty SŠ se dá výborně pracovat, když jim uděláte prostor pro jejich realizaci a přitom se s nimi dohodnete na pravidlech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79744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/>
              </a:rPr>
              <a:t>Negativní </a:t>
            </a:r>
            <a:r>
              <a:rPr lang="cs-CZ" dirty="0">
                <a:effectLst/>
              </a:rPr>
              <a:t>zkušenosti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někdy komplikovaná spolupráce – komunikace se šesti partnery </a:t>
            </a:r>
            <a:r>
              <a:rPr lang="cs-CZ" dirty="0" smtClean="0"/>
              <a:t>– ale hlavně: </a:t>
            </a:r>
            <a:endParaRPr lang="cs-CZ" dirty="0"/>
          </a:p>
          <a:p>
            <a:r>
              <a:rPr lang="cs-CZ" dirty="0" smtClean="0"/>
              <a:t>příliš velká administrace související s projektem</a:t>
            </a:r>
          </a:p>
          <a:p>
            <a:r>
              <a:rPr lang="cs-CZ" dirty="0" smtClean="0"/>
              <a:t>zájem o projekt ze strany ŘO je o formální náležitosti, nikoliv o věcné výsledky – </a:t>
            </a:r>
            <a:r>
              <a:rPr lang="cs-CZ" dirty="0" smtClean="0">
                <a:solidFill>
                  <a:srgbClr val="FF0000"/>
                </a:solidFill>
              </a:rPr>
              <a:t>a děkujeme za dnešní výjimku! </a:t>
            </a:r>
          </a:p>
          <a:p>
            <a:r>
              <a:rPr lang="cs-CZ" dirty="0" smtClean="0"/>
              <a:t>dlouhé lhůty na schválení MZ, podstatných změn  a plateb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41684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4800" dirty="0" smtClean="0"/>
              <a:t>Tima Liberec, s. r. o.</a:t>
            </a:r>
          </a:p>
          <a:p>
            <a:pPr marL="0" indent="0" algn="ctr">
              <a:buNone/>
            </a:pPr>
            <a:r>
              <a:rPr lang="cs-CZ" sz="4800" dirty="0" smtClean="0">
                <a:hlinkClick r:id="rId2"/>
              </a:rPr>
              <a:t>antixeno@tima-liberec.cz</a:t>
            </a:r>
            <a:endParaRPr lang="cs-CZ" sz="4800" dirty="0" smtClean="0"/>
          </a:p>
          <a:p>
            <a:pPr marL="0" indent="0" algn="ctr">
              <a:buNone/>
            </a:pPr>
            <a:r>
              <a:rPr lang="cs-CZ" sz="4800" dirty="0" smtClean="0"/>
              <a:t>tel.: 485 152 791</a:t>
            </a:r>
          </a:p>
          <a:p>
            <a:pPr marL="0" indent="0" algn="ctr">
              <a:buNone/>
            </a:pPr>
            <a:endParaRPr lang="cs-CZ" sz="4800" dirty="0"/>
          </a:p>
          <a:p>
            <a:pPr marL="0" indent="0" algn="ctr">
              <a:buNone/>
            </a:pPr>
            <a:r>
              <a:rPr lang="cs-CZ" sz="3200" dirty="0" smtClean="0"/>
              <a:t>www.tima-liberec.cz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42096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36104"/>
          </a:xfrm>
        </p:spPr>
        <p:txBody>
          <a:bodyPr>
            <a:normAutofit/>
          </a:bodyPr>
          <a:lstStyle/>
          <a:p>
            <a:r>
              <a:rPr lang="cs-CZ" dirty="0" smtClean="0"/>
              <a:t>Příjemce a partneři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53669"/>
          </a:xfrm>
        </p:spPr>
        <p:txBody>
          <a:bodyPr>
            <a:normAutofit fontScale="92500"/>
          </a:bodyPr>
          <a:lstStyle/>
          <a:p>
            <a:r>
              <a:rPr lang="cs-CZ" u="sng" dirty="0" smtClean="0"/>
              <a:t>Příjemce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Tima Liberec, s. r. o.</a:t>
            </a:r>
            <a:endParaRPr lang="cs-CZ" dirty="0"/>
          </a:p>
          <a:p>
            <a:r>
              <a:rPr lang="cs-CZ" u="sng" dirty="0" smtClean="0"/>
              <a:t>Partneři</a:t>
            </a:r>
            <a:r>
              <a:rPr lang="cs-CZ" dirty="0" smtClean="0"/>
              <a:t>:</a:t>
            </a:r>
          </a:p>
          <a:p>
            <a:pPr lvl="1"/>
            <a:r>
              <a:rPr lang="cs-CZ" dirty="0"/>
              <a:t>Soukromá podnikatelská střední škola Česká Lípa, v. o. s</a:t>
            </a:r>
            <a:r>
              <a:rPr lang="cs-CZ" dirty="0" smtClean="0"/>
              <a:t>. </a:t>
            </a:r>
          </a:p>
          <a:p>
            <a:pPr lvl="1"/>
            <a:r>
              <a:rPr lang="cs-CZ" dirty="0" smtClean="0"/>
              <a:t>Základní </a:t>
            </a:r>
            <a:r>
              <a:rPr lang="cs-CZ" dirty="0"/>
              <a:t>škola a Střední škola waldorfská, Semily, p. o</a:t>
            </a:r>
            <a:r>
              <a:rPr lang="cs-CZ" dirty="0" smtClean="0"/>
              <a:t>.</a:t>
            </a:r>
          </a:p>
          <a:p>
            <a:pPr lvl="1"/>
            <a:r>
              <a:rPr lang="cs-CZ" dirty="0"/>
              <a:t>Střední umělecká škola v Liberci, s. r. o</a:t>
            </a:r>
            <a:r>
              <a:rPr lang="cs-CZ" dirty="0" smtClean="0"/>
              <a:t>.</a:t>
            </a:r>
            <a:endParaRPr lang="cs-CZ" dirty="0"/>
          </a:p>
          <a:p>
            <a:pPr lvl="1"/>
            <a:r>
              <a:rPr lang="cs-CZ" dirty="0"/>
              <a:t>Střední škola uměleckořemeslná a oděvní Liberec, s. r. o.</a:t>
            </a:r>
          </a:p>
          <a:p>
            <a:pPr lvl="1"/>
            <a:r>
              <a:rPr lang="cs-CZ" dirty="0"/>
              <a:t>Střední průmyslová škola elektrotechniky a informačních technologií, Dobruška, p. o</a:t>
            </a:r>
            <a:r>
              <a:rPr lang="cs-CZ" dirty="0" smtClean="0"/>
              <a:t>.</a:t>
            </a:r>
            <a:endParaRPr lang="cs-CZ" dirty="0"/>
          </a:p>
          <a:p>
            <a:pPr lvl="1"/>
            <a:r>
              <a:rPr lang="cs-CZ" dirty="0"/>
              <a:t>Střední průmyslová škola, Střední odborná škola a Střední odborné učiliště, Nové Město nad Metují , p. o.</a:t>
            </a:r>
          </a:p>
        </p:txBody>
      </p:sp>
    </p:spTree>
    <p:extLst>
      <p:ext uri="{BB962C8B-B14F-4D97-AF65-F5344CB8AC3E}">
        <p14:creationId xmlns:p14="http://schemas.microsoft.com/office/powerpoint/2010/main" val="241636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36104"/>
          </a:xfrm>
        </p:spPr>
        <p:txBody>
          <a:bodyPr>
            <a:normAutofit/>
          </a:bodyPr>
          <a:lstStyle/>
          <a:p>
            <a:r>
              <a:rPr lang="cs-CZ" dirty="0" smtClean="0"/>
              <a:t>Cíl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536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 smtClean="0"/>
              <a:t>zpracovat</a:t>
            </a:r>
            <a:r>
              <a:rPr lang="cs-CZ" dirty="0" smtClean="0"/>
              <a:t> </a:t>
            </a:r>
            <a:r>
              <a:rPr lang="cs-CZ" dirty="0"/>
              <a:t>a ve dvou krajích </a:t>
            </a:r>
            <a:r>
              <a:rPr lang="cs-CZ" u="sng" dirty="0"/>
              <a:t>ověřit</a:t>
            </a:r>
            <a:r>
              <a:rPr lang="cs-CZ" dirty="0"/>
              <a:t> a v celé ČR </a:t>
            </a:r>
            <a:r>
              <a:rPr lang="cs-CZ" u="sng" dirty="0"/>
              <a:t>šířit </a:t>
            </a:r>
          </a:p>
          <a:p>
            <a:endParaRPr lang="cs-CZ" dirty="0" smtClean="0"/>
          </a:p>
          <a:p>
            <a:r>
              <a:rPr lang="cs-CZ" dirty="0" smtClean="0"/>
              <a:t>a</a:t>
            </a:r>
            <a:r>
              <a:rPr lang="cs-CZ" dirty="0"/>
              <a:t>) krátkodobé a dlouhodobé výukové </a:t>
            </a:r>
            <a:r>
              <a:rPr lang="cs-CZ" dirty="0" smtClean="0"/>
              <a:t>projekty </a:t>
            </a:r>
            <a:endParaRPr lang="cs-CZ" dirty="0"/>
          </a:p>
          <a:p>
            <a:r>
              <a:rPr lang="cs-CZ" dirty="0"/>
              <a:t>b) výukové </a:t>
            </a:r>
            <a:r>
              <a:rPr lang="cs-CZ" dirty="0" smtClean="0"/>
              <a:t>videoklipy</a:t>
            </a:r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obojí </a:t>
            </a:r>
            <a:r>
              <a:rPr lang="cs-CZ" dirty="0"/>
              <a:t>s tématikou tolerance, lidských práv, odstraňování xenofobie, rasismu, extremizmu apod.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300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36104"/>
          </a:xfrm>
        </p:spPr>
        <p:txBody>
          <a:bodyPr>
            <a:normAutofit/>
          </a:bodyPr>
          <a:lstStyle/>
          <a:p>
            <a:r>
              <a:rPr lang="cs-CZ" dirty="0" smtClean="0"/>
              <a:t>Cílová skupina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5366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1) </a:t>
            </a:r>
            <a:r>
              <a:rPr lang="cs-CZ" u="sng" dirty="0" smtClean="0"/>
              <a:t>žáci </a:t>
            </a:r>
            <a:r>
              <a:rPr lang="cs-CZ" u="sng" dirty="0"/>
              <a:t>středních </a:t>
            </a:r>
            <a:r>
              <a:rPr lang="cs-CZ" u="sng" dirty="0" smtClean="0"/>
              <a:t>škol a </a:t>
            </a:r>
            <a:r>
              <a:rPr lang="cs-CZ" u="sng" dirty="0"/>
              <a:t>středních odborných </a:t>
            </a:r>
            <a:r>
              <a:rPr lang="cs-CZ" u="sng" dirty="0" smtClean="0"/>
              <a:t>škol</a:t>
            </a:r>
            <a:r>
              <a:rPr lang="cs-CZ" dirty="0" smtClean="0"/>
              <a:t>, které </a:t>
            </a:r>
            <a:r>
              <a:rPr lang="cs-CZ" dirty="0"/>
              <a:t>jsou partnery </a:t>
            </a:r>
            <a:r>
              <a:rPr lang="cs-CZ" dirty="0" smtClean="0"/>
              <a:t>projektu</a:t>
            </a:r>
          </a:p>
          <a:p>
            <a:r>
              <a:rPr lang="cs-CZ" dirty="0"/>
              <a:t>Cílem práce studentů je především: </a:t>
            </a:r>
          </a:p>
          <a:p>
            <a:pPr marL="0" indent="0">
              <a:buNone/>
            </a:pPr>
            <a:r>
              <a:rPr lang="cs-CZ" dirty="0" smtClean="0">
                <a:sym typeface="Wingdings 3"/>
              </a:rPr>
              <a:t>	</a:t>
            </a:r>
            <a:r>
              <a:rPr lang="cs-CZ" dirty="0" smtClean="0"/>
              <a:t> </a:t>
            </a:r>
            <a:r>
              <a:rPr lang="cs-CZ" dirty="0"/>
              <a:t>vymyslet</a:t>
            </a:r>
          </a:p>
          <a:p>
            <a:pPr marL="0" indent="0">
              <a:buNone/>
            </a:pPr>
            <a:r>
              <a:rPr lang="cs-CZ" dirty="0" smtClean="0">
                <a:sym typeface="Wingdings 3"/>
              </a:rPr>
              <a:t>		</a:t>
            </a:r>
            <a:r>
              <a:rPr lang="cs-CZ" dirty="0" smtClean="0"/>
              <a:t> </a:t>
            </a:r>
            <a:r>
              <a:rPr lang="cs-CZ" dirty="0"/>
              <a:t>připravit </a:t>
            </a:r>
          </a:p>
          <a:p>
            <a:pPr marL="0" indent="0">
              <a:buNone/>
            </a:pPr>
            <a:r>
              <a:rPr lang="cs-CZ" dirty="0" smtClean="0">
                <a:sym typeface="Wingdings 3"/>
              </a:rPr>
              <a:t>			</a:t>
            </a:r>
            <a:r>
              <a:rPr lang="cs-CZ" dirty="0" smtClean="0"/>
              <a:t> </a:t>
            </a:r>
            <a:r>
              <a:rPr lang="cs-CZ" dirty="0"/>
              <a:t>a natočit videoklipy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2) </a:t>
            </a:r>
            <a:r>
              <a:rPr lang="cs-CZ" u="sng" dirty="0" smtClean="0"/>
              <a:t>pedagogičtí </a:t>
            </a:r>
            <a:r>
              <a:rPr lang="cs-CZ" u="sng" dirty="0"/>
              <a:t>pracovníci </a:t>
            </a:r>
            <a:r>
              <a:rPr lang="cs-CZ" dirty="0"/>
              <a:t>partnerských </a:t>
            </a:r>
            <a:r>
              <a:rPr lang="cs-CZ" dirty="0" smtClean="0"/>
              <a:t>škol (vytvářejí výukové projekty a napomáhají studentům při přípravě výukových videoklipů)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319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36104"/>
          </a:xfrm>
        </p:spPr>
        <p:txBody>
          <a:bodyPr>
            <a:normAutofit/>
          </a:bodyPr>
          <a:lstStyle/>
          <a:p>
            <a:r>
              <a:rPr lang="cs-CZ" dirty="0" smtClean="0"/>
              <a:t>Klíčové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u="sng" dirty="0"/>
              <a:t>A1  Příprava pedagogů a příprava výukových projektů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1. </a:t>
            </a:r>
            <a:r>
              <a:rPr lang="cs-CZ" b="1" dirty="0" smtClean="0"/>
              <a:t>školení </a:t>
            </a:r>
            <a:r>
              <a:rPr lang="cs-CZ" b="1" dirty="0"/>
              <a:t>pro pedagogy ve 3 tématech</a:t>
            </a:r>
            <a:r>
              <a:rPr lang="cs-CZ" dirty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a) pro </a:t>
            </a:r>
            <a:r>
              <a:rPr lang="cs-CZ" dirty="0"/>
              <a:t>zpracování výukových projektů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b</a:t>
            </a:r>
            <a:r>
              <a:rPr lang="cs-CZ" dirty="0"/>
              <a:t>) pro tématiku xenofobie atd.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c</a:t>
            </a:r>
            <a:r>
              <a:rPr lang="cs-CZ" dirty="0"/>
              <a:t>) pro realizaci videoklipů a využití ICT ve výuce </a:t>
            </a:r>
            <a:endParaRPr lang="cs-CZ" dirty="0" smtClean="0"/>
          </a:p>
          <a:p>
            <a:pPr marL="0" indent="0">
              <a:buNone/>
            </a:pPr>
            <a:r>
              <a:rPr lang="cs-CZ" b="1" dirty="0"/>
              <a:t>2</a:t>
            </a:r>
            <a:r>
              <a:rPr lang="cs-CZ" b="1" dirty="0" smtClean="0"/>
              <a:t>. </a:t>
            </a:r>
            <a:r>
              <a:rPr lang="cs-CZ" b="1" dirty="0"/>
              <a:t>iniciační práce studentů</a:t>
            </a:r>
            <a:r>
              <a:rPr lang="cs-CZ" dirty="0"/>
              <a:t>: studenti všech partnerských škol </a:t>
            </a:r>
            <a:r>
              <a:rPr lang="cs-CZ" dirty="0" smtClean="0"/>
              <a:t>byli vyzváni</a:t>
            </a:r>
            <a:r>
              <a:rPr lang="cs-CZ" dirty="0"/>
              <a:t>, aby pro projekt navrhli vhodné </a:t>
            </a:r>
            <a:r>
              <a:rPr lang="cs-CZ" dirty="0" smtClean="0"/>
              <a:t>logo – vítězem je logo z WŠ Semily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789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2" descr="Logo-WŠ - 1 glosova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32656"/>
            <a:ext cx="4544460" cy="63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869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36104"/>
          </a:xfrm>
        </p:spPr>
        <p:txBody>
          <a:bodyPr>
            <a:normAutofit/>
          </a:bodyPr>
          <a:lstStyle/>
          <a:p>
            <a:r>
              <a:rPr lang="cs-CZ" dirty="0" smtClean="0"/>
              <a:t>Klíčové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536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u="sng" dirty="0"/>
              <a:t>A2  Tvorba a pilotní ověřování výukových projektů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</a:t>
            </a:r>
            <a:r>
              <a:rPr lang="cs-CZ" dirty="0"/>
              <a:t>. vývoj, </a:t>
            </a:r>
            <a:r>
              <a:rPr lang="cs-CZ" dirty="0" smtClean="0"/>
              <a:t>realizace </a:t>
            </a:r>
            <a:r>
              <a:rPr lang="cs-CZ" dirty="0"/>
              <a:t>a </a:t>
            </a:r>
            <a:r>
              <a:rPr lang="cs-CZ" dirty="0" smtClean="0"/>
              <a:t>ověření </a:t>
            </a:r>
            <a:r>
              <a:rPr lang="cs-CZ" u="sng" dirty="0"/>
              <a:t>dlouhodobých</a:t>
            </a:r>
            <a:r>
              <a:rPr lang="cs-CZ" dirty="0"/>
              <a:t> výukových </a:t>
            </a:r>
            <a:r>
              <a:rPr lang="cs-CZ" dirty="0" smtClean="0"/>
              <a:t>projektů,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2. vývoj, realizaci </a:t>
            </a:r>
            <a:r>
              <a:rPr lang="cs-CZ" u="sng" dirty="0" smtClean="0"/>
              <a:t>krátkodobých</a:t>
            </a:r>
            <a:r>
              <a:rPr lang="cs-CZ" dirty="0" smtClean="0"/>
              <a:t> </a:t>
            </a:r>
            <a:r>
              <a:rPr lang="cs-CZ" dirty="0"/>
              <a:t>výukových projektů, </a:t>
            </a:r>
          </a:p>
          <a:p>
            <a:pPr marL="0" indent="0">
              <a:buNone/>
            </a:pPr>
            <a:r>
              <a:rPr lang="cs-CZ" dirty="0"/>
              <a:t>3. návrh a ověření metod skupinové výuky. 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296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889773"/>
          </a:xfrm>
        </p:spPr>
        <p:txBody>
          <a:bodyPr/>
          <a:lstStyle/>
          <a:p>
            <a:pPr marL="0" indent="0">
              <a:buNone/>
            </a:pPr>
            <a:r>
              <a:rPr lang="cs-CZ" u="sng" dirty="0" smtClean="0"/>
              <a:t>Dosud vytvořeno 8 VP, které se nyní ověřují na dalších středních školách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98603"/>
              </p:ext>
            </p:extLst>
          </p:nvPr>
        </p:nvGraphicFramePr>
        <p:xfrm>
          <a:off x="467545" y="2276874"/>
          <a:ext cx="8352926" cy="33687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1800"/>
                <a:gridCol w="1098762"/>
                <a:gridCol w="5202364"/>
              </a:tblGrid>
              <a:tr h="3680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kdo vytvořil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název VP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80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1. SPoSŠ ČL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DVP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Znám tě – žijeme v jednom městě!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80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2. WŠ Se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DVP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Holokaust a xenofobie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80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3. SUŠ Lb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KVP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Skrytá kamera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80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4. SŠUO Lb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DVP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Právo na volný pohyb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60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5. SPŠE Do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KVP</a:t>
                      </a:r>
                      <a:endParaRPr lang="cs-CZ" sz="2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DVP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Hodnota lidského života I</a:t>
                      </a:r>
                      <a:endParaRPr lang="cs-CZ" sz="28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Hodnota lidského života II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60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6. SPŠ NM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</a:rPr>
                        <a:t>KVP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effectLst/>
                        </a:rPr>
                        <a:t>KVP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My </a:t>
                      </a:r>
                      <a:r>
                        <a:rPr lang="cs-CZ" sz="2400" dirty="0" err="1">
                          <a:effectLst/>
                        </a:rPr>
                        <a:t>sme</a:t>
                      </a:r>
                      <a:r>
                        <a:rPr lang="cs-CZ" sz="2400" dirty="0">
                          <a:effectLst/>
                        </a:rPr>
                        <a:t> ty frajeři</a:t>
                      </a:r>
                      <a:endParaRPr lang="cs-CZ" sz="28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Ti z tržnice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683568" y="5877272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KVP = krátkodobý výukový projekt, DVP = dlouhodobý výukový projekt</a:t>
            </a:r>
          </a:p>
        </p:txBody>
      </p:sp>
    </p:spTree>
    <p:extLst>
      <p:ext uri="{BB962C8B-B14F-4D97-AF65-F5344CB8AC3E}">
        <p14:creationId xmlns:p14="http://schemas.microsoft.com/office/powerpoint/2010/main" val="27602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výukových 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Skrytá kamera – osnova výukového projektu  (s návazností na VV)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Hodnota lidského života I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109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399</TotalTime>
  <Words>948</Words>
  <Application>Microsoft Office PowerPoint</Application>
  <PresentationFormat>Předvádění na obrazovce (4:3)</PresentationFormat>
  <Paragraphs>160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Deluxe</vt:lpstr>
      <vt:lpstr>AntiXeno.  Primární prevence rizikových jevů a xenofobie na SŠ OP VK 1.2, CZ.1.07/1.2.00/14.0096</vt:lpstr>
      <vt:lpstr>Příjemce a partneři</vt:lpstr>
      <vt:lpstr>Cíl projektu</vt:lpstr>
      <vt:lpstr>Cílová skupina</vt:lpstr>
      <vt:lpstr>Klíčové aktivity</vt:lpstr>
      <vt:lpstr>Prezentace aplikace PowerPoint</vt:lpstr>
      <vt:lpstr>Klíčové aktivity</vt:lpstr>
      <vt:lpstr>Prezentace aplikace PowerPoint</vt:lpstr>
      <vt:lpstr>Příklady výukových projektů</vt:lpstr>
      <vt:lpstr>Klíčové aktivity</vt:lpstr>
      <vt:lpstr>Klíčové aktivity</vt:lpstr>
      <vt:lpstr>Příklady výukových videoklipů</vt:lpstr>
      <vt:lpstr>Klíčové aktivity</vt:lpstr>
      <vt:lpstr>Klíčové aktivity</vt:lpstr>
      <vt:lpstr>Klíčové aktivity</vt:lpstr>
      <vt:lpstr>Reakce cílových skupin</vt:lpstr>
      <vt:lpstr>Pozitivní zkušenosti</vt:lpstr>
      <vt:lpstr>Negativní zkušenosti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Jäger</dc:creator>
  <cp:lastModifiedBy>Jäger</cp:lastModifiedBy>
  <cp:revision>48</cp:revision>
  <dcterms:created xsi:type="dcterms:W3CDTF">2012-04-24T08:26:59Z</dcterms:created>
  <dcterms:modified xsi:type="dcterms:W3CDTF">2012-04-25T08:11:56Z</dcterms:modified>
</cp:coreProperties>
</file>