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6" r:id="rId3"/>
    <p:sldId id="290" r:id="rId4"/>
    <p:sldId id="277" r:id="rId5"/>
    <p:sldId id="278" r:id="rId6"/>
    <p:sldId id="286" r:id="rId7"/>
    <p:sldId id="287" r:id="rId8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>
      <p:cViewPr>
        <p:scale>
          <a:sx n="70" d="100"/>
          <a:sy n="70" d="100"/>
        </p:scale>
        <p:origin x="-2178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/>
              <a:t>Počet žádostí</a:t>
            </a:r>
            <a:r>
              <a:rPr lang="cs-CZ" baseline="0" dirty="0"/>
              <a:t> o přezkoumání</a:t>
            </a:r>
            <a:endParaRPr lang="cs-CZ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List1!$B$24</c:f>
              <c:strCache>
                <c:ptCount val="1"/>
                <c:pt idx="0">
                  <c:v>Počet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List1!$A$25:$A$34</c:f>
              <c:strCache>
                <c:ptCount val="10"/>
                <c:pt idx="0">
                  <c:v>CJ-PP-Z</c:v>
                </c:pt>
                <c:pt idx="1">
                  <c:v>MA-DT-Z</c:v>
                </c:pt>
                <c:pt idx="2">
                  <c:v>AJ-DT-Z</c:v>
                </c:pt>
                <c:pt idx="3">
                  <c:v>NJ-PP-Z</c:v>
                </c:pt>
                <c:pt idx="4">
                  <c:v>AJ-PP-Z</c:v>
                </c:pt>
                <c:pt idx="5">
                  <c:v>CJ-DT-Z</c:v>
                </c:pt>
                <c:pt idx="6">
                  <c:v>NJ-DT-Z</c:v>
                </c:pt>
                <c:pt idx="7">
                  <c:v>CJ-PP-V</c:v>
                </c:pt>
                <c:pt idx="8">
                  <c:v>MA-DT-V</c:v>
                </c:pt>
                <c:pt idx="9">
                  <c:v>AJ-PP-V</c:v>
                </c:pt>
              </c:strCache>
            </c:strRef>
          </c:cat>
          <c:val>
            <c:numRef>
              <c:f>List1!$B$25:$B$34</c:f>
              <c:numCache>
                <c:formatCode>General</c:formatCode>
                <c:ptCount val="10"/>
                <c:pt idx="0">
                  <c:v>4237</c:v>
                </c:pt>
                <c:pt idx="1">
                  <c:v>1704</c:v>
                </c:pt>
                <c:pt idx="2">
                  <c:v>356</c:v>
                </c:pt>
                <c:pt idx="3">
                  <c:v>269</c:v>
                </c:pt>
                <c:pt idx="4">
                  <c:v>266</c:v>
                </c:pt>
                <c:pt idx="5">
                  <c:v>184</c:v>
                </c:pt>
                <c:pt idx="6">
                  <c:v>170</c:v>
                </c:pt>
                <c:pt idx="7">
                  <c:v>102</c:v>
                </c:pt>
                <c:pt idx="8">
                  <c:v>72</c:v>
                </c:pt>
                <c:pt idx="9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617856"/>
        <c:axId val="60619392"/>
      </c:barChart>
      <c:catAx>
        <c:axId val="60617856"/>
        <c:scaling>
          <c:orientation val="minMax"/>
        </c:scaling>
        <c:delete val="0"/>
        <c:axPos val="l"/>
        <c:majorTickMark val="out"/>
        <c:minorTickMark val="none"/>
        <c:tickLblPos val="nextTo"/>
        <c:crossAx val="60619392"/>
        <c:crosses val="autoZero"/>
        <c:auto val="1"/>
        <c:lblAlgn val="ctr"/>
        <c:lblOffset val="100"/>
        <c:noMultiLvlLbl val="0"/>
      </c:catAx>
      <c:valAx>
        <c:axId val="606193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0617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08B64-10B9-43EE-A76F-72F2E6A4088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0A5B9-7C20-43C0-8904-F7B06B8E0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842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299A5-1F8C-4C04-B786-5B31B873473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690068"/>
            <a:ext cx="5438775" cy="4442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6978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6978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1DF46-E183-44AA-A2D7-E13571BCC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055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11E3-A4F4-4B9E-9FB7-03E5D229C622}" type="datetime1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1CE-4C66-428F-8EDB-1CB593C58B78}" type="datetime1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66FAB-ABB3-4E4F-804C-F17D25A8784B}" type="datetime1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0E43-4921-4B28-97DF-7478FE31A549}" type="datetime1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0ADA-7E86-4D71-9D4E-F315647E39EE}" type="datetime1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FAF5-E1E7-4AEF-B3E4-6CB5D27DB02D}" type="datetime1">
              <a:rPr lang="cs-CZ" smtClean="0"/>
              <a:t>20.6.2012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0A4CE-1896-4C17-B21D-1047F023AB35}" type="datetime1">
              <a:rPr lang="cs-CZ" smtClean="0"/>
              <a:t>20.6.2012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E8A2-A168-400F-8717-8AEE49374360}" type="datetime1">
              <a:rPr lang="cs-CZ" smtClean="0"/>
              <a:t>20.6.2012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3BD5-67F0-42A0-938C-0082AFE8947D}" type="datetime1">
              <a:rPr lang="cs-CZ" smtClean="0"/>
              <a:t>20.6.2012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4A9E-2ACC-4079-8FB9-1BF2BFC168B4}" type="datetime1">
              <a:rPr lang="cs-CZ" smtClean="0"/>
              <a:t>20.6.2012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00A2-267D-4ACD-AF72-5AEF0B23F00E}" type="datetime1">
              <a:rPr lang="cs-CZ" smtClean="0"/>
              <a:t>20.6.2012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A92CD-E746-4FE1-83C8-A09381F66F56}" type="datetime1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4BBAB-B92B-446B-AFDB-E66EE5421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470025"/>
          </a:xfrm>
        </p:spPr>
        <p:txBody>
          <a:bodyPr/>
          <a:lstStyle/>
          <a:p>
            <a:r>
              <a:rPr lang="cs-CZ" dirty="0" smtClean="0"/>
              <a:t>JARNÍ TERMÍN MATURITNÍ ZKOUŠKY 2012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1521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Signální souhrnné výsledky</a:t>
            </a:r>
          </a:p>
          <a:p>
            <a:r>
              <a:rPr lang="cs-CZ" dirty="0" smtClean="0"/>
              <a:t>(tisková konference 20.6.2012)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pic>
        <p:nvPicPr>
          <p:cNvPr id="1026" name="Picture 2" descr="C:\Users\fojtikovap\AppData\Local\Microsoft\Windows\Temporary Internet Files\Content.Outlook\0PEME6G8\H_Logotype_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908720"/>
            <a:ext cx="2729028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MATURUJE ŽÁKŮ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444198"/>
              </p:ext>
            </p:extLst>
          </p:nvPr>
        </p:nvGraphicFramePr>
        <p:xfrm>
          <a:off x="1259632" y="1628800"/>
          <a:ext cx="633670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1224136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PŘIHLÁŠENÝCH MATURANTŮ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103 066*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98 762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dirty="0" smtClean="0"/>
                        <a:t>Gymnázia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24,4%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25,3%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dirty="0" smtClean="0"/>
                        <a:t>SOŠ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51,7%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51,3%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dirty="0" smtClean="0"/>
                        <a:t>SOU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9,2%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8,6%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dirty="0" smtClean="0"/>
                        <a:t>Nástavby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</a:rPr>
                        <a:t>14,7%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14,8%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11509"/>
              </p:ext>
            </p:extLst>
          </p:nvPr>
        </p:nvGraphicFramePr>
        <p:xfrm>
          <a:off x="1272977" y="4005064"/>
          <a:ext cx="633670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1224136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ŠKOL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1226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1262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ZKUŠEBNÍCH MÍST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1347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259632" y="5589240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*) K řádnému termínu bylo přihlášeno </a:t>
            </a:r>
            <a:r>
              <a:rPr lang="cs-CZ" dirty="0" smtClean="0">
                <a:solidFill>
                  <a:srgbClr val="000000"/>
                </a:solidFill>
              </a:rPr>
              <a:t>95191 žáků.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pic>
        <p:nvPicPr>
          <p:cNvPr id="8" name="Picture 2" descr="C:\Users\fojtikovap\AppData\Local\Microsoft\Windows\Temporary Internet Files\Content.Outlook\0PEME6G8\H_Logotype_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068" y="5958572"/>
            <a:ext cx="1731418" cy="82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5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KOLIK ŽÁKŮ KONALO ZKOUŠKY</a:t>
            </a:r>
            <a:br>
              <a:rPr lang="cs-CZ" dirty="0" smtClean="0"/>
            </a:br>
            <a:r>
              <a:rPr lang="cs-CZ" dirty="0" smtClean="0"/>
              <a:t>PODLE DRUHU TERMÍNU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195742"/>
              </p:ext>
            </p:extLst>
          </p:nvPr>
        </p:nvGraphicFramePr>
        <p:xfrm>
          <a:off x="899592" y="1772816"/>
          <a:ext cx="7416822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347"/>
                <a:gridCol w="1009095"/>
                <a:gridCol w="1009095"/>
                <a:gridCol w="1009095"/>
                <a:gridCol w="1009095"/>
                <a:gridCol w="1009095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SPOLEČNÁ ČÁST</a:t>
                      </a:r>
                      <a:endParaRPr lang="cs-CZ" sz="1400" baseline="0" dirty="0" smtClean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>
                          <a:latin typeface="+mn-lt"/>
                        </a:rPr>
                        <a:t>POVINNÉ ZKOUŠKY</a:t>
                      </a:r>
                      <a:endParaRPr lang="cs-CZ" sz="1400" dirty="0" smtClean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1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CELKEM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ŘÁDNÝ TERMÍN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OPRAVNÝ TERMÍN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NÁHRADNÍ TERMÍN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CELKEM PŘIHLÁŠENÍ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103046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295</a:t>
                      </a:r>
                    </a:p>
                  </a:txBody>
                  <a:tcPr marL="9525" marR="9525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KONAL VŠECHNY ZKOUŠKY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85488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USPĚLO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69569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44,4%</a:t>
                      </a:r>
                    </a:p>
                  </a:txBody>
                  <a:tcPr marL="9525" marR="9525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NEUSPĚLO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55,6%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71600" y="5229200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Neúspěšnost žáků konajících zkoušku v řádném termínu je téměř 2,7 krát nižší než u termínu opravného.</a:t>
            </a:r>
          </a:p>
          <a:p>
            <a:r>
              <a:rPr lang="cs-CZ" dirty="0" smtClean="0"/>
              <a:t>V profilové části konalo všechny zkoušky 90003 žáků s celkovou neúspěšností 6,9 %.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pic>
        <p:nvPicPr>
          <p:cNvPr id="10" name="Picture 2" descr="C:\Users\fojtikovap\AppData\Local\Microsoft\Windows\Temporary Internet Files\Content.Outlook\0PEME6G8\H_Logotype_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068" y="5958572"/>
            <a:ext cx="1731418" cy="82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5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„ČISTÁ“ NEÚSPĚŠNOST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(100 % = ŽÁCI, KTEŘÍ KONALI ZKOUŠKY)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208165"/>
              </p:ext>
            </p:extLst>
          </p:nvPr>
        </p:nvGraphicFramePr>
        <p:xfrm>
          <a:off x="611560" y="1556792"/>
          <a:ext cx="8208911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76"/>
                <a:gridCol w="1035907"/>
                <a:gridCol w="1035907"/>
                <a:gridCol w="1035907"/>
                <a:gridCol w="1035907"/>
                <a:gridCol w="1035907"/>
              </a:tblGrid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2012</a:t>
                      </a:r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2011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CELKEM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ŘÁDNÝ</a:t>
                      </a:r>
                      <a:r>
                        <a:rPr lang="cs-CZ" sz="1400" baseline="0" dirty="0" smtClean="0"/>
                        <a:t> TERMÍN</a:t>
                      </a:r>
                      <a:endParaRPr lang="cs-CZ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OPRAVNÝ TERMÍN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NÁHRADNÍ TERMÍN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ŘÁDNÝ TERMÍN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CELKEM</a:t>
                      </a:r>
                      <a:r>
                        <a:rPr lang="cs-CZ" sz="1400" baseline="0" dirty="0" smtClean="0"/>
                        <a:t> VŠICHNI ŽÁCI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16,9%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Gymnázia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2,9%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Lycea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6,7%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SOŠ</a:t>
                      </a:r>
                      <a:r>
                        <a:rPr lang="cs-CZ" sz="1400" baseline="0" dirty="0" smtClean="0"/>
                        <a:t> technické a ekonomické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11,5%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SOŠ</a:t>
                      </a:r>
                      <a:r>
                        <a:rPr lang="cs-CZ" sz="1400" baseline="0" dirty="0" smtClean="0"/>
                        <a:t> ostatní (bez nástaveb)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23,6%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SOU </a:t>
                      </a:r>
                      <a:r>
                        <a:rPr lang="cs-CZ" sz="1400" baseline="0" dirty="0" smtClean="0"/>
                        <a:t>(bez nástaveb)</a:t>
                      </a:r>
                      <a:endParaRPr lang="cs-CZ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31,5%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Nástavby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43,1%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11560" y="530120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Čistá neúspěšnost v řádném termínu stoupla meziročně o 1,7%.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pic>
        <p:nvPicPr>
          <p:cNvPr id="8" name="Picture 2" descr="C:\Users\fojtikovap\AppData\Local\Microsoft\Windows\Temporary Internet Files\Content.Outlook\0PEME6G8\H_Logotype_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068" y="5958572"/>
            <a:ext cx="1731418" cy="82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90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SPOLEČNÁ ČÁST MATURITNÍ ZKOUŠKY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035902"/>
              </p:ext>
            </p:extLst>
          </p:nvPr>
        </p:nvGraphicFramePr>
        <p:xfrm>
          <a:off x="827584" y="1196752"/>
          <a:ext cx="7431383" cy="44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3802"/>
                <a:gridCol w="1142527"/>
                <a:gridCol w="1142527"/>
                <a:gridCol w="1142527"/>
              </a:tblGrid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2012</a:t>
                      </a:r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2011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ŘÁDNÝ</a:t>
                      </a:r>
                      <a:r>
                        <a:rPr lang="cs-CZ" sz="1400" baseline="0" dirty="0" smtClean="0"/>
                        <a:t> TERMÍN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OPRAVNÝ/ NÁHRADNÍ</a:t>
                      </a:r>
                      <a:r>
                        <a:rPr lang="cs-CZ" sz="1400" baseline="0" dirty="0" smtClean="0"/>
                        <a:t> TERMÍN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ŘÁDNÝ TERMÍN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POVINNOU</a:t>
                      </a:r>
                      <a:r>
                        <a:rPr lang="cs-CZ" sz="1400" baseline="0" dirty="0" smtClean="0"/>
                        <a:t> ZKOUŠKU ČESKÝ JAZYK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Úspěšně složilo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92,4%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Neúspěšně</a:t>
                      </a:r>
                      <a:r>
                        <a:rPr lang="cs-CZ" sz="1400" baseline="0" dirty="0" smtClean="0"/>
                        <a:t> vykonalo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7,6%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400" dirty="0" smtClean="0"/>
                        <a:t>POVINNOU ZKOUŠKU MATEMATIKA NEBO CIZÍ JAZYK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Úspěšně složilo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88,9%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Neúspěšně</a:t>
                      </a:r>
                      <a:r>
                        <a:rPr lang="cs-CZ" sz="1400" baseline="0" dirty="0" smtClean="0"/>
                        <a:t> vykonalo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11,1%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CIZÍ JAZYK – NEÚSPĚŠNOST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9,0%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MATEMATIKA - NEÚSPĚŠNOST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14,4%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755576" y="5805264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Neúspěšnost se meziročně snížila u cizích jazyků o 0,6% a naopak se zvýšila u matematiky o 1,3%.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pic>
        <p:nvPicPr>
          <p:cNvPr id="9" name="Picture 2" descr="C:\Users\fojtikovap\AppData\Local\Microsoft\Windows\Temporary Internet Files\Content.Outlook\0PEME6G8\H_Logotype_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068" y="5958572"/>
            <a:ext cx="1731418" cy="82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37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 smtClean="0"/>
              <a:t>Žádosti o přezkoumání výsledků</a:t>
            </a:r>
            <a:br>
              <a:rPr lang="cs-CZ" sz="3200" b="1" dirty="0" smtClean="0"/>
            </a:br>
            <a:r>
              <a:rPr lang="cs-CZ" sz="3200" b="1" dirty="0" smtClean="0"/>
              <a:t>(základní statistiky k 19. červnu)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5373216"/>
            <a:ext cx="7632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Význam zkratek: AJ = anglický jazyk, CJ = český jazyk a literatura, NJ = německý jazyk, MA = matematika</a:t>
            </a:r>
          </a:p>
          <a:p>
            <a:r>
              <a:rPr lang="cs-CZ" sz="1400" dirty="0" smtClean="0"/>
              <a:t>PP = písemná práce, DT = didaktický test</a:t>
            </a:r>
          </a:p>
          <a:p>
            <a:r>
              <a:rPr lang="cs-CZ" sz="1400" dirty="0" smtClean="0"/>
              <a:t>Z = základní úroveň obtížnosti, V = vyšší úroveň obtížnosti</a:t>
            </a:r>
            <a:endParaRPr lang="cs-CZ" sz="1400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390095"/>
              </p:ext>
            </p:extLst>
          </p:nvPr>
        </p:nvGraphicFramePr>
        <p:xfrm>
          <a:off x="1043608" y="1484784"/>
          <a:ext cx="72008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pic>
        <p:nvPicPr>
          <p:cNvPr id="9" name="Picture 2" descr="C:\Users\fojtikovap\AppData\Local\Microsoft\Windows\Temporary Internet Files\Content.Outlook\0PEME6G8\H_Logotype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068" y="5958572"/>
            <a:ext cx="1731418" cy="82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55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750719"/>
              </p:ext>
            </p:extLst>
          </p:nvPr>
        </p:nvGraphicFramePr>
        <p:xfrm>
          <a:off x="458366" y="1772817"/>
          <a:ext cx="7930058" cy="3246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3172"/>
                <a:gridCol w="1486886"/>
              </a:tblGrid>
              <a:tr h="531831">
                <a:tc>
                  <a:txBody>
                    <a:bodyPr/>
                    <a:lstStyle/>
                    <a:p>
                      <a:pPr lvl="1" algn="ctr" fontAlgn="ctr"/>
                      <a:r>
                        <a:rPr lang="cs-CZ" sz="1400" u="none" strike="noStrike" dirty="0" smtClean="0">
                          <a:effectLst/>
                        </a:rPr>
                        <a:t>Status zpracovávané žádosti</a:t>
                      </a:r>
                      <a:endParaRPr lang="cs-CZ" sz="1400" b="1" i="0" u="none" strike="noStrike" dirty="0">
                        <a:solidFill>
                          <a:srgbClr val="FFFFFF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400" u="none" strike="noStrike" dirty="0">
                          <a:effectLst/>
                        </a:rPr>
                        <a:t>Počet</a:t>
                      </a:r>
                      <a:endParaRPr lang="cs-CZ" sz="1400" b="1" i="0" u="none" strike="noStrike" dirty="0">
                        <a:solidFill>
                          <a:srgbClr val="FFFFFF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196967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u="none" strike="noStrike" dirty="0">
                          <a:effectLst/>
                        </a:rPr>
                        <a:t>Nová žádost v informačním systému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</a:tr>
              <a:tr h="385517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u="none" strike="noStrike" dirty="0">
                          <a:effectLst/>
                        </a:rPr>
                        <a:t>Probíhá kontrola formální správnosti procesu zpracování výsledků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430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</a:tr>
              <a:tr h="257819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u="none" strike="noStrike" dirty="0">
                          <a:effectLst/>
                        </a:rPr>
                        <a:t>Probíhá oponentní řízení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3228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</a:tr>
              <a:tr h="509350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u="none" strike="noStrike" dirty="0">
                          <a:effectLst/>
                        </a:rPr>
                        <a:t>Probíhá validace oponentního řízení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456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</a:tr>
              <a:tr h="635115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Probíhá validace shody zpracování oponentního posudku s interní metodikou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224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</a:tr>
              <a:tr h="196967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u="none" strike="noStrike" dirty="0">
                          <a:effectLst/>
                        </a:rPr>
                        <a:t>Ukončeno zpracování oponentního posudku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393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</a:tr>
              <a:tr h="257819"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u="none" strike="noStrike" dirty="0">
                          <a:effectLst/>
                        </a:rPr>
                        <a:t>Žádost vyřízena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2192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</a:tr>
              <a:tr h="196967">
                <a:tc>
                  <a:txBody>
                    <a:bodyPr/>
                    <a:lstStyle/>
                    <a:p>
                      <a:pPr lvl="1" algn="l" fontAlgn="ctr"/>
                      <a:r>
                        <a:rPr lang="cs-CZ" sz="1400" u="none" strike="noStrike" dirty="0">
                          <a:effectLst/>
                        </a:rPr>
                        <a:t>Celkem</a:t>
                      </a:r>
                      <a:endParaRPr lang="cs-CZ" sz="1400" b="1" i="0" u="none" strike="noStrike" dirty="0">
                        <a:solidFill>
                          <a:srgbClr val="FFFFFF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6942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 smtClean="0"/>
              <a:t>Žádosti o přezkoumání výsledků</a:t>
            </a:r>
            <a:br>
              <a:rPr lang="cs-CZ" sz="3200" b="1" dirty="0" smtClean="0"/>
            </a:br>
            <a:r>
              <a:rPr lang="cs-CZ" sz="3200" b="1" dirty="0" smtClean="0"/>
              <a:t>(základní statistiky k 19. červnu)</a:t>
            </a:r>
            <a:endParaRPr lang="cs-CZ" sz="3200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CERMAT 20. 6. 2012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99592" y="5374957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 celkového počtu žádostí, u nichž byl proveden oponentní posudek (3262) bylo ke kladnému vyřízení doporučeno 121 žádostí, tedy 3,71 %.</a:t>
            </a:r>
            <a:endParaRPr lang="cs-CZ" dirty="0"/>
          </a:p>
        </p:txBody>
      </p:sp>
      <p:pic>
        <p:nvPicPr>
          <p:cNvPr id="10" name="Picture 2" descr="C:\Users\fojtikovap\AppData\Local\Microsoft\Windows\Temporary Internet Files\Content.Outlook\0PEME6G8\H_Logotype_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068" y="5958572"/>
            <a:ext cx="1731418" cy="82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3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2929</TotalTime>
  <Words>544</Words>
  <Application>Microsoft Office PowerPoint</Application>
  <PresentationFormat>Předvádění na obrazovce (4:3)</PresentationFormat>
  <Paragraphs>194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JARNÍ TERMÍN MATURITNÍ ZKOUŠKY 2012</vt:lpstr>
      <vt:lpstr>KOLIK MATURUJE ŽÁKŮ</vt:lpstr>
      <vt:lpstr>KOLIK ŽÁKŮ KONALO ZKOUŠKY PODLE DRUHU TERMÍNU</vt:lpstr>
      <vt:lpstr>„ČISTÁ“ NEÚSPĚŠNOST (100 % = ŽÁCI, KTEŘÍ KONALI ZKOUŠKY)</vt:lpstr>
      <vt:lpstr>SPOLEČNÁ ČÁST MATURITNÍ ZKOUŠKY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JARNÍ TERMÍN MATURITNÍ ZKOUŠKY 2011</dc:title>
  <dc:creator>Pavel Zelený</dc:creator>
  <cp:lastModifiedBy>Kubas Patrik</cp:lastModifiedBy>
  <cp:revision>141</cp:revision>
  <cp:lastPrinted>2012-06-20T10:42:47Z</cp:lastPrinted>
  <dcterms:created xsi:type="dcterms:W3CDTF">2011-06-14T20:13:17Z</dcterms:created>
  <dcterms:modified xsi:type="dcterms:W3CDTF">2012-06-20T14:55:24Z</dcterms:modified>
</cp:coreProperties>
</file>