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59" r:id="rId5"/>
    <p:sldId id="257" r:id="rId6"/>
    <p:sldId id="273" r:id="rId7"/>
    <p:sldId id="274" r:id="rId8"/>
    <p:sldId id="275" r:id="rId9"/>
    <p:sldId id="276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1" r:id="rId18"/>
    <p:sldId id="270" r:id="rId19"/>
    <p:sldId id="277" r:id="rId20"/>
    <p:sldId id="272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717" autoAdjust="0"/>
  </p:normalViewPr>
  <p:slideViewPr>
    <p:cSldViewPr>
      <p:cViewPr varScale="1">
        <p:scale>
          <a:sx n="76" d="100"/>
          <a:sy n="76" d="100"/>
        </p:scale>
        <p:origin x="-10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51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6" name="Obdélník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Elipsa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22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5C316-99E6-43AA-8F57-753C11908A85}" type="datetimeFigureOut">
              <a:rPr lang="cs-CZ"/>
              <a:pPr>
                <a:defRPr/>
              </a:pPr>
              <a:t>22.5.2012</a:t>
            </a:fld>
            <a:endParaRPr lang="cs-CZ"/>
          </a:p>
        </p:txBody>
      </p:sp>
      <p:sp>
        <p:nvSpPr>
          <p:cNvPr id="23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4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6FD62-C40D-40FC-87B3-D19FB40E91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DCC21-5A67-42BC-A8DD-F72C3B0201C2}" type="datetimeFigureOut">
              <a:rPr lang="cs-CZ"/>
              <a:pPr>
                <a:defRPr/>
              </a:pPr>
              <a:t>22.5.2012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1A78E-3562-45DF-826F-321CDFD49A7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15DA74-1211-4888-A020-423BC2CD6E6B}" type="datetimeFigureOut">
              <a:rPr lang="cs-CZ"/>
              <a:pPr>
                <a:defRPr/>
              </a:pPr>
              <a:t>22.5.2012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4B61-A6E9-44D0-BE31-C6062E0471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A4610C9-20A9-406F-9B92-716B6DFE82F0}" type="datetimeFigureOut">
              <a:rPr lang="cs-CZ"/>
              <a:pPr>
                <a:defRPr/>
              </a:pPr>
              <a:t>22.5.2012</a:t>
            </a:fld>
            <a:endParaRPr lang="cs-CZ"/>
          </a:p>
        </p:txBody>
      </p:sp>
      <p:sp>
        <p:nvSpPr>
          <p:cNvPr id="5" name="Zástupný symbol pro číslo snímku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2BEA771-6761-45F2-9F86-F864270022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6" name="Zástupný symbol pro zápatí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3" name="Obdélník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Elipsa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Elipsa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Elipsa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Elipsa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Elipsa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20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61E30-AEFB-4AEF-8E11-3621F28FD6E8}" type="datetimeFigureOut">
              <a:rPr lang="cs-CZ"/>
              <a:pPr>
                <a:defRPr/>
              </a:pPr>
              <a:t>22.5.2012</a:t>
            </a:fld>
            <a:endParaRPr lang="cs-CZ"/>
          </a:p>
        </p:txBody>
      </p:sp>
      <p:sp>
        <p:nvSpPr>
          <p:cNvPr id="21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65AD6-8FC5-44BC-982F-4998D701A8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F399A-AD0C-4A60-AAEA-9AFB7308D886}" type="datetimeFigureOut">
              <a:rPr lang="cs-CZ"/>
              <a:pPr>
                <a:defRPr/>
              </a:pPr>
              <a:t>22.5.2012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4F56-D94F-447E-9868-5B9638643A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7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DDFB8-0469-4F31-B030-8E6DDD01DE8C}" type="datetimeFigureOut">
              <a:rPr lang="cs-CZ"/>
              <a:pPr>
                <a:defRPr/>
              </a:pPr>
              <a:t>22.5.2012</a:t>
            </a:fld>
            <a:endParaRPr lang="cs-CZ"/>
          </a:p>
        </p:txBody>
      </p:sp>
      <p:sp>
        <p:nvSpPr>
          <p:cNvPr id="8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B97F-2BAE-4FCF-A88E-504F45C7745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BF4955E-C253-426C-B1BC-A21E648F29E7}" type="datetimeFigureOut">
              <a:rPr lang="cs-CZ"/>
              <a:pPr>
                <a:defRPr/>
              </a:pPr>
              <a:t>22.5.2012</a:t>
            </a:fld>
            <a:endParaRPr lang="cs-CZ"/>
          </a:p>
        </p:txBody>
      </p:sp>
      <p:sp>
        <p:nvSpPr>
          <p:cNvPr id="4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4867B60-D388-44FF-8FA4-92A48454CEA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5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E6E4D-A3F5-4C61-92A0-2AD63EF2822A}" type="datetimeFigureOut">
              <a:rPr lang="cs-CZ"/>
              <a:pPr>
                <a:defRPr/>
              </a:pPr>
              <a:t>22.5.2012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D728C-78E4-4370-929C-E38FBE68BD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6" name="Přímá spojovací čára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2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F1E8234-1C00-47AF-9E58-E091AD5F78DB}" type="datetimeFigureOut">
              <a:rPr lang="cs-CZ"/>
              <a:pPr>
                <a:defRPr/>
              </a:pPr>
              <a:t>22.5.2012</a:t>
            </a:fld>
            <a:endParaRPr lang="cs-CZ"/>
          </a:p>
        </p:txBody>
      </p:sp>
      <p:sp>
        <p:nvSpPr>
          <p:cNvPr id="13" name="Zástupný symbol pro číslo snímku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326FA10-0ED5-41A9-91F8-5A2EB53167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Elipsa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Obdélník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2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3CD555-3F0D-46E7-B99A-6F300BC0619F}" type="datetimeFigureOut">
              <a:rPr lang="cs-CZ"/>
              <a:pPr>
                <a:defRPr/>
              </a:pPr>
              <a:t>22.5.2012</a:t>
            </a:fld>
            <a:endParaRPr lang="cs-CZ"/>
          </a:p>
        </p:txBody>
      </p:sp>
      <p:sp>
        <p:nvSpPr>
          <p:cNvPr id="13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A142473-A0E2-4403-9878-FD12FEAFEB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028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9DA2D5-240F-4D83-A2B5-67343C01AE0E}" type="datetimeFigureOut">
              <a:rPr lang="cs-CZ"/>
              <a:pPr>
                <a:defRPr/>
              </a:pPr>
              <a:t>22.5.2012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FC6F37-1D6D-4BDA-9852-44405DAB84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695" r:id="rId4"/>
    <p:sldLayoutId id="2147483696" r:id="rId5"/>
    <p:sldLayoutId id="2147483703" r:id="rId6"/>
    <p:sldLayoutId id="2147483697" r:id="rId7"/>
    <p:sldLayoutId id="2147483704" r:id="rId8"/>
    <p:sldLayoutId id="2147483705" r:id="rId9"/>
    <p:sldLayoutId id="2147483698" r:id="rId10"/>
    <p:sldLayoutId id="214748369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„Zavedeni komplexního</a:t>
            </a:r>
            <a:br>
              <a:rPr lang="cs-CZ" dirty="0" smtClean="0"/>
            </a:br>
            <a:r>
              <a:rPr lang="cs-CZ" dirty="0" smtClean="0"/>
              <a:t>programu prevence sociálně-patologických jevů na ZŠ a SŠ“</a:t>
            </a:r>
            <a:endParaRPr lang="cs-CZ" dirty="0"/>
          </a:p>
        </p:txBody>
      </p:sp>
      <p:sp>
        <p:nvSpPr>
          <p:cNvPr id="8195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cs-CZ" dirty="0" err="1" smtClean="0"/>
              <a:t>reg</a:t>
            </a:r>
            <a:r>
              <a:rPr lang="cs-CZ" dirty="0" smtClean="0"/>
              <a:t>. </a:t>
            </a:r>
            <a:r>
              <a:rPr lang="cs-CZ" dirty="0" smtClean="0"/>
              <a:t>číslo </a:t>
            </a:r>
            <a:r>
              <a:rPr lang="cs-CZ" dirty="0" smtClean="0"/>
              <a:t>CZ 1.07/1.2.00/14.0034</a:t>
            </a:r>
          </a:p>
        </p:txBody>
      </p:sp>
      <p:pic>
        <p:nvPicPr>
          <p:cNvPr id="8196" name="Picture 1" descr="F:\ESF\03-OPVK_hor_logolink-width-acet_bar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620713"/>
            <a:ext cx="61245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"Bolest-nemoc jménem šikana"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174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z="1800" smtClean="0"/>
              <a:t>Agrese (fyzická, psychická, sexuální a „kyber-šikana“) ve školním prostředí. Vysvětlení základních pojmů. Jak rozpoznat šikanu, jak se chovat k agresorům a jak pomoci obětem? Součástí jsou sociální hry a praktický nácvik chování. Důraz na význam dobrého a zdravého kolektivu jako nejefektivnější obrany proti šikanujícím agresorům.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mtClean="0"/>
              <a:t> </a:t>
            </a:r>
          </a:p>
        </p:txBody>
      </p:sp>
      <p:pic>
        <p:nvPicPr>
          <p:cNvPr id="17412" name="Picture 1" descr="F:\Publikační činnost\Tisky-didaktiky,metodik, případová studiey\sikana met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213100"/>
            <a:ext cx="239395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„Jak si nenechat ublížit“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1843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z="1600" smtClean="0"/>
              <a:t>Rozpoznáme a umíme pojmenovat různé způsoby sexuálního násilí a obtěžování? Víme jak vysvětlit pojmy: dotykové a bezdotykové zneužití? Vyznáme se v pověrách a falešných představách o sexuálním násilí? Je možné se bránit? Jak tyto zločiny řeší náš právní systém? Na koho se obrátit? Důležitou součástí besedy je seznámení s psychickými důsledky násilí a návrh možného řešení.</a:t>
            </a:r>
          </a:p>
        </p:txBody>
      </p:sp>
      <p:pic>
        <p:nvPicPr>
          <p:cNvPr id="18436" name="Picture 1" descr="F:\Publikační činnost\Tisky-didaktiky,metodik, případová studiey\jak si nenechmet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3224213"/>
            <a:ext cx="2376488" cy="336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"Sex, AIDS a vztahy"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1945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z="1600" smtClean="0"/>
              <a:t>Zájmem lektorů je povzbudit a vést studenty k tomu, aby přistupovali k sexu odpovědně, zdrženlivě a viděli sex z hlediska zdraví a trvalých partnerských vztahů. Zdůrazněn je negativní vliv drog na lidský organizmus a v oblasti sexuálního chování význam odpovědného sexuálního chování před manželstvím a manželské věrnosti.</a:t>
            </a:r>
          </a:p>
        </p:txBody>
      </p:sp>
      <p:pic>
        <p:nvPicPr>
          <p:cNvPr id="19460" name="Picture 1" descr="F:\Publikační činnost\Tisky-didaktiky,metodik, případová studiey\SAV 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3429000"/>
            <a:ext cx="2249487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"Přátelství a láska"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2048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z="1600" smtClean="0"/>
              <a:t>O hodnotě přátelství, lásky a dobrých vztahů. O tom, jak bojovat se samotou, o hledání partnera a o pravidlech, která budují a udržují hezké a trvalé mezilidské vztahy. A také o tom, jak různě vysíláme a přijímáme sexuální signály a jak rozdílné je vnímání sexuality u mužů a žen. Co naše vzájemné vztahy tvoří, a co je naopak boří.</a:t>
            </a:r>
            <a:br>
              <a:rPr lang="cs-CZ" sz="1600" smtClean="0"/>
            </a:br>
            <a:r>
              <a:rPr lang="cs-CZ" sz="1600" smtClean="0"/>
              <a:t/>
            </a:r>
            <a:br>
              <a:rPr lang="cs-CZ" sz="1600" smtClean="0"/>
            </a:br>
            <a:r>
              <a:rPr lang="cs-CZ" sz="1600" b="1" i="1" smtClean="0"/>
              <a:t>Odborný garant přednášky:</a:t>
            </a:r>
            <a:r>
              <a:rPr lang="cs-CZ" sz="1600" smtClean="0"/>
              <a:t> Prof. PhDr. J. Křivohlavý, CSc.</a:t>
            </a:r>
          </a:p>
        </p:txBody>
      </p:sp>
      <p:pic>
        <p:nvPicPr>
          <p:cNvPr id="20484" name="Picture 1" descr="F:\Publikační činnost\Tisky-didaktiky,metodik, případová studiey\LAP met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8038" y="3716338"/>
            <a:ext cx="2033587" cy="287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"Moderní je nekouřit"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z="1600" smtClean="0"/>
              <a:t>Kouření neničí pouze naše zdraví. Ničí naše blízké, okrádá nás finančně. Kouření není vždy dobrovolné rozhodnutí, ale důsledek manipulace reklamy a tlaku vrstevníků. Sedm z deseti kuřáků nekouří rádo, ale „musí“. Vysvětlení mechanismu vzniku závislosti a obtížnosti cesty ven. Ještě jste nezačali kouřit? Nezkoušejte to! Stanete se jen další obětí reklamních triků.</a:t>
            </a:r>
          </a:p>
        </p:txBody>
      </p:sp>
      <p:pic>
        <p:nvPicPr>
          <p:cNvPr id="21508" name="Picture 3" descr="F:\Publikační činnost\Tisky-didaktiky,metodik, případová studiey\koureni meto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429000"/>
            <a:ext cx="2247900" cy="318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acet.cz/images/stories/titulky_didakti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93688"/>
            <a:ext cx="6408737" cy="640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acet.cz/images/stories/titulky_metodik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-50800"/>
            <a:ext cx="6913563" cy="691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podpora lektorů a jejich vzdělávání</a:t>
            </a:r>
            <a:endParaRPr lang="cs-CZ" dirty="0"/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b="1" dirty="0" smtClean="0"/>
              <a:t>V roce 2010 jsme </a:t>
            </a:r>
            <a:r>
              <a:rPr lang="cs-CZ" dirty="0" smtClean="0"/>
              <a:t>zrealizovali  odbornou konferenci pro lektory za účasti přednášejících Doc. MUDr. Jana Hamanové </a:t>
            </a:r>
            <a:r>
              <a:rPr lang="cs-CZ" dirty="0" err="1" smtClean="0"/>
              <a:t>Csc</a:t>
            </a:r>
            <a:r>
              <a:rPr lang="cs-CZ" dirty="0" smtClean="0"/>
              <a:t>.,  a MUDr. Pavla </a:t>
            </a:r>
            <a:r>
              <a:rPr lang="cs-CZ" dirty="0" err="1" smtClean="0"/>
              <a:t>Kabička</a:t>
            </a:r>
            <a:r>
              <a:rPr lang="cs-CZ" dirty="0" smtClean="0"/>
              <a:t> na téma: „Reprodukční zdraví v dospívání“.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podpora lektorů a jejich vzdělávání</a:t>
            </a:r>
            <a:endParaRPr lang="cs-CZ" dirty="0"/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mtClean="0"/>
              <a:t>V roce 2011 byl  zrealizován pracovní workshop pro lektory v projektu, kde se vzájemně sdíleli s možnostmi praktické výuky žáků a z práce na školách. </a:t>
            </a:r>
          </a:p>
          <a:p>
            <a:pPr eaLnBrk="1" hangingPunct="1"/>
            <a:endParaRPr lang="cs-CZ" smtClean="0"/>
          </a:p>
        </p:txBody>
      </p:sp>
      <p:pic>
        <p:nvPicPr>
          <p:cNvPr id="25604" name="Picture 2" descr="C:\Users\spravce\Desktop\Setkání ESF\P1010198 – kop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3141663"/>
            <a:ext cx="4622800" cy="346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podpora lektorů a jejich vzdělávání</a:t>
            </a:r>
            <a:endParaRPr lang="cs-CZ" dirty="0"/>
          </a:p>
        </p:txBody>
      </p:sp>
      <p:sp>
        <p:nvSpPr>
          <p:cNvPr id="2662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mtClean="0"/>
              <a:t>V listopadu 2011 se uskutečnila odborná konference s tématem: „Vztahy dospívajících a rodičů“ </a:t>
            </a:r>
          </a:p>
          <a:p>
            <a:pPr eaLnBrk="1" hangingPunct="1"/>
            <a:r>
              <a:rPr lang="cs-CZ" smtClean="0"/>
              <a:t> V roce 2012 plánujeme 2 setkání pro lektory (květen, listopad)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ACET ČR, o.s.:</a:t>
            </a:r>
            <a:br>
              <a:rPr lang="cs-CZ" b="1" dirty="0" smtClean="0"/>
            </a:b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mtClean="0"/>
              <a:t>je občanské sdružení, založeno v roce 1993 a zaregistrováno Ministerstvem vnitra v roce 1995 pod čj. II/S-OS/1-28186/95-R.</a:t>
            </a:r>
          </a:p>
          <a:p>
            <a:pPr eaLnBrk="1" hangingPunct="1"/>
            <a:r>
              <a:rPr lang="cs-CZ" smtClean="0"/>
              <a:t>práce s dětmi a mládeží; pořádání konferencí, seminářů v ČR a v zahraničí; spolupráce s národními a mezinárodními organizacemi; poskytování poradenství; vzdělávání pedagogických i nepedagogických pracovníků; realizace přednášek; příprava metodických, vzdělávacích a propagačních materiálů; tvorba, realizace a prezentace mediálních vzdělávacích pořadů a programů;  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Práce ve skupinkách</a:t>
            </a:r>
            <a:endParaRPr lang="cs-CZ" dirty="0"/>
          </a:p>
        </p:txBody>
      </p:sp>
      <p:sp>
        <p:nvSpPr>
          <p:cNvPr id="2765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060575"/>
            <a:ext cx="6497637" cy="430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Neformální aktivity</a:t>
            </a:r>
            <a:endParaRPr lang="cs-CZ" dirty="0"/>
          </a:p>
        </p:txBody>
      </p:sp>
      <p:pic>
        <p:nvPicPr>
          <p:cNvPr id="28675" name="Picture 2" descr="C:\Users\spravce\Desktop\Setkání ESF\Lektoři\FK\P1110252 – kopie (2)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4938" y="1600200"/>
            <a:ext cx="5572125" cy="487362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Výstupy, </a:t>
            </a:r>
            <a:r>
              <a:rPr lang="cs-CZ" b="1" dirty="0" smtClean="0"/>
              <a:t>ke dni 30. 4. 2012</a:t>
            </a:r>
            <a:endParaRPr lang="cs-CZ" dirty="0"/>
          </a:p>
        </p:txBody>
      </p:sp>
      <p:sp>
        <p:nvSpPr>
          <p:cNvPr id="2969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/>
            <a:r>
              <a:rPr lang="cs-CZ" sz="3200" smtClean="0"/>
              <a:t>Přímá práce ZÁKLADNÍ                                            22176 studentů</a:t>
            </a:r>
          </a:p>
          <a:p>
            <a:pPr algn="ctr" eaLnBrk="1" hangingPunct="1"/>
            <a:r>
              <a:rPr lang="cs-CZ" sz="3200" smtClean="0"/>
              <a:t>Přímá práce INTENZIVNÍ                                                 8357 studentů</a:t>
            </a:r>
          </a:p>
          <a:p>
            <a:pPr algn="ctr" eaLnBrk="1" hangingPunct="1"/>
            <a:r>
              <a:rPr lang="cs-CZ" sz="3200" b="1" smtClean="0"/>
              <a:t>Přímá práce celkem                                                       30533 studentů</a:t>
            </a:r>
            <a:endParaRPr lang="cs-CZ" sz="3200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07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algn="ctr" eaLnBrk="1" hangingPunct="1"/>
            <a:r>
              <a:rPr lang="cs-CZ" sz="2800" smtClean="0"/>
              <a:t>Metodici ZÁKLADNÍ                                                            430     </a:t>
            </a:r>
          </a:p>
          <a:p>
            <a:pPr algn="ctr" eaLnBrk="1" hangingPunct="1"/>
            <a:r>
              <a:rPr lang="cs-CZ" sz="2800" smtClean="0"/>
              <a:t>Metodici INTENZIVNÍ                                                         220</a:t>
            </a:r>
          </a:p>
          <a:p>
            <a:pPr algn="ctr" eaLnBrk="1" hangingPunct="1"/>
            <a:r>
              <a:rPr lang="cs-CZ" sz="2800" b="1" smtClean="0"/>
              <a:t>Metodici celkem                                                                 650</a:t>
            </a:r>
            <a:endParaRPr lang="cs-CZ" sz="2800" smtClean="0"/>
          </a:p>
          <a:p>
            <a:pPr algn="ctr" eaLnBrk="1" hangingPunct="1"/>
            <a:r>
              <a:rPr lang="cs-CZ" sz="2800" b="1" smtClean="0"/>
              <a:t>Neformální aktivity   39 setkání / 677 studentů</a:t>
            </a:r>
            <a:endParaRPr lang="cs-CZ" sz="2800" smtClean="0"/>
          </a:p>
          <a:p>
            <a:pPr algn="ctr" eaLnBrk="1" hangingPunct="1"/>
            <a:endParaRPr lang="cs-CZ" sz="280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476250"/>
            <a:ext cx="7467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b="1" dirty="0" smtClean="0"/>
              <a:t>  Hodnocení pedagogů přítomných na přednáškách.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(jedná se o celkový průměr známek v 5 – ti stupňovém hodnocení všech dosud uskutečněných přednášek )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174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z="3200" smtClean="0"/>
              <a:t>nové informace žákům                                        1,3</a:t>
            </a:r>
          </a:p>
          <a:p>
            <a:pPr eaLnBrk="1" hangingPunct="1"/>
            <a:r>
              <a:rPr lang="cs-CZ" sz="3200" smtClean="0"/>
              <a:t>srozumitelnost pro žáky                                      1,1</a:t>
            </a:r>
          </a:p>
          <a:p>
            <a:pPr eaLnBrk="1" hangingPunct="1"/>
            <a:r>
              <a:rPr lang="cs-CZ" sz="3200" smtClean="0"/>
              <a:t>aktivní zapojení žáků                                          1,5</a:t>
            </a:r>
          </a:p>
          <a:p>
            <a:pPr eaLnBrk="1" hangingPunct="1"/>
            <a:r>
              <a:rPr lang="cs-CZ" sz="3200" b="1" smtClean="0"/>
              <a:t>Celkové hodnocení přednášky                                 1,1</a:t>
            </a:r>
            <a:endParaRPr lang="cs-CZ" sz="3200" smtClean="0"/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 b="1" dirty="0" smtClean="0"/>
              <a:t>Hodnocení školních metodiků prevence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277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dirty="0" smtClean="0"/>
              <a:t>Z 650 - ti  metodik zhodnotil setkání v 5 – ti stupňovém hodnocení </a:t>
            </a:r>
          </a:p>
          <a:p>
            <a:pPr eaLnBrk="1" hangingPunct="1"/>
            <a:r>
              <a:rPr lang="cs-CZ" dirty="0" smtClean="0"/>
              <a:t>2 krát známkou 3</a:t>
            </a:r>
          </a:p>
          <a:p>
            <a:pPr eaLnBrk="1" hangingPunct="1"/>
            <a:r>
              <a:rPr lang="cs-CZ" dirty="0" smtClean="0"/>
              <a:t>                                                                                                                    </a:t>
            </a:r>
            <a:r>
              <a:rPr lang="cs-CZ" dirty="0" smtClean="0"/>
              <a:t>11 </a:t>
            </a:r>
            <a:r>
              <a:rPr lang="cs-CZ" dirty="0" smtClean="0"/>
              <a:t>krát známkou 2</a:t>
            </a:r>
          </a:p>
          <a:p>
            <a:pPr eaLnBrk="1" hangingPunct="1"/>
            <a:r>
              <a:rPr lang="cs-CZ" dirty="0" smtClean="0"/>
              <a:t>                                                                                                                    637 krát známkou 1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3379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mtClean="0"/>
              <a:t>zájem o další setkávání, dlouhodobou a úzkou spolupráci, pomoc při řešení konkrétních problémových situací, sdílení případů z vlastní praxe, rozšíření témat, školení ostatních pedagogických pracovníků na škole.</a:t>
            </a:r>
          </a:p>
          <a:p>
            <a:pPr eaLnBrk="1" hangingPunct="1"/>
            <a:r>
              <a:rPr lang="cs-CZ" smtClean="0"/>
              <a:t>Vítají aktuální informace od lektorů, tištěné materiály, odkazy na publicistické materiály, statistické údaje (k tématu „Sex, AIDS a vztahy), inspirace pro interaktivní hry s žáky.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Hodnocení neformálních aktivit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48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dirty="0" smtClean="0"/>
              <a:t>Z 39 – ti bylo setkání hodnoceno v 5 – ti stupňovém hodnocení </a:t>
            </a:r>
          </a:p>
          <a:p>
            <a:pPr eaLnBrk="1" hangingPunct="1"/>
            <a:r>
              <a:rPr lang="cs-CZ" dirty="0" smtClean="0"/>
              <a:t> ve vztahu k poskytnutí </a:t>
            </a:r>
            <a:r>
              <a:rPr lang="cs-CZ" b="1" dirty="0" smtClean="0"/>
              <a:t>nových informací</a:t>
            </a:r>
          </a:p>
          <a:p>
            <a:pPr eaLnBrk="1" hangingPunct="1"/>
            <a:r>
              <a:rPr lang="cs-CZ" dirty="0" smtClean="0"/>
              <a:t>16 krát známkou 1 </a:t>
            </a:r>
          </a:p>
          <a:p>
            <a:pPr eaLnBrk="1" hangingPunct="1"/>
            <a:r>
              <a:rPr lang="cs-CZ" dirty="0" smtClean="0"/>
              <a:t>                                                                           </a:t>
            </a:r>
            <a:r>
              <a:rPr lang="cs-CZ" dirty="0" smtClean="0"/>
              <a:t>22krát </a:t>
            </a:r>
            <a:r>
              <a:rPr lang="cs-CZ" dirty="0" smtClean="0"/>
              <a:t>známkou 2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                                                                            </a:t>
            </a:r>
          </a:p>
          <a:p>
            <a:pPr eaLnBrk="1" hangingPunct="1"/>
            <a:r>
              <a:rPr lang="cs-CZ" dirty="0" smtClean="0"/>
              <a:t> 1 krát známkou 3</a:t>
            </a: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b="1" dirty="0" smtClean="0"/>
              <a:t>Hodnocení neformálních aktivit</a:t>
            </a:r>
            <a:endParaRPr lang="cs-CZ" dirty="0"/>
          </a:p>
        </p:txBody>
      </p:sp>
      <p:sp>
        <p:nvSpPr>
          <p:cNvPr id="358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z="2800" smtClean="0"/>
              <a:t>Ve vztahu k </a:t>
            </a:r>
            <a:r>
              <a:rPr lang="cs-CZ" sz="2800" b="1" smtClean="0"/>
              <a:t>zájmu o téma: </a:t>
            </a:r>
          </a:p>
          <a:p>
            <a:pPr eaLnBrk="1" hangingPunct="1"/>
            <a:r>
              <a:rPr lang="cs-CZ" sz="2800" smtClean="0"/>
              <a:t>31 krát známkou 1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sz="2800" smtClean="0"/>
              <a:t>    7 krát známkou 2</a:t>
            </a:r>
          </a:p>
          <a:p>
            <a:pPr eaLnBrk="1" hangingPunct="1"/>
            <a:r>
              <a:rPr lang="cs-CZ" sz="2800" smtClean="0"/>
              <a:t> 1 krát známkou 3</a:t>
            </a:r>
          </a:p>
          <a:p>
            <a:pPr eaLnBrk="1" hangingPunct="1"/>
            <a:endParaRPr lang="cs-CZ" sz="280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Podnadpis 2"/>
          <p:cNvSpPr>
            <a:spLocks noGrp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6867" name="Picture 1" descr="F:\ESF\03-OPVK_hor_logolink-width-acet_barv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620713"/>
            <a:ext cx="61245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3888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Děkuji za pozornost!</a:t>
            </a:r>
            <a:br>
              <a:rPr lang="cs-CZ" dirty="0" smtClean="0"/>
            </a:br>
            <a:r>
              <a:rPr lang="cs-CZ" sz="1600" dirty="0" smtClean="0"/>
              <a:t>Mgr. František </a:t>
            </a:r>
            <a:r>
              <a:rPr lang="cs-CZ" sz="1600" dirty="0" err="1" smtClean="0"/>
              <a:t>Krampota</a:t>
            </a:r>
            <a:endParaRPr lang="cs-CZ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2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mtClean="0"/>
              <a:t>  publikační činnost;   podpora mimoškolních aktivit a využití volného času;   charitativní a humanitární činnost a praktická pomoc potřebným mladým lidem v ČR i v zahraničí; školení, vzdělávací programy, studijní pobyty, stáže a školicí místa;   podpora mezirasové tolerance a vzájemného lidského a kulturního poznání;  konzultační a výchovná práce s rodinou, manželskými páry i jednotlivci;  aktivní zapojení obyvatel rozvojových zemí do projektů, zvyšování jejich kvalifikace.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Partneři projektu:</a:t>
            </a:r>
            <a:br>
              <a:rPr lang="cs-CZ" sz="3200" dirty="0" smtClean="0"/>
            </a:br>
            <a:endParaRPr lang="cs-CZ" dirty="0"/>
          </a:p>
        </p:txBody>
      </p:sp>
      <p:sp>
        <p:nvSpPr>
          <p:cNvPr id="1126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z="3600" smtClean="0"/>
              <a:t>Oddělení prevence kriminality města Chrudim, </a:t>
            </a:r>
          </a:p>
          <a:p>
            <a:pPr eaLnBrk="1" hangingPunct="1"/>
            <a:r>
              <a:rPr lang="cs-CZ" sz="3600" smtClean="0"/>
              <a:t>Pedagogicko-psychologická poradna Chrudim, </a:t>
            </a:r>
          </a:p>
          <a:p>
            <a:pPr eaLnBrk="1" hangingPunct="1"/>
            <a:r>
              <a:rPr lang="cs-CZ" sz="3600" smtClean="0"/>
              <a:t>o.s. ONŽ: Poradna pro ženy a dívky Zabřeh, </a:t>
            </a:r>
          </a:p>
          <a:p>
            <a:pPr eaLnBrk="1" hangingPunct="1"/>
            <a:r>
              <a:rPr lang="cs-CZ" sz="3600" smtClean="0"/>
              <a:t>Státní zdravotní ústav Praha.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229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dirty="0" smtClean="0"/>
              <a:t> Trvání projektu: 36 </a:t>
            </a:r>
            <a:r>
              <a:rPr lang="cs-CZ" dirty="0" smtClean="0"/>
              <a:t>měsíců, řeší </a:t>
            </a:r>
            <a:r>
              <a:rPr lang="cs-CZ" dirty="0" smtClean="0"/>
              <a:t>zavedení komplexního programu specifické primární prevence rizikového chováni na ZŠ a SŠ</a:t>
            </a:r>
          </a:p>
          <a:p>
            <a:pPr eaLnBrk="1" hangingPunct="1"/>
            <a:r>
              <a:rPr lang="cs-CZ" dirty="0" smtClean="0"/>
              <a:t> určen pro 5 krajů ČR: Středočeský, Pardubický, Jihočeský, Moravskoslezský, Karlovarský.</a:t>
            </a:r>
          </a:p>
        </p:txBody>
      </p:sp>
      <p:pic>
        <p:nvPicPr>
          <p:cNvPr id="12292" name="Picture 1" descr="C:\Users\spravce\Desktop\P1120497 – kopi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3860800"/>
            <a:ext cx="3757613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/>
              <a:t>Cíle projektu:</a:t>
            </a:r>
            <a:endParaRPr lang="cs-CZ" dirty="0"/>
          </a:p>
        </p:txBody>
      </p:sp>
      <p:sp>
        <p:nvSpPr>
          <p:cNvPr id="1331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mtClean="0"/>
              <a:t>zavedení uceleného a komplexního programu specifické primární prevence sociálně - patologických jevů na ZŠ a SŠ, který směruje k rozvoji osobnosti žáka přes zvyšování klíčových kompetencí, a vede k zlepšení sociálního klimatu ve skupině.</a:t>
            </a:r>
          </a:p>
          <a:p>
            <a:pPr eaLnBrk="1" hangingPunct="1"/>
            <a:r>
              <a:rPr lang="cs-CZ" smtClean="0"/>
              <a:t>Žáci budou na vybraných školách seznámeni s aspekty rizikového chování (prevence HIV/AIDS, kouření, šikana, atd.) a vybaveni tak, aby mohli rizikové chování identifikovat, pojmenovat a odstranit.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smtClean="0"/>
              <a:t>Projekt je zaměřen na změnu smýšlení a chování žáků, na zodpovědnost a úctu k sobě sama a ostatním.</a:t>
            </a:r>
          </a:p>
          <a:p>
            <a:pPr eaLnBrk="1" hangingPunct="1"/>
            <a:r>
              <a:rPr lang="pl-PL" smtClean="0"/>
              <a:t>Žákům bude nabídnuto, aby se zapojili do "peer programu" a </a:t>
            </a:r>
            <a:r>
              <a:rPr lang="cs-CZ" smtClean="0"/>
              <a:t>působili na své vrstevníky a nejbližší okolí.</a:t>
            </a:r>
          </a:p>
          <a:p>
            <a:pPr eaLnBrk="1" hangingPunct="1"/>
            <a:r>
              <a:rPr lang="cs-CZ" smtClean="0"/>
              <a:t>Spolupráce a podpora školních metodiků prevence.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Klíčové aktivity projektu, který bude realizován v pěti krajích ČR:</a:t>
            </a:r>
            <a:endParaRPr lang="cs-CZ" dirty="0"/>
          </a:p>
        </p:txBody>
      </p:sp>
      <p:sp>
        <p:nvSpPr>
          <p:cNvPr id="1536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dirty="0" smtClean="0"/>
              <a:t>intenzivní spolupráce se 48 ZŠ a SŠ </a:t>
            </a:r>
          </a:p>
          <a:p>
            <a:pPr eaLnBrk="1" hangingPunct="1"/>
            <a:r>
              <a:rPr lang="cs-CZ" dirty="0" smtClean="0"/>
              <a:t>základní spolupráce s cca 300 ZŠ a SŠ </a:t>
            </a:r>
          </a:p>
          <a:p>
            <a:pPr eaLnBrk="1" hangingPunct="1"/>
            <a:r>
              <a:rPr lang="cs-CZ" dirty="0" smtClean="0"/>
              <a:t>30 </a:t>
            </a:r>
            <a:r>
              <a:rPr lang="cs-CZ" dirty="0" smtClean="0"/>
              <a:t>000 podpořených žáků</a:t>
            </a:r>
          </a:p>
          <a:p>
            <a:pPr eaLnBrk="1" hangingPunct="1"/>
            <a:r>
              <a:rPr lang="cs-CZ" dirty="0" smtClean="0"/>
              <a:t>300 </a:t>
            </a:r>
            <a:r>
              <a:rPr lang="cs-CZ" dirty="0" smtClean="0"/>
              <a:t>podpořených metodiků prevence</a:t>
            </a:r>
          </a:p>
          <a:p>
            <a:pPr eaLnBrk="1" hangingPunct="1"/>
            <a:r>
              <a:rPr lang="cs-CZ" dirty="0" smtClean="0"/>
              <a:t>vyškolení 23 lektorů ACET</a:t>
            </a:r>
          </a:p>
          <a:p>
            <a:pPr eaLnBrk="1" hangingPunct="1"/>
            <a:r>
              <a:rPr lang="cs-CZ" dirty="0" smtClean="0"/>
              <a:t>Setkání se školními metodiky: 1230</a:t>
            </a:r>
          </a:p>
        </p:txBody>
      </p:sp>
      <p:pic>
        <p:nvPicPr>
          <p:cNvPr id="15364" name="Picture 2" descr="C:\Users\spravce\Desktop\P5037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221163"/>
            <a:ext cx="3313113" cy="248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 eaLnBrk="1" hangingPunct="1"/>
            <a:r>
              <a:rPr lang="cs-CZ" dirty="0" smtClean="0"/>
              <a:t> vytvoření a vyrobení metodických a didaktických materiálů </a:t>
            </a:r>
          </a:p>
          <a:p>
            <a:pPr eaLnBrk="1" hangingPunct="1"/>
            <a:r>
              <a:rPr lang="cs-CZ" dirty="0" smtClean="0"/>
              <a:t>realizace neformálních setkání pro 750 žáků</a:t>
            </a:r>
          </a:p>
          <a:p>
            <a:pPr eaLnBrk="1" hangingPunct="1"/>
            <a:r>
              <a:rPr lang="cs-CZ" dirty="0" smtClean="0"/>
              <a:t>vytvoření kontaktní sítě podpory pro ohrožené žáky</a:t>
            </a:r>
          </a:p>
          <a:p>
            <a:pPr eaLnBrk="1" hangingPunct="1"/>
            <a:r>
              <a:rPr lang="cs-CZ" dirty="0" smtClean="0"/>
              <a:t>zpracování </a:t>
            </a:r>
            <a:r>
              <a:rPr lang="cs-CZ" dirty="0" smtClean="0"/>
              <a:t>případové studie "dobré praxe" spolupráce institucí v oboru primární prevence sociálně-patologických jevů v okresu Chrudim</a:t>
            </a:r>
          </a:p>
          <a:p>
            <a:pPr eaLnBrk="1" hangingPunct="1"/>
            <a:r>
              <a:rPr lang="cs-CZ" dirty="0" smtClean="0"/>
              <a:t>podpora lektorů a jejich vzdělávání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rkýř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200</TotalTime>
  <Words>762</Words>
  <Application>Microsoft Office PowerPoint</Application>
  <PresentationFormat>Předvádění na obrazovce (4:3)</PresentationFormat>
  <Paragraphs>84</Paragraphs>
  <Slides>29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0" baseType="lpstr">
      <vt:lpstr>Arkýř</vt:lpstr>
      <vt:lpstr>„Zavedeni komplexního programu prevence sociálně-patologických jevů na ZŠ a SŠ“</vt:lpstr>
      <vt:lpstr>ACET ČR, o.s.: </vt:lpstr>
      <vt:lpstr>Snímek 3</vt:lpstr>
      <vt:lpstr>Partneři projektu: </vt:lpstr>
      <vt:lpstr>Snímek 5</vt:lpstr>
      <vt:lpstr>Cíle projektu:</vt:lpstr>
      <vt:lpstr>Snímek 7</vt:lpstr>
      <vt:lpstr>Klíčové aktivity projektu, který bude realizován v pěti krajích ČR:</vt:lpstr>
      <vt:lpstr>Snímek 9</vt:lpstr>
      <vt:lpstr>"Bolest-nemoc jménem šikana" </vt:lpstr>
      <vt:lpstr>„Jak si nenechat ublížit“ </vt:lpstr>
      <vt:lpstr>"Sex, AIDS a vztahy" </vt:lpstr>
      <vt:lpstr>"Přátelství a láska" </vt:lpstr>
      <vt:lpstr>"Moderní je nekouřit" </vt:lpstr>
      <vt:lpstr>Snímek 15</vt:lpstr>
      <vt:lpstr>Snímek 16</vt:lpstr>
      <vt:lpstr>podpora lektorů a jejich vzdělávání</vt:lpstr>
      <vt:lpstr>podpora lektorů a jejich vzdělávání</vt:lpstr>
      <vt:lpstr>podpora lektorů a jejich vzdělávání</vt:lpstr>
      <vt:lpstr>Práce ve skupinkách</vt:lpstr>
      <vt:lpstr>Neformální aktivity</vt:lpstr>
      <vt:lpstr>Výstupy, ke dni 30. 4. 2012</vt:lpstr>
      <vt:lpstr>Snímek 23</vt:lpstr>
      <vt:lpstr>   Hodnocení pedagogů přítomných na přednáškách. (jedná se o celkový průměr známek v 5 – ti stupňovém hodnocení všech dosud uskutečněných přednášek ) </vt:lpstr>
      <vt:lpstr>Hodnocení školních metodiků prevence </vt:lpstr>
      <vt:lpstr>Snímek 26</vt:lpstr>
      <vt:lpstr>Hodnocení neformálních aktivit </vt:lpstr>
      <vt:lpstr>Hodnocení neformálních aktivit</vt:lpstr>
      <vt:lpstr>Děkuji za pozornost! Mgr. František Krampota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„Zavedeni komplexního programu prevence sociálně-patologických jevů na ZŠ a SŠ“ reg. čislo CZ 1.07/1.2.00/14.0034,</dc:title>
  <dc:creator>spravce</dc:creator>
  <cp:lastModifiedBy>Ilona Březková</cp:lastModifiedBy>
  <cp:revision>22</cp:revision>
  <dcterms:created xsi:type="dcterms:W3CDTF">2012-05-14T10:55:29Z</dcterms:created>
  <dcterms:modified xsi:type="dcterms:W3CDTF">2012-05-22T12:45:16Z</dcterms:modified>
</cp:coreProperties>
</file>