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7" r:id="rId3"/>
    <p:sldId id="260" r:id="rId4"/>
    <p:sldId id="265" r:id="rId5"/>
    <p:sldId id="283" r:id="rId6"/>
    <p:sldId id="314" r:id="rId7"/>
    <p:sldId id="261" r:id="rId8"/>
    <p:sldId id="305" r:id="rId9"/>
    <p:sldId id="306" r:id="rId10"/>
    <p:sldId id="275" r:id="rId11"/>
    <p:sldId id="307" r:id="rId12"/>
    <p:sldId id="308" r:id="rId13"/>
    <p:sldId id="276" r:id="rId14"/>
    <p:sldId id="309" r:id="rId15"/>
    <p:sldId id="310" r:id="rId16"/>
    <p:sldId id="272" r:id="rId17"/>
    <p:sldId id="273" r:id="rId18"/>
    <p:sldId id="285" r:id="rId19"/>
    <p:sldId id="284" r:id="rId20"/>
    <p:sldId id="263" r:id="rId21"/>
    <p:sldId id="274" r:id="rId22"/>
    <p:sldId id="277" r:id="rId23"/>
    <p:sldId id="278" r:id="rId24"/>
    <p:sldId id="279" r:id="rId25"/>
    <p:sldId id="315" r:id="rId26"/>
    <p:sldId id="280" r:id="rId27"/>
    <p:sldId id="311" r:id="rId28"/>
    <p:sldId id="312" r:id="rId29"/>
    <p:sldId id="281" r:id="rId30"/>
    <p:sldId id="286" r:id="rId31"/>
    <p:sldId id="287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4" r:id="rId54"/>
    <p:sldId id="346" r:id="rId55"/>
    <p:sldId id="347" r:id="rId56"/>
    <p:sldId id="348" r:id="rId57"/>
    <p:sldId id="355" r:id="rId58"/>
    <p:sldId id="354" r:id="rId59"/>
    <p:sldId id="349" r:id="rId60"/>
    <p:sldId id="350" r:id="rId61"/>
    <p:sldId id="351" r:id="rId62"/>
    <p:sldId id="352" r:id="rId63"/>
    <p:sldId id="353" r:id="rId64"/>
    <p:sldId id="271" r:id="rId6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4D4D4D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76" d="100"/>
          <a:sy n="76" d="100"/>
        </p:scale>
        <p:origin x="-9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37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584323-E98E-467E-AA9E-0D7AC1981D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D3D35A-9BE3-4782-B011-B43B6D9522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A7C32-B785-4021-A6BB-014C4507BC30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BA34A-2A42-4C43-AE4E-D272AEF57731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PM – zodpovědný za předložení, žádosti, komunikaci</a:t>
            </a:r>
          </a:p>
          <a:p>
            <a:pPr eaLnBrk="1" hangingPunct="1"/>
            <a:r>
              <a:rPr lang="cs-CZ" smtClean="0"/>
              <a:t>OG – obsahová náplň projektu, jaké kurzy, jací partneři, komunikace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D987D0-9493-4905-B17A-6C129DA560DE}" type="slidenum">
              <a:rPr lang="cs-CZ" smtClean="0"/>
              <a:pPr/>
              <a:t>16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Zpracoval:realizační tým projektu					              19.5.2010</a:t>
            </a:r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Zpracoval:realizační tým projektu					              19.5.2010</a:t>
            </a:r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19925" y="1558925"/>
            <a:ext cx="1800225" cy="4318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619250" y="1558925"/>
            <a:ext cx="5248275" cy="4318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Zpracoval:realizační tým projektu					              19.5.2010</a:t>
            </a:r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250" y="1558925"/>
            <a:ext cx="7200900" cy="6461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619250" y="2276475"/>
            <a:ext cx="7200900" cy="360045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Zpracoval:realizační tým projektu					              19.5.2010</a:t>
            </a:r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250" y="1558925"/>
            <a:ext cx="7200900" cy="6461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1619250" y="2276475"/>
            <a:ext cx="7200900" cy="360045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611188" y="6524625"/>
            <a:ext cx="8208962" cy="263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Zpracoval:realizační tým projektu					              19.5.2010</a:t>
            </a:r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Zpracoval:realizační tým projektu					              19.5.2010</a:t>
            </a:r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Zpracoval:realizační tým projektu					              19.5.2010</a:t>
            </a:r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619250" y="2276475"/>
            <a:ext cx="3524250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95900" y="2276475"/>
            <a:ext cx="3524250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Zpracoval:realizační tým projektu					              19.5.2010</a:t>
            </a:r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Zpracoval:realizační tým projektu					              19.5.2010</a:t>
            </a:r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Zpracoval:realizační tým projektu					              19.5.2010</a:t>
            </a:r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Zpracoval:realizační tým projektu					              19.5.2010</a:t>
            </a:r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Zpracoval:realizační tým projektu					              19.5.2010</a:t>
            </a:r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Zpracoval:realizační tým projektu					              19.5.2010</a:t>
            </a:r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tribrna-vnitrek-empty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558925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Nadpis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2276475"/>
            <a:ext cx="72009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0"/>
            <a:endParaRPr lang="cs-CZ" smtClean="0"/>
          </a:p>
          <a:p>
            <a:pPr lvl="0"/>
            <a:endParaRPr lang="cs-CZ" smtClean="0"/>
          </a:p>
          <a:p>
            <a:pPr lvl="0"/>
            <a:endParaRPr lang="cs-CZ" smtClean="0"/>
          </a:p>
          <a:p>
            <a:pPr lvl="0"/>
            <a:endParaRPr lang="cs-CZ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6524625"/>
            <a:ext cx="82089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Zpracoval:realizační tým projektu					              19.5.2010</a:t>
            </a:r>
          </a:p>
          <a:p>
            <a:pPr>
              <a:defRPr/>
            </a:pPr>
            <a:endParaRPr lang="cs-CZ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11188" y="915988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>
                <a:solidFill>
                  <a:srgbClr val="003882"/>
                </a:solidFill>
                <a:latin typeface="Tahoma" pitchFamily="34" charset="0"/>
              </a:rPr>
              <a:t>VYTVÁŘENÍ POZITIVNÍHO SOCIÁLNÍHO PROSTŘEDÍ VE ŠKOLÁCH</a:t>
            </a:r>
          </a:p>
        </p:txBody>
      </p:sp>
      <p:pic>
        <p:nvPicPr>
          <p:cNvPr id="1031" name="Picture 9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557338"/>
            <a:ext cx="1512888" cy="410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tribrna-pred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0" y="1844675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000" b="1">
                <a:solidFill>
                  <a:srgbClr val="5F5F5F"/>
                </a:solidFill>
                <a:latin typeface="Tahoma" pitchFamily="34" charset="0"/>
              </a:rPr>
              <a:t>VYTVÁŘENÍ POZITIVNÍHO SOCIÁLNÍHO PROSTŘEDÍ VE ŠKOLÁCH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0" y="5229225"/>
            <a:ext cx="9144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 sz="1400" b="1">
              <a:solidFill>
                <a:srgbClr val="5F5F5F"/>
              </a:solidFill>
              <a:latin typeface="Tahoma" pitchFamily="34" charset="0"/>
            </a:endParaRPr>
          </a:p>
          <a:p>
            <a:pPr algn="ctr"/>
            <a:endParaRPr lang="cs-CZ" sz="1400" b="1">
              <a:solidFill>
                <a:srgbClr val="5F5F5F"/>
              </a:solidFill>
              <a:latin typeface="Tahoma" pitchFamily="34" charset="0"/>
            </a:endParaRPr>
          </a:p>
          <a:p>
            <a:pPr algn="ctr"/>
            <a:r>
              <a:rPr lang="cs-CZ" sz="1400" b="1">
                <a:solidFill>
                  <a:srgbClr val="5F5F5F"/>
                </a:solidFill>
                <a:latin typeface="Tahoma" pitchFamily="34" charset="0"/>
              </a:rPr>
              <a:t>Zpracoval: realizační tým projektu</a:t>
            </a:r>
          </a:p>
          <a:p>
            <a:pPr algn="ctr"/>
            <a:r>
              <a:rPr lang="cs-CZ" sz="1400" b="1">
                <a:solidFill>
                  <a:srgbClr val="5F5F5F"/>
                </a:solidFill>
                <a:latin typeface="Tahoma" pitchFamily="34" charset="0"/>
              </a:rPr>
              <a:t>Datum: </a:t>
            </a:r>
            <a:r>
              <a:rPr lang="cs-CZ" sz="1400" b="1">
                <a:solidFill>
                  <a:srgbClr val="5F5F5F"/>
                </a:solidFill>
              </a:rPr>
              <a:t>květen </a:t>
            </a:r>
            <a:r>
              <a:rPr lang="cs-CZ" sz="1400" b="1">
                <a:solidFill>
                  <a:srgbClr val="5F5F5F"/>
                </a:solidFill>
                <a:latin typeface="Tahoma" pitchFamily="34" charset="0"/>
              </a:rPr>
              <a:t>201</a:t>
            </a:r>
            <a:r>
              <a:rPr lang="cs-CZ" sz="1400" b="1">
                <a:solidFill>
                  <a:srgbClr val="5F5F5F"/>
                </a:solidFill>
              </a:rPr>
              <a:t>2</a:t>
            </a:r>
          </a:p>
        </p:txBody>
      </p:sp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3789363"/>
            <a:ext cx="6081713" cy="148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ROZDĚLENÍ ŠKOL</a:t>
            </a:r>
          </a:p>
        </p:txBody>
      </p:sp>
      <p:graphicFrame>
        <p:nvGraphicFramePr>
          <p:cNvPr id="9258" name="Group 42"/>
          <p:cNvGraphicFramePr>
            <a:graphicFrameLocks noGrp="1"/>
          </p:cNvGraphicFramePr>
          <p:nvPr>
            <p:ph idx="1"/>
          </p:nvPr>
        </p:nvGraphicFramePr>
        <p:xfrm>
          <a:off x="3132138" y="2133600"/>
          <a:ext cx="4608512" cy="3998279"/>
        </p:xfrm>
        <a:graphic>
          <a:graphicData uri="http://schemas.openxmlformats.org/drawingml/2006/table">
            <a:tbl>
              <a:tblPr/>
              <a:tblGrid>
                <a:gridCol w="4608512"/>
              </a:tblGrid>
              <a:tr h="2365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BĚH Č.2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Základní škola a Mateřská škola Prostějov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Střední škola Nový Jičín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Základní škola a Mateřská škola Horní Moštěnice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Základní škola Bruntál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Čtyřleté a osmileté gymnázium Frýdek - Místek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Základní škola a mateřská škola Kostelec na Hané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Základní škola Mohelnice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Základní škola Štěpánov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Základní škola a mateřská škola Ostrava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Matiční gymnázium Ostrava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Střední zdr.škola a VOŠ zdravotnická Ostrava - Vítkovice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Obchodní akademie a Střední zemědělská škola Bruntál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Gymnázium Příbor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65540" name="Picture 4" descr="IMG_07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2276475"/>
            <a:ext cx="5568950" cy="4176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67588" name="Picture 4" descr="IMG_07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2276475"/>
            <a:ext cx="5568950" cy="4176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557338"/>
            <a:ext cx="7200900" cy="647700"/>
          </a:xfrm>
        </p:spPr>
        <p:txBody>
          <a:bodyPr/>
          <a:lstStyle/>
          <a:p>
            <a:pPr eaLnBrk="1" hangingPunct="1"/>
            <a:r>
              <a:rPr lang="cs-CZ" smtClean="0"/>
              <a:t>ROZDĚLENÍ ŠKOL</a:t>
            </a:r>
          </a:p>
        </p:txBody>
      </p:sp>
      <p:graphicFrame>
        <p:nvGraphicFramePr>
          <p:cNvPr id="10286" name="Group 46"/>
          <p:cNvGraphicFramePr>
            <a:graphicFrameLocks noGrp="1"/>
          </p:cNvGraphicFramePr>
          <p:nvPr/>
        </p:nvGraphicFramePr>
        <p:xfrm>
          <a:off x="3132138" y="2133600"/>
          <a:ext cx="4248150" cy="4202434"/>
        </p:xfrm>
        <a:graphic>
          <a:graphicData uri="http://schemas.openxmlformats.org/drawingml/2006/table">
            <a:tbl>
              <a:tblPr/>
              <a:tblGrid>
                <a:gridCol w="4248150"/>
              </a:tblGrid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BĚH Č.3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Základní škola Karviná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Základní škola a mateřská  škola Palkovice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Gymnázium Třinec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Základní škola Ostrava - Stará Bělá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Gymnázium Havířov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Základní škola a Mateřská škola Potštát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SOŠ a SOU podnikání a služeb Jablunkov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Střední škola, Základní škola a Mateřská škola Šumperk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Základní škola Písek (u Jablunkova)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Základní škola, Ostrava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Základní škola Mikulovice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Základní škola Písečná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Základní škola Ostrava – Kr.Pole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Základní škola Orlová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69636" name="Picture 4" descr="IMG_06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2276475"/>
            <a:ext cx="5497513" cy="4122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70660" name="Picture 4" descr="IMG_063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2276475"/>
            <a:ext cx="5640388" cy="4230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557338"/>
            <a:ext cx="7200900" cy="646112"/>
          </a:xfrm>
        </p:spPr>
        <p:txBody>
          <a:bodyPr/>
          <a:lstStyle/>
          <a:p>
            <a:pPr eaLnBrk="1" hangingPunct="1"/>
            <a:r>
              <a:rPr lang="cs-CZ" smtClean="0"/>
              <a:t>VÝSLEDKY PRŮZKUMU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2286000"/>
            <a:ext cx="7270750" cy="4373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1600" smtClean="0"/>
              <a:t>Přihlášeno:</a:t>
            </a:r>
            <a:r>
              <a:rPr lang="cs-CZ" sz="1600" b="0" smtClean="0"/>
              <a:t> </a:t>
            </a:r>
          </a:p>
          <a:p>
            <a:pPr eaLnBrk="1" hangingPunct="1"/>
            <a:r>
              <a:rPr lang="cs-CZ" sz="1600" smtClean="0"/>
              <a:t>39 škol</a:t>
            </a:r>
          </a:p>
          <a:p>
            <a:pPr eaLnBrk="1" hangingPunct="1">
              <a:buFontTx/>
              <a:buNone/>
            </a:pPr>
            <a:r>
              <a:rPr lang="cs-CZ" sz="1600" smtClean="0"/>
              <a:t>			z toho  	14 SŠ a GY</a:t>
            </a:r>
          </a:p>
          <a:p>
            <a:pPr eaLnBrk="1" hangingPunct="1">
              <a:buFontTx/>
              <a:buNone/>
            </a:pPr>
            <a:r>
              <a:rPr lang="cs-CZ" sz="1600" smtClean="0"/>
              <a:t>           			25 ZŠ</a:t>
            </a:r>
          </a:p>
          <a:p>
            <a:pPr eaLnBrk="1" hangingPunct="1">
              <a:buFontTx/>
              <a:buNone/>
            </a:pPr>
            <a:r>
              <a:rPr lang="cs-CZ" sz="1600" smtClean="0"/>
              <a:t>             			</a:t>
            </a:r>
          </a:p>
          <a:p>
            <a:pPr eaLnBrk="1" hangingPunct="1">
              <a:buFontTx/>
              <a:buNone/>
            </a:pPr>
            <a:r>
              <a:rPr lang="cs-CZ" sz="1600" smtClean="0"/>
              <a:t>	Nejčastější projevy rizikového chování:</a:t>
            </a:r>
          </a:p>
          <a:p>
            <a:pPr eaLnBrk="1" hangingPunct="1">
              <a:buFontTx/>
              <a:buNone/>
            </a:pPr>
            <a:r>
              <a:rPr lang="cs-CZ" sz="1600" smtClean="0"/>
              <a:t>	záškoláctví – častá absence, agresivita, kouření, kriminalita, … </a:t>
            </a:r>
          </a:p>
          <a:p>
            <a:pPr eaLnBrk="1" hangingPunct="1">
              <a:buFontTx/>
              <a:buChar char="-"/>
            </a:pPr>
            <a:r>
              <a:rPr lang="cs-CZ" sz="1600" smtClean="0"/>
              <a:t>Nefunkční třídní kolektivy</a:t>
            </a:r>
          </a:p>
          <a:p>
            <a:pPr eaLnBrk="1" hangingPunct="1">
              <a:buFontTx/>
              <a:buNone/>
            </a:pPr>
            <a:endParaRPr lang="cs-CZ" sz="1600" smtClean="0"/>
          </a:p>
          <a:p>
            <a:pPr eaLnBrk="1" hangingPunct="1">
              <a:buFontTx/>
              <a:buNone/>
            </a:pPr>
            <a:r>
              <a:rPr lang="cs-CZ" sz="1600" smtClean="0"/>
              <a:t>Rezervy v pedagogických týmech</a:t>
            </a:r>
          </a:p>
          <a:p>
            <a:pPr eaLnBrk="1" hangingPunct="1">
              <a:buFontTx/>
              <a:buNone/>
            </a:pPr>
            <a:r>
              <a:rPr lang="cs-CZ" sz="1600" smtClean="0"/>
              <a:t>- 	Komunikace mezi pedagogy, návody – co dělat když,  práce s třídními kolektivy, nezájem pedagogů o problematiku prevence …</a:t>
            </a:r>
          </a:p>
          <a:p>
            <a:pPr eaLnBrk="1" hangingPunct="1">
              <a:buFontTx/>
              <a:buNone/>
            </a:pPr>
            <a:endParaRPr lang="cs-CZ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smtClean="0"/>
          </a:p>
          <a:p>
            <a:endParaRPr lang="cs-CZ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TEORETICKÁ ČÁST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2133600"/>
            <a:ext cx="7200900" cy="4224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b="0" smtClean="0"/>
              <a:t>V souladu se standardy MŠMT, pro udělování akreditací  DVPP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smtClean="0"/>
              <a:t>Základní oblasti: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b="0" smtClean="0"/>
              <a:t>sociální – sociálně právní ochrany dětí a mládeže  a problematika rodiny</a:t>
            </a:r>
            <a:endParaRPr lang="cs-CZ" sz="2400" b="0" u="sng" smtClean="0"/>
          </a:p>
          <a:p>
            <a:pPr eaLnBrk="1" hangingPunct="1">
              <a:lnSpc>
                <a:spcPct val="80000"/>
              </a:lnSpc>
            </a:pPr>
            <a:r>
              <a:rPr lang="cs-CZ" sz="2400" b="0" smtClean="0"/>
              <a:t>pedagogická</a:t>
            </a:r>
            <a:endParaRPr lang="cs-CZ" sz="2400" b="0" u="sng" smtClean="0"/>
          </a:p>
          <a:p>
            <a:pPr eaLnBrk="1" hangingPunct="1">
              <a:lnSpc>
                <a:spcPct val="80000"/>
              </a:lnSpc>
            </a:pPr>
            <a:r>
              <a:rPr lang="cs-CZ" sz="2400" b="0" smtClean="0"/>
              <a:t>psychologická</a:t>
            </a:r>
            <a:endParaRPr lang="cs-CZ" sz="2400" b="0" u="sng" smtClean="0"/>
          </a:p>
          <a:p>
            <a:pPr eaLnBrk="1" hangingPunct="1">
              <a:lnSpc>
                <a:spcPct val="80000"/>
              </a:lnSpc>
            </a:pPr>
            <a:r>
              <a:rPr lang="cs-CZ" sz="2400" b="0" smtClean="0"/>
              <a:t>probace a mediace</a:t>
            </a:r>
            <a:endParaRPr lang="cs-CZ" sz="2400" b="0" u="sng" smtClean="0"/>
          </a:p>
          <a:p>
            <a:pPr eaLnBrk="1" hangingPunct="1">
              <a:lnSpc>
                <a:spcPct val="80000"/>
              </a:lnSpc>
            </a:pPr>
            <a:r>
              <a:rPr lang="cs-CZ" sz="2400" b="0" smtClean="0"/>
              <a:t>včasná a krizové intervence</a:t>
            </a:r>
            <a:endParaRPr lang="cs-CZ" sz="2400" b="0" u="sng" smtClean="0"/>
          </a:p>
          <a:p>
            <a:pPr eaLnBrk="1" hangingPunct="1">
              <a:lnSpc>
                <a:spcPct val="80000"/>
              </a:lnSpc>
            </a:pPr>
            <a:r>
              <a:rPr lang="cs-CZ" sz="2400" b="0" smtClean="0"/>
              <a:t>prevence kriminality</a:t>
            </a:r>
            <a:endParaRPr lang="cs-CZ" sz="2400" b="0" u="sng" smtClean="0"/>
          </a:p>
          <a:p>
            <a:pPr eaLnBrk="1" hangingPunct="1">
              <a:lnSpc>
                <a:spcPct val="80000"/>
              </a:lnSpc>
            </a:pPr>
            <a:r>
              <a:rPr lang="cs-CZ" sz="2400" b="0" smtClean="0"/>
              <a:t>legislativní a medializační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b="0" smtClean="0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763713" y="2565400"/>
            <a:ext cx="7127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Konkrétní témata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0" smtClean="0"/>
              <a:t>1. Poradenské systémy a primární prevence ve školství</a:t>
            </a:r>
          </a:p>
          <a:p>
            <a:r>
              <a:rPr lang="cs-CZ" sz="2000" b="0" smtClean="0"/>
              <a:t>2.  Legislativní rámec pro práci školního metodika o </a:t>
            </a:r>
          </a:p>
          <a:p>
            <a:r>
              <a:rPr lang="cs-CZ" sz="2000" b="0" smtClean="0"/>
              <a:t>3.  Primární prevence v podmínkách školy a její zařazení do 	školních poradenských služeb</a:t>
            </a:r>
          </a:p>
          <a:p>
            <a:r>
              <a:rPr lang="cs-CZ" sz="2000" b="0" smtClean="0"/>
              <a:t>4.  Specifika role školního metodika prevence v systému 	práce školy</a:t>
            </a:r>
          </a:p>
          <a:p>
            <a:r>
              <a:rPr lang="cs-CZ" sz="2000" b="0" smtClean="0"/>
              <a:t>5.  Systém primární prevence ve školství</a:t>
            </a:r>
          </a:p>
          <a:p>
            <a:r>
              <a:rPr lang="cs-CZ" sz="2000" b="0" smtClean="0"/>
              <a:t>6.  Školní třída, její vedení a diagnostika</a:t>
            </a:r>
          </a:p>
          <a:p>
            <a:r>
              <a:rPr lang="cs-CZ" sz="2000" b="0" smtClean="0"/>
              <a:t>7.  Rodina a komunikace s rodiči (osobami odpovědnými za 	výchovu)</a:t>
            </a:r>
          </a:p>
          <a:p>
            <a:r>
              <a:rPr lang="cs-CZ" sz="2000" b="0" smtClean="0"/>
              <a:t>8.  Rizikové projevy chování</a:t>
            </a:r>
          </a:p>
          <a:p>
            <a:r>
              <a:rPr lang="cs-CZ" sz="2000" b="0" smtClean="0"/>
              <a:t>9.  Monitorování a evaluace primární prevence</a:t>
            </a:r>
          </a:p>
          <a:p>
            <a:pPr>
              <a:buFontTx/>
              <a:buNone/>
            </a:pPr>
            <a:endParaRPr lang="cs-CZ" sz="2000" b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ODBORNÝ TÝM (KS – MSK)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smtClean="0"/>
              <a:t>Koordinační skupinu tvoří:</a:t>
            </a:r>
          </a:p>
          <a:p>
            <a:pPr eaLnBrk="1" hangingPunct="1">
              <a:lnSpc>
                <a:spcPct val="80000"/>
              </a:lnSpc>
            </a:pPr>
            <a:r>
              <a:rPr lang="cs-CZ" b="0" smtClean="0"/>
              <a:t>Manažer koordinační skupiny </a:t>
            </a:r>
          </a:p>
          <a:p>
            <a:pPr eaLnBrk="1" hangingPunct="1">
              <a:lnSpc>
                <a:spcPct val="80000"/>
              </a:lnSpc>
            </a:pPr>
            <a:r>
              <a:rPr lang="cs-CZ" b="0" smtClean="0"/>
              <a:t>Lektor prevence rizikového chování v oblasti sociální – sociálně právní ochrany dětí a mládeže </a:t>
            </a:r>
            <a:endParaRPr lang="cs-CZ" b="0" u="sng" smtClean="0"/>
          </a:p>
          <a:p>
            <a:pPr eaLnBrk="1" hangingPunct="1">
              <a:lnSpc>
                <a:spcPct val="80000"/>
              </a:lnSpc>
            </a:pPr>
            <a:r>
              <a:rPr lang="cs-CZ" b="0" smtClean="0"/>
              <a:t>Lektor prevence rizikového chování v oblasti sociální – problematika rodiny</a:t>
            </a:r>
            <a:endParaRPr lang="cs-CZ" b="0" u="sng" smtClean="0"/>
          </a:p>
          <a:p>
            <a:pPr eaLnBrk="1" hangingPunct="1">
              <a:lnSpc>
                <a:spcPct val="80000"/>
              </a:lnSpc>
            </a:pPr>
            <a:r>
              <a:rPr lang="cs-CZ" b="0" smtClean="0"/>
              <a:t>Lektor prevence rizikového chování v oblasti pedagogické</a:t>
            </a:r>
            <a:endParaRPr lang="cs-CZ" b="0" u="sng" smtClean="0"/>
          </a:p>
          <a:p>
            <a:pPr eaLnBrk="1" hangingPunct="1">
              <a:lnSpc>
                <a:spcPct val="80000"/>
              </a:lnSpc>
            </a:pPr>
            <a:r>
              <a:rPr lang="cs-CZ" b="0" smtClean="0"/>
              <a:t>Lektor prevence rizikového chování v oblasti psychologické</a:t>
            </a:r>
            <a:endParaRPr lang="cs-CZ" b="0" u="sng" smtClean="0"/>
          </a:p>
          <a:p>
            <a:pPr eaLnBrk="1" hangingPunct="1">
              <a:lnSpc>
                <a:spcPct val="80000"/>
              </a:lnSpc>
            </a:pPr>
            <a:r>
              <a:rPr lang="cs-CZ" b="0" smtClean="0"/>
              <a:t>Lektor prevence rizikového chování v oblasti probace a mediace</a:t>
            </a:r>
            <a:endParaRPr lang="cs-CZ" b="0" u="sng" smtClean="0"/>
          </a:p>
          <a:p>
            <a:pPr eaLnBrk="1" hangingPunct="1">
              <a:lnSpc>
                <a:spcPct val="80000"/>
              </a:lnSpc>
            </a:pPr>
            <a:r>
              <a:rPr lang="cs-CZ" b="0" smtClean="0"/>
              <a:t>Lektor prevence rizikového chování v oblasti včasné a krizové intervence</a:t>
            </a:r>
            <a:endParaRPr lang="cs-CZ" b="0" u="sng" smtClean="0"/>
          </a:p>
          <a:p>
            <a:pPr eaLnBrk="1" hangingPunct="1">
              <a:lnSpc>
                <a:spcPct val="80000"/>
              </a:lnSpc>
            </a:pPr>
            <a:r>
              <a:rPr lang="cs-CZ" b="0" smtClean="0"/>
              <a:t>Lektor prevence rizikového chování v oblasti prevence kriminality</a:t>
            </a:r>
            <a:endParaRPr lang="cs-CZ" b="0" u="sng" smtClean="0"/>
          </a:p>
          <a:p>
            <a:pPr eaLnBrk="1" hangingPunct="1">
              <a:lnSpc>
                <a:spcPct val="80000"/>
              </a:lnSpc>
            </a:pPr>
            <a:r>
              <a:rPr lang="cs-CZ" b="0" smtClean="0"/>
              <a:t>Lektor prevence rizikového chování v oblasti legislativní a medializační</a:t>
            </a:r>
          </a:p>
          <a:p>
            <a:pPr eaLnBrk="1" hangingPunct="1">
              <a:lnSpc>
                <a:spcPct val="80000"/>
              </a:lnSpc>
            </a:pPr>
            <a:endParaRPr lang="cs-CZ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IDENTIFIKAČNÍ ÚDAJE PROJEKTU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100" smtClean="0"/>
              <a:t>    </a:t>
            </a:r>
          </a:p>
          <a:p>
            <a:pPr eaLnBrk="1" hangingPunct="1"/>
            <a:r>
              <a:rPr lang="cs-CZ" sz="1600" smtClean="0"/>
              <a:t>Název operačního programu: </a:t>
            </a:r>
            <a:r>
              <a:rPr lang="cs-CZ" sz="1600" b="0" smtClean="0"/>
              <a:t>OP Vzdělávání pro konkurenceschopnost</a:t>
            </a:r>
          </a:p>
          <a:p>
            <a:pPr eaLnBrk="1" hangingPunct="1"/>
            <a:r>
              <a:rPr lang="cs-CZ" sz="1600" smtClean="0"/>
              <a:t>Číslo operačního programu: </a:t>
            </a:r>
            <a:r>
              <a:rPr lang="cs-CZ" sz="1600" b="0" smtClean="0"/>
              <a:t>CZ. 1.07</a:t>
            </a:r>
          </a:p>
          <a:p>
            <a:pPr eaLnBrk="1" hangingPunct="1"/>
            <a:r>
              <a:rPr lang="cs-CZ" sz="1600" smtClean="0"/>
              <a:t>Název prioritní osy: </a:t>
            </a:r>
            <a:r>
              <a:rPr lang="cs-CZ" sz="1600" b="0" smtClean="0"/>
              <a:t>Počáteční vzdělávání</a:t>
            </a:r>
          </a:p>
          <a:p>
            <a:pPr eaLnBrk="1" hangingPunct="1"/>
            <a:r>
              <a:rPr lang="cs-CZ" sz="1600" smtClean="0"/>
              <a:t>Číslo prioritní osy: </a:t>
            </a:r>
            <a:r>
              <a:rPr lang="cs-CZ" sz="1600" b="0" smtClean="0"/>
              <a:t>7.1</a:t>
            </a:r>
            <a:endParaRPr lang="cs-CZ" sz="1600" smtClean="0"/>
          </a:p>
          <a:p>
            <a:pPr eaLnBrk="1" hangingPunct="1"/>
            <a:r>
              <a:rPr lang="cs-CZ" sz="1600" smtClean="0"/>
              <a:t>Číslo oblasti podpory: </a:t>
            </a:r>
            <a:r>
              <a:rPr lang="cs-CZ" sz="1600" b="0" smtClean="0"/>
              <a:t>7.1.2</a:t>
            </a:r>
          </a:p>
          <a:p>
            <a:pPr eaLnBrk="1" hangingPunct="1"/>
            <a:r>
              <a:rPr lang="cs-CZ" sz="1600" smtClean="0"/>
              <a:t>Název oblasti podpory: </a:t>
            </a:r>
            <a:r>
              <a:rPr lang="cs-CZ" sz="1600" b="0" smtClean="0"/>
              <a:t>Rovné příležitosti dětí a žáků, včetně dětí a žáků se speciálními vzdělávacími potřebami</a:t>
            </a:r>
          </a:p>
          <a:p>
            <a:pPr eaLnBrk="1" hangingPunct="1"/>
            <a:r>
              <a:rPr lang="cs-CZ" sz="1600" smtClean="0"/>
              <a:t>Číslo výzvy: </a:t>
            </a:r>
            <a:r>
              <a:rPr lang="cs-CZ" sz="1600" b="0" smtClean="0"/>
              <a:t>14</a:t>
            </a:r>
          </a:p>
          <a:p>
            <a:pPr eaLnBrk="1" hangingPunct="1"/>
            <a:r>
              <a:rPr lang="cs-CZ" sz="1600" smtClean="0"/>
              <a:t>Typ projektu:</a:t>
            </a:r>
            <a:r>
              <a:rPr lang="cs-CZ" sz="1600" b="0" smtClean="0"/>
              <a:t> IP</a:t>
            </a:r>
          </a:p>
          <a:p>
            <a:pPr eaLnBrk="1" hangingPunct="1"/>
            <a:r>
              <a:rPr lang="cs-CZ" sz="1600" smtClean="0"/>
              <a:t>Dotace:</a:t>
            </a:r>
            <a:r>
              <a:rPr lang="cs-CZ" sz="1600" b="0" smtClean="0"/>
              <a:t> 11.008.946 Kč</a:t>
            </a:r>
          </a:p>
          <a:p>
            <a:pPr eaLnBrk="1" hangingPunct="1">
              <a:buFontTx/>
              <a:buNone/>
            </a:pPr>
            <a:endParaRPr lang="cs-CZ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smtClean="0"/>
          </a:p>
          <a:p>
            <a:endParaRPr lang="cs-CZ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PRAKTICKÁ ČÁST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2276475"/>
            <a:ext cx="7272337" cy="3992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mtClean="0"/>
              <a:t> 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619250" y="2349500"/>
            <a:ext cx="68357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b="1">
                <a:solidFill>
                  <a:srgbClr val="5F5F5F"/>
                </a:solidFill>
                <a:latin typeface="Tahoma" pitchFamily="34" charset="0"/>
              </a:rPr>
              <a:t>Organizace programu </a:t>
            </a:r>
            <a:br>
              <a:rPr lang="cs-CZ" sz="2000" b="1">
                <a:solidFill>
                  <a:srgbClr val="5F5F5F"/>
                </a:solidFill>
                <a:latin typeface="Tahoma" pitchFamily="34" charset="0"/>
              </a:rPr>
            </a:br>
            <a:r>
              <a:rPr lang="cs-CZ" sz="2000" b="1">
                <a:solidFill>
                  <a:srgbClr val="5F5F5F"/>
                </a:solidFill>
                <a:latin typeface="Tahoma" pitchFamily="34" charset="0"/>
              </a:rPr>
              <a:t>„Studium specializovaných činností“ – prevence sociálně patologických jevů</a:t>
            </a:r>
          </a:p>
          <a:p>
            <a:pPr algn="ctr"/>
            <a:endParaRPr lang="cs-CZ" sz="2000" b="1">
              <a:solidFill>
                <a:srgbClr val="5F5F5F"/>
              </a:solidFill>
              <a:latin typeface="Tahoma" pitchFamily="34" charset="0"/>
            </a:endParaRPr>
          </a:p>
          <a:p>
            <a:pPr algn="ctr"/>
            <a:endParaRPr lang="cs-CZ" sz="2000" b="1">
              <a:solidFill>
                <a:srgbClr val="5F5F5F"/>
              </a:solidFill>
              <a:latin typeface="Tahoma" pitchFamily="34" charset="0"/>
            </a:endParaRPr>
          </a:p>
          <a:p>
            <a:pPr algn="ctr"/>
            <a:endParaRPr lang="cs-CZ" sz="2000" b="1">
              <a:solidFill>
                <a:srgbClr val="5F5F5F"/>
              </a:solidFill>
              <a:latin typeface="Tahoma" pitchFamily="34" charset="0"/>
            </a:endParaRPr>
          </a:p>
          <a:p>
            <a:r>
              <a:rPr lang="cs-CZ" sz="2000" b="1">
                <a:solidFill>
                  <a:srgbClr val="5F5F5F"/>
                </a:solidFill>
                <a:latin typeface="Tahoma" pitchFamily="34" charset="0"/>
              </a:rPr>
              <a:t>PARTNEREM PROJEKTU: </a:t>
            </a:r>
          </a:p>
          <a:p>
            <a:r>
              <a:rPr lang="cs-CZ">
                <a:solidFill>
                  <a:srgbClr val="5F5F5F"/>
                </a:solidFill>
              </a:rPr>
              <a:t>Centrum nové naděje Frýdek-Místek</a:t>
            </a:r>
          </a:p>
          <a:p>
            <a:r>
              <a:rPr lang="cs-CZ">
                <a:solidFill>
                  <a:srgbClr val="5F5F5F"/>
                </a:solidFill>
              </a:rPr>
              <a:t>Bc. Lucie Cábová, DIS.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endParaRPr lang="cs-CZ" sz="2000" b="1">
              <a:solidFill>
                <a:srgbClr val="5F5F5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PŘEHLED ZÁKL.VZDĚLÁVACÍCH AKTIVIT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AutoNum type="arabicPeriod"/>
            </a:pPr>
            <a:r>
              <a:rPr lang="cs-CZ" sz="2400" smtClean="0"/>
              <a:t>Sebezkušenostní část – </a:t>
            </a:r>
            <a:r>
              <a:rPr lang="cs-CZ" sz="2400" b="0" smtClean="0"/>
              <a:t>používá dva základní prostředky – </a:t>
            </a:r>
            <a:r>
              <a:rPr lang="cs-CZ" sz="2400" b="0" u="sng" smtClean="0"/>
              <a:t>práci ve skupině</a:t>
            </a:r>
            <a:r>
              <a:rPr lang="cs-CZ" sz="2400" b="0" smtClean="0"/>
              <a:t> s cílem získání náhledu na sebe a svoji profesní roli a </a:t>
            </a:r>
            <a:r>
              <a:rPr lang="cs-CZ" sz="2400" b="0" u="sng" smtClean="0"/>
              <a:t>práci v komunitě</a:t>
            </a:r>
            <a:r>
              <a:rPr lang="cs-CZ" sz="2400" b="0" smtClean="0"/>
              <a:t> s cílem získání praktických dovedností, nácviků a tréninku v oblasti prevence.</a:t>
            </a:r>
          </a:p>
          <a:p>
            <a:pPr eaLnBrk="1" hangingPunct="1">
              <a:buFontTx/>
              <a:buNone/>
            </a:pPr>
            <a:r>
              <a:rPr lang="cs-CZ" sz="2400" b="0" smtClean="0"/>
              <a:t>	</a:t>
            </a:r>
          </a:p>
          <a:p>
            <a:pPr eaLnBrk="1" hangingPunct="1">
              <a:buFontTx/>
              <a:buNone/>
            </a:pPr>
            <a:r>
              <a:rPr lang="cs-CZ" sz="2400" b="0" smtClean="0"/>
              <a:t>	Celkem 160 hodin, tj. 4x 40 hodin pobytově v horském zařízení (vždy od středy do soboty)</a:t>
            </a:r>
          </a:p>
          <a:p>
            <a:pPr eaLnBrk="1" hangingPunct="1">
              <a:buFontTx/>
              <a:buNone/>
            </a:pPr>
            <a:endParaRPr lang="cs-CZ" sz="24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PŘEHLED ZÁKL.VZDĚLÁVACÍCH AKTIVIT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1600" smtClean="0"/>
              <a:t>Supervize –</a:t>
            </a:r>
            <a:r>
              <a:rPr lang="cs-CZ" sz="1600" b="0" smtClean="0"/>
              <a:t> supervize je externí odborná podpora, která je v rámci tohoto programu zaměřena na podporu zvládání skupinové práce se skupinou (třídou)</a:t>
            </a:r>
          </a:p>
          <a:p>
            <a:pPr eaLnBrk="1" hangingPunct="1">
              <a:buFontTx/>
              <a:buNone/>
            </a:pPr>
            <a:endParaRPr lang="cs-CZ" sz="1600" b="0" smtClean="0"/>
          </a:p>
          <a:p>
            <a:pPr eaLnBrk="1" hangingPunct="1">
              <a:buFontTx/>
              <a:buNone/>
            </a:pPr>
            <a:r>
              <a:rPr lang="cs-CZ" sz="1600" b="0" smtClean="0"/>
              <a:t>A) </a:t>
            </a:r>
            <a:r>
              <a:rPr lang="cs-CZ" sz="1600" b="0" u="sng" smtClean="0"/>
              <a:t>přímá supervize</a:t>
            </a:r>
            <a:r>
              <a:rPr lang="cs-CZ" sz="1600" b="0" smtClean="0"/>
              <a:t> – supervizor (CNN) přichází do školy a je přítomen interaktivní práci pedagoga s třídou, po jejím ukončení mu poskytuje účinnou zpětnou vazbu, reflexi</a:t>
            </a:r>
          </a:p>
          <a:p>
            <a:pPr eaLnBrk="1" hangingPunct="1">
              <a:buFontTx/>
              <a:buNone/>
            </a:pPr>
            <a:r>
              <a:rPr lang="cs-CZ" sz="1600" b="0" smtClean="0"/>
              <a:t>B) </a:t>
            </a:r>
            <a:r>
              <a:rPr lang="cs-CZ" sz="1600" b="0" u="sng" smtClean="0"/>
              <a:t>nepřímá supervize</a:t>
            </a:r>
            <a:r>
              <a:rPr lang="cs-CZ" sz="1600" b="0" smtClean="0"/>
              <a:t> – supervizor (CNN) přichází po ukončení interaktivní práce s třídou a vede řízený rozhovor s pedagogem s cílem reflexe proběhlé činnosti</a:t>
            </a:r>
          </a:p>
          <a:p>
            <a:pPr eaLnBrk="1" hangingPunct="1">
              <a:buFontTx/>
              <a:buNone/>
            </a:pPr>
            <a:r>
              <a:rPr lang="cs-CZ" sz="1600" b="0" smtClean="0"/>
              <a:t>	</a:t>
            </a:r>
          </a:p>
          <a:p>
            <a:pPr eaLnBrk="1" hangingPunct="1">
              <a:buFontTx/>
              <a:buNone/>
            </a:pPr>
            <a:r>
              <a:rPr lang="cs-CZ" sz="1600" b="0" smtClean="0"/>
              <a:t>	Celkem vede pedagog min. 2 interaktivní programy. Jejich metodika je součástí tréninkové části sebezkušenostní části vzdělávání</a:t>
            </a:r>
          </a:p>
          <a:p>
            <a:pPr eaLnBrk="1" hangingPunct="1"/>
            <a:endParaRPr lang="cs-CZ" sz="16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PŘEHLED ZÁKL.VZDĚLÁVACÍCH AKTIVIT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000" smtClean="0"/>
              <a:t>Konzultace lektorské činnosti pedagoga.</a:t>
            </a:r>
          </a:p>
          <a:p>
            <a:pPr eaLnBrk="1" hangingPunct="1"/>
            <a:r>
              <a:rPr lang="cs-CZ" sz="2000" b="0" smtClean="0"/>
              <a:t>Každý pedagog v průběhu celého programu realizuje 4 setkání se svými kolegy na území své školy. Setkání s kolegy povede jako lektor. Témata setkání se týkají prevence, zejm. sociálně patologických jevů, minimálního preventivního programu a metodiku vedení těchto programů získá rovněž v tréninkové části sebezkušenostní části vzdělávání.</a:t>
            </a:r>
          </a:p>
          <a:p>
            <a:pPr eaLnBrk="1" hangingPunct="1"/>
            <a:r>
              <a:rPr lang="cs-CZ" sz="2000" b="0" smtClean="0"/>
              <a:t>Celkem takto absolvuje 16 hodin. Konzultant (CNN) bude této práci přítomen tak, aby poskytl pedagogovi podporu a reflexi.</a:t>
            </a:r>
          </a:p>
          <a:p>
            <a:pPr eaLnBrk="1" hangingPunct="1"/>
            <a:endParaRPr lang="cs-CZ" sz="20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PORTFOLIO ÚČASTNÍKA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b="0" smtClean="0"/>
              <a:t>Každý účastník pro získání Osvědčení (potřebného i pro výkon školního metodika prevence) má mít:</a:t>
            </a:r>
          </a:p>
          <a:p>
            <a:pPr eaLnBrk="1" hangingPunct="1"/>
            <a:r>
              <a:rPr lang="cs-CZ" sz="2400" b="0" smtClean="0"/>
              <a:t>Min. 80% účasti v programu Sebezkušenostní části</a:t>
            </a:r>
          </a:p>
          <a:p>
            <a:pPr eaLnBrk="1" hangingPunct="1"/>
            <a:r>
              <a:rPr lang="cs-CZ" sz="2400" b="0" smtClean="0"/>
              <a:t>Vypracovaný MPP na aktuální školní rok a ŠPS</a:t>
            </a:r>
          </a:p>
          <a:p>
            <a:pPr eaLnBrk="1" hangingPunct="1"/>
            <a:r>
              <a:rPr lang="cs-CZ" sz="2400" b="0" smtClean="0"/>
              <a:t>Vypracovanou a obhájenou závěrečnou práci</a:t>
            </a:r>
          </a:p>
          <a:p>
            <a:pPr eaLnBrk="1" hangingPunct="1"/>
            <a:r>
              <a:rPr lang="cs-CZ" sz="2400" b="0" smtClean="0"/>
              <a:t>Zápisy ze supervizí na kterých byl přítomen</a:t>
            </a:r>
          </a:p>
          <a:p>
            <a:pPr eaLnBrk="1" hangingPunct="1"/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Lektoři CNN</a:t>
            </a:r>
          </a:p>
        </p:txBody>
      </p:sp>
      <p:pic>
        <p:nvPicPr>
          <p:cNvPr id="79876" name="Picture 4" descr="IMG_054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2276475"/>
            <a:ext cx="4800600" cy="3600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Zpracoval:realizační tým projektu					              19.5.2010</a:t>
            </a:r>
          </a:p>
          <a:p>
            <a:pPr>
              <a:defRPr/>
            </a:pPr>
            <a:endParaRPr lang="cs-CZ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ODBORNÝ TÝM (CNN)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600" b="0" smtClean="0"/>
              <a:t>Mgr. Marie Cieslarová – lektor, supervizor</a:t>
            </a:r>
          </a:p>
          <a:p>
            <a:pPr eaLnBrk="1" hangingPunct="1"/>
            <a:r>
              <a:rPr lang="cs-CZ" sz="2600" b="0" smtClean="0"/>
              <a:t>Mgr. Simona Lasková – lektor</a:t>
            </a:r>
          </a:p>
          <a:p>
            <a:pPr eaLnBrk="1" hangingPunct="1"/>
            <a:r>
              <a:rPr lang="cs-CZ" sz="2600" b="0" smtClean="0"/>
              <a:t>Mgr. Alžběta Nejedlá – lektor</a:t>
            </a:r>
          </a:p>
          <a:p>
            <a:pPr eaLnBrk="1" hangingPunct="1"/>
            <a:r>
              <a:rPr lang="cs-CZ" sz="2600" b="0" smtClean="0"/>
              <a:t>Mgr. Petr Oroszy – lektor, supervizor, konzultant</a:t>
            </a:r>
          </a:p>
          <a:p>
            <a:pPr eaLnBrk="1" hangingPunct="1"/>
            <a:r>
              <a:rPr lang="cs-CZ" sz="2600" b="0" smtClean="0"/>
              <a:t>In. Martin Lisník -  lektor, supervizor, konzultant</a:t>
            </a:r>
          </a:p>
          <a:p>
            <a:pPr eaLnBrk="1" hangingPunct="1"/>
            <a:r>
              <a:rPr lang="cs-CZ" sz="2600" b="0" smtClean="0"/>
              <a:t>Bc. Pavel Matula - lektor, supervizor, konzultant</a:t>
            </a:r>
          </a:p>
          <a:p>
            <a:pPr eaLnBrk="1" hangingPunct="1"/>
            <a:endParaRPr lang="cs-CZ" sz="26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Lektorský sbor</a:t>
            </a:r>
          </a:p>
        </p:txBody>
      </p:sp>
      <p:pic>
        <p:nvPicPr>
          <p:cNvPr id="73732" name="Picture 4" descr="IMG_063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2276475"/>
            <a:ext cx="5713413" cy="4284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75780" name="Picture 4" descr="IMG_064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2276475"/>
            <a:ext cx="5640388" cy="4230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AKTIVITA PROJEKTU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2276475"/>
            <a:ext cx="7200900" cy="36004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cs-CZ" sz="3600" smtClean="0"/>
          </a:p>
          <a:p>
            <a:pPr algn="ctr" eaLnBrk="1" hangingPunct="1">
              <a:buFontTx/>
              <a:buNone/>
            </a:pPr>
            <a:r>
              <a:rPr lang="cs-CZ" sz="3600" smtClean="0"/>
              <a:t>SOCIOMETRICKÉ ŠETŘENÍ TŘÍD</a:t>
            </a:r>
          </a:p>
          <a:p>
            <a:pPr algn="ctr" eaLnBrk="1" hangingPunct="1">
              <a:buFontTx/>
              <a:buNone/>
            </a:pPr>
            <a:endParaRPr lang="cs-CZ" sz="3600" smtClean="0"/>
          </a:p>
          <a:p>
            <a:pPr algn="ctr" eaLnBrk="1" hangingPunct="1">
              <a:buFontTx/>
              <a:buNone/>
            </a:pPr>
            <a:r>
              <a:rPr lang="cs-CZ" sz="2400" smtClean="0"/>
              <a:t>Mgr. Pavlína Němcová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2349500"/>
            <a:ext cx="7118350" cy="39925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20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Hlavní cíl: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2000" b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  </a:t>
            </a:r>
            <a:r>
              <a:rPr lang="cs-CZ" sz="2000" b="0" smtClean="0">
                <a:solidFill>
                  <a:srgbClr val="4D4D4D"/>
                </a:solidFill>
              </a:rPr>
              <a:t>Podpořit pozitivní sociální klima a zajistit primární soběstačnost zapojených škol v PRPCH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sz="2000" smtClean="0">
              <a:solidFill>
                <a:srgbClr val="4D4D4D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200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Dílčí cíle: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sz="2000" b="0" smtClean="0">
                <a:solidFill>
                  <a:srgbClr val="4D4D4D"/>
                </a:solidFill>
              </a:rPr>
              <a:t>Zvýšit klíčové kompetence pedagogických pracovníků v oblasti prevence rizikových projevů chování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sz="2000" b="0" smtClean="0">
                <a:solidFill>
                  <a:srgbClr val="4D4D4D"/>
                </a:solidFill>
              </a:rPr>
              <a:t>Vytvořit funkční komunikační síť zapojených subjektů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sz="2000" b="0" smtClean="0">
                <a:solidFill>
                  <a:srgbClr val="4D4D4D"/>
                </a:solidFill>
              </a:rPr>
              <a:t>Realizovat přímo práci se žáky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sz="2000" b="0" smtClean="0">
                <a:solidFill>
                  <a:srgbClr val="4D4D4D"/>
                </a:solidFill>
              </a:rPr>
              <a:t>Vytvořit metodickou podporu – Příručku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sz="2000" b="0" smtClean="0">
                <a:solidFill>
                  <a:srgbClr val="4D4D4D"/>
                </a:solidFill>
              </a:rPr>
              <a:t>Inovace a evaluace ŠVP a ŠPS</a:t>
            </a:r>
            <a:r>
              <a:rPr lang="cs-CZ" sz="2000" b="0" smtClean="0">
                <a:solidFill>
                  <a:srgbClr val="4D4D4D"/>
                </a:solidFill>
                <a:latin typeface="Arial" charset="0"/>
              </a:rPr>
              <a:t>, MPP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sz="2000" b="0" smtClean="0">
              <a:solidFill>
                <a:srgbClr val="4D4D4D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sz="2000" b="0" smtClean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endParaRPr lang="cs-CZ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813" y="1558925"/>
            <a:ext cx="7272337" cy="646113"/>
          </a:xfrm>
          <a:noFill/>
        </p:spPr>
        <p:txBody>
          <a:bodyPr/>
          <a:lstStyle/>
          <a:p>
            <a:pPr eaLnBrk="1" hangingPunct="1"/>
            <a:r>
              <a:rPr lang="cs-CZ" smtClean="0"/>
              <a:t>CÍL PROJEKTU: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SMYSL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b="0" smtClean="0"/>
              <a:t>Smyslem realizace sociometrického dotazníku je zjistit klima jednotlivých tříd a tím také celé školy </a:t>
            </a:r>
          </a:p>
          <a:p>
            <a:r>
              <a:rPr lang="cs-CZ" sz="2800" b="0" smtClean="0"/>
              <a:t>Zjistit, které třídy mají vztahové problémy a potřebují péči</a:t>
            </a:r>
          </a:p>
          <a:p>
            <a:r>
              <a:rPr lang="cs-CZ" sz="2800" b="0" smtClean="0"/>
              <a:t>Zjistit, kteří žáci jsou ve třídách na okraji a/nebo se necítí v kolektivu dobře (a následně těmto žákům nabídnout pomoc)</a:t>
            </a:r>
          </a:p>
          <a:p>
            <a:endParaRPr lang="cs-CZ" sz="28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POUŽITÁ METODA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b="0" smtClean="0"/>
              <a:t>Sociometrický dotazník B3 vytvořený o.s. Audendo v čele s PhDr. Richardem Braunem </a:t>
            </a:r>
          </a:p>
          <a:p>
            <a:r>
              <a:rPr lang="cs-CZ" sz="2800" b="0" smtClean="0"/>
              <a:t>Slouží ke zjišťování vztahů mezi dětmi ve třídě, sebevnímání dětí a jejich preferencí.</a:t>
            </a:r>
          </a:p>
          <a:p>
            <a:r>
              <a:rPr lang="cs-CZ" sz="2800" b="0" smtClean="0"/>
              <a:t>Použitelnost – od 4.třídy po maturanty</a:t>
            </a:r>
          </a:p>
          <a:p>
            <a:r>
              <a:rPr lang="cs-CZ" sz="2800" b="0" smtClean="0"/>
              <a:t>Administrace trvá 30-40 minut, vyhodnocení pomocí metody ON-LINE 15-30 minut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smtClean="0"/>
              <a:t>Závěrečné hodnocení projektu  I.běh</a:t>
            </a:r>
            <a:br>
              <a:rPr lang="cs-CZ" sz="2400" smtClean="0"/>
            </a:br>
            <a:endParaRPr lang="cs-CZ" sz="240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  <a:p>
            <a:endParaRPr lang="cs-CZ" smtClean="0"/>
          </a:p>
          <a:p>
            <a:r>
              <a:rPr lang="cs-CZ" smtClean="0"/>
              <a:t>Dotazník „Závěrečné hodnocení projektu „ odevzdalo 22 účastníku I. běhu.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1600" smtClean="0"/>
              <a:t>1)  Jak se programový obsah sebezkušenostní části projektu (Hukvaldy) shodoval s mojí představou?</a:t>
            </a:r>
          </a:p>
        </p:txBody>
      </p:sp>
      <p:graphicFrame>
        <p:nvGraphicFramePr>
          <p:cNvPr id="89091" name="Object 3"/>
          <p:cNvGraphicFramePr>
            <a:graphicFrameLocks noChangeAspect="1"/>
          </p:cNvGraphicFramePr>
          <p:nvPr>
            <p:ph idx="1"/>
          </p:nvPr>
        </p:nvGraphicFramePr>
        <p:xfrm>
          <a:off x="1619250" y="2276475"/>
          <a:ext cx="7345363" cy="3600450"/>
        </p:xfrm>
        <a:graphic>
          <a:graphicData uri="http://schemas.openxmlformats.org/presentationml/2006/ole">
            <p:oleObj spid="_x0000_s89091" name="Graf" r:id="rId3" imgW="6096000" imgH="406706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1600" smtClean="0"/>
              <a:t>2)   Sebezkušenost byla pro mně jako metoda učení se: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2195513" y="2781300"/>
          <a:ext cx="6480175" cy="2952750"/>
        </p:xfrm>
        <a:graphic>
          <a:graphicData uri="http://schemas.openxmlformats.org/presentationml/2006/ole">
            <p:oleObj spid="_x0000_s90117" name="Graf" r:id="rId3" imgW="5429216" imgH="1628662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1600" smtClean="0"/>
              <a:t>3) Co mi sebezkušenotní část dala: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1692275" y="2420938"/>
          <a:ext cx="7056438" cy="3455987"/>
        </p:xfrm>
        <a:graphic>
          <a:graphicData uri="http://schemas.openxmlformats.org/presentationml/2006/ole">
            <p:oleObj spid="_x0000_s91141" name="Graf" r:id="rId3" imgW="6400800" imgH="1676484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1600" smtClean="0"/>
              <a:t>4) Obsahově slabým místem sebezkušenostní části projektu bylo (co by se mělo zlepšit):</a:t>
            </a:r>
            <a:r>
              <a:rPr lang="cs-CZ" sz="2400" smtClean="0"/>
              <a:t>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smtClean="0"/>
              <a:t>přístup</a:t>
            </a:r>
          </a:p>
          <a:p>
            <a:r>
              <a:rPr lang="cs-CZ" sz="2000" smtClean="0"/>
              <a:t>velké kruhy</a:t>
            </a:r>
          </a:p>
          <a:p>
            <a:r>
              <a:rPr lang="cs-CZ" sz="2000" smtClean="0"/>
              <a:t>úvodní komunity</a:t>
            </a:r>
          </a:p>
          <a:p>
            <a:r>
              <a:rPr lang="cs-CZ" sz="2000" smtClean="0"/>
              <a:t>osobní prostor</a:t>
            </a:r>
          </a:p>
          <a:p>
            <a:r>
              <a:rPr lang="cs-CZ" sz="2000" smtClean="0"/>
              <a:t>málo skupin</a:t>
            </a:r>
          </a:p>
          <a:p>
            <a:r>
              <a:rPr lang="cs-CZ" sz="2000" smtClean="0"/>
              <a:t>změnit lektory ( za KBT)</a:t>
            </a:r>
          </a:p>
          <a:p>
            <a:r>
              <a:rPr lang="cs-CZ" sz="2000" smtClean="0"/>
              <a:t>málo hodin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1600" smtClean="0"/>
              <a:t>5) Jak hodnotím práci lektorského týmu sebezkušenostní části: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1692275" y="2420938"/>
          <a:ext cx="7127875" cy="3671887"/>
        </p:xfrm>
        <a:graphic>
          <a:graphicData uri="http://schemas.openxmlformats.org/presentationml/2006/ole">
            <p:oleObj spid="_x0000_s93189" name="Graf" r:id="rId3" imgW="6219808" imgH="1828868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1600" smtClean="0"/>
              <a:t>6) Jak hodnotíte doprovodné aktivity projektu (přímá a nepřímá supervize, den prevence)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1692275" y="2492375"/>
          <a:ext cx="7056438" cy="3384550"/>
        </p:xfrm>
        <a:graphic>
          <a:graphicData uri="http://schemas.openxmlformats.org/presentationml/2006/ole">
            <p:oleObj spid="_x0000_s94213" name="Graf" r:id="rId3" imgW="5991343" imgH="1828868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1600" smtClean="0"/>
              <a:t>7) Které výukové bloky teorie (KÚ MSK) měli pro mne největší přínos ?</a:t>
            </a:r>
            <a:r>
              <a:rPr lang="cs-CZ" smtClean="0"/>
              <a:t>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95237" name="Object 5"/>
          <p:cNvGraphicFramePr>
            <a:graphicFrameLocks noChangeAspect="1"/>
          </p:cNvGraphicFramePr>
          <p:nvPr/>
        </p:nvGraphicFramePr>
        <p:xfrm>
          <a:off x="1692275" y="2276475"/>
          <a:ext cx="7127875" cy="4032250"/>
        </p:xfrm>
        <a:graphic>
          <a:graphicData uri="http://schemas.openxmlformats.org/presentationml/2006/ole">
            <p:oleObj spid="_x0000_s95237" name="Graf" r:id="rId3" imgW="6524608" imgH="1952611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OBSAH PROJEKTU: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2284413"/>
            <a:ext cx="7200900" cy="3592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smtClean="0"/>
              <a:t>4 klíčové aktivity:</a:t>
            </a:r>
          </a:p>
          <a:p>
            <a:pPr eaLnBrk="1" hangingPunct="1">
              <a:buFontTx/>
              <a:buNone/>
            </a:pPr>
            <a:endParaRPr lang="cs-CZ" sz="2800" smtClean="0"/>
          </a:p>
          <a:p>
            <a:pPr eaLnBrk="1" hangingPunct="1">
              <a:buFontTx/>
              <a:buAutoNum type="arabicPeriod"/>
            </a:pPr>
            <a:r>
              <a:rPr lang="cs-CZ" sz="2400" b="0" smtClean="0"/>
              <a:t>Vytvoření Koordinační skupiny - Síť podpory </a:t>
            </a:r>
          </a:p>
          <a:p>
            <a:pPr eaLnBrk="1" hangingPunct="1">
              <a:buFontTx/>
              <a:buAutoNum type="arabicPeriod"/>
            </a:pPr>
            <a:r>
              <a:rPr lang="cs-CZ" sz="2400" b="0" smtClean="0"/>
              <a:t>Výběr pedagogických pracovníků z jednotlivých škola Moravskoslezského a Olomouckého kraje</a:t>
            </a:r>
          </a:p>
          <a:p>
            <a:pPr eaLnBrk="1" hangingPunct="1">
              <a:buFontTx/>
              <a:buAutoNum type="arabicPeriod"/>
            </a:pPr>
            <a:r>
              <a:rPr lang="cs-CZ" sz="2400" b="0" smtClean="0"/>
              <a:t>Školní preventivní program</a:t>
            </a:r>
          </a:p>
          <a:p>
            <a:pPr eaLnBrk="1" hangingPunct="1">
              <a:buFontTx/>
              <a:buAutoNum type="arabicPeriod"/>
            </a:pPr>
            <a:r>
              <a:rPr lang="cs-CZ" sz="2400" b="0" smtClean="0"/>
              <a:t>Tvorba metodické podpory- Příručka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1600" smtClean="0"/>
              <a:t>8) Organizační stránku projektu hodnotím jako:</a:t>
            </a:r>
            <a:r>
              <a:rPr lang="cs-CZ" smtClean="0"/>
              <a:t>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96261" name="Object 5"/>
          <p:cNvGraphicFramePr>
            <a:graphicFrameLocks noChangeAspect="1"/>
          </p:cNvGraphicFramePr>
          <p:nvPr/>
        </p:nvGraphicFramePr>
        <p:xfrm>
          <a:off x="1979613" y="2492375"/>
          <a:ext cx="6769100" cy="3529013"/>
        </p:xfrm>
        <a:graphic>
          <a:graphicData uri="http://schemas.openxmlformats.org/presentationml/2006/ole">
            <p:oleObj spid="_x0000_s96261" name="Graf" r:id="rId3" imgW="6334176" imgH="1828868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1600" smtClean="0"/>
              <a:t>9) Celkový přínos projektu pro mne je: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1908175" y="2349500"/>
          <a:ext cx="6840538" cy="3527425"/>
        </p:xfrm>
        <a:graphic>
          <a:graphicData uri="http://schemas.openxmlformats.org/presentationml/2006/ole">
            <p:oleObj spid="_x0000_s97285" name="Graf" r:id="rId3" imgW="6334176" imgH="1828868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1600" smtClean="0"/>
              <a:t>10) Jak se programový obsah projektu shodoval s mým očekáváním před vstupem do projektu ?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1692275" y="2565400"/>
          <a:ext cx="7200900" cy="3600450"/>
        </p:xfrm>
        <a:graphic>
          <a:graphicData uri="http://schemas.openxmlformats.org/presentationml/2006/ole">
            <p:oleObj spid="_x0000_s98309" name="Graf" r:id="rId3" imgW="6562641" imgH="1828868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1600" smtClean="0"/>
              <a:t>11) Celkově hodnotím tento projekt jako: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99333" name="Object 5"/>
          <p:cNvGraphicFramePr>
            <a:graphicFrameLocks noChangeAspect="1"/>
          </p:cNvGraphicFramePr>
          <p:nvPr/>
        </p:nvGraphicFramePr>
        <p:xfrm>
          <a:off x="1979613" y="2349500"/>
          <a:ext cx="6696075" cy="3743325"/>
        </p:xfrm>
        <a:graphic>
          <a:graphicData uri="http://schemas.openxmlformats.org/presentationml/2006/ole">
            <p:oleObj spid="_x0000_s99333" name="Graf" r:id="rId3" imgW="6677008" imgH="1828868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Vyhodnocení teorie I. běhu VYPOŠ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i="1" smtClean="0"/>
              <a:t>(údaje jsou v %)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smtClean="0"/>
              <a:t>lektoři:</a:t>
            </a:r>
          </a:p>
          <a:p>
            <a:pPr>
              <a:lnSpc>
                <a:spcPct val="90000"/>
              </a:lnSpc>
            </a:pPr>
            <a:r>
              <a:rPr lang="cs-CZ" smtClean="0"/>
              <a:t>Spur – PhDr. Ladislav Spurný</a:t>
            </a:r>
          </a:p>
          <a:p>
            <a:pPr>
              <a:lnSpc>
                <a:spcPct val="90000"/>
              </a:lnSpc>
            </a:pPr>
            <a:r>
              <a:rPr lang="cs-CZ" smtClean="0"/>
              <a:t>Vel – Bc. Tomáš Velička</a:t>
            </a:r>
          </a:p>
          <a:p>
            <a:pPr>
              <a:lnSpc>
                <a:spcPct val="90000"/>
              </a:lnSpc>
            </a:pPr>
            <a:r>
              <a:rPr lang="cs-CZ" smtClean="0"/>
              <a:t>Tom – Mgr. Stanislav Toman</a:t>
            </a:r>
          </a:p>
          <a:p>
            <a:pPr>
              <a:lnSpc>
                <a:spcPct val="90000"/>
              </a:lnSpc>
            </a:pPr>
            <a:r>
              <a:rPr lang="cs-CZ" smtClean="0"/>
              <a:t>Hur – PhDr. Květa Hurníková</a:t>
            </a:r>
          </a:p>
          <a:p>
            <a:pPr>
              <a:lnSpc>
                <a:spcPct val="90000"/>
              </a:lnSpc>
            </a:pPr>
            <a:r>
              <a:rPr lang="cs-CZ" smtClean="0"/>
              <a:t>Kuč – Bc. Zdena Kučná</a:t>
            </a:r>
          </a:p>
          <a:p>
            <a:pPr>
              <a:lnSpc>
                <a:spcPct val="90000"/>
              </a:lnSpc>
            </a:pPr>
            <a:r>
              <a:rPr lang="cs-CZ" smtClean="0"/>
              <a:t>Tka – Mgr. Marek Tkáč</a:t>
            </a:r>
          </a:p>
          <a:p>
            <a:pPr>
              <a:lnSpc>
                <a:spcPct val="90000"/>
              </a:lnSpc>
            </a:pPr>
            <a:r>
              <a:rPr lang="cs-CZ" smtClean="0"/>
              <a:t>Vít – Mgr. Petr Vítek</a:t>
            </a:r>
          </a:p>
          <a:p>
            <a:pPr>
              <a:lnSpc>
                <a:spcPct val="90000"/>
              </a:lnSpc>
            </a:pPr>
            <a:r>
              <a:rPr lang="cs-CZ" smtClean="0"/>
              <a:t>Tich – Bc. David Tichý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1600" smtClean="0"/>
              <a:t>1. Jak se programový obsah kursu shodoval s mojí představou ?: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1835150" y="2420938"/>
          <a:ext cx="6913563" cy="3744912"/>
        </p:xfrm>
        <a:graphic>
          <a:graphicData uri="http://schemas.openxmlformats.org/presentationml/2006/ole">
            <p:oleObj spid="_x0000_s101381" name="Graf" r:id="rId3" imgW="6191216" imgH="2162273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1600" smtClean="0"/>
              <a:t>2. Projev lektora ( známka jako ve škole ):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1692275" y="2492375"/>
          <a:ext cx="7200900" cy="3816350"/>
        </p:xfrm>
        <a:graphic>
          <a:graphicData uri="http://schemas.openxmlformats.org/presentationml/2006/ole">
            <p:oleObj spid="_x0000_s102405" name="Graf" r:id="rId3" imgW="5495841" imgH="2162273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1600" smtClean="0"/>
              <a:t>3a. Rozsah přednášené teorie by měl být: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1619250" y="2276475"/>
          <a:ext cx="7200900" cy="4032250"/>
        </p:xfrm>
        <a:graphic>
          <a:graphicData uri="http://schemas.openxmlformats.org/presentationml/2006/ole">
            <p:oleObj spid="_x0000_s103429" name="Graf" r:id="rId3" imgW="6305584" imgH="2314656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1600" smtClean="0"/>
              <a:t>3b. Rozsah přednášené praxe by měl být: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844675"/>
            <a:ext cx="7200900" cy="4537075"/>
          </a:xfrm>
        </p:spPr>
        <p:txBody>
          <a:bodyPr/>
          <a:lstStyle/>
          <a:p>
            <a:endParaRPr lang="cs-CZ" smtClean="0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1619250" y="2349500"/>
          <a:ext cx="7200900" cy="3887788"/>
        </p:xfrm>
        <a:graphic>
          <a:graphicData uri="http://schemas.openxmlformats.org/presentationml/2006/ole">
            <p:oleObj spid="_x0000_s104453" name="Graf" r:id="rId3" imgW="6286433" imgH="2104994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1600" smtClean="0"/>
              <a:t>5. Užitečnost získaných znalostí a dovedností ( v % ):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5477" name="Object 5"/>
          <p:cNvGraphicFramePr>
            <a:graphicFrameLocks noChangeAspect="1"/>
          </p:cNvGraphicFramePr>
          <p:nvPr/>
        </p:nvGraphicFramePr>
        <p:xfrm>
          <a:off x="1547813" y="2349500"/>
          <a:ext cx="7272337" cy="3959225"/>
        </p:xfrm>
        <a:graphic>
          <a:graphicData uri="http://schemas.openxmlformats.org/presentationml/2006/ole">
            <p:oleObj spid="_x0000_s105477" name="Graf" r:id="rId3" imgW="6057967" imgH="2104994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ČASOVÉ ROZLOŽENÍ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smtClean="0"/>
              <a:t>Program má celkem 250 hodin:</a:t>
            </a:r>
          </a:p>
          <a:p>
            <a:pPr eaLnBrk="1" hangingPunct="1"/>
            <a:r>
              <a:rPr lang="cs-CZ" sz="2400" b="0" smtClean="0"/>
              <a:t>160 	– sebezkušenostní část</a:t>
            </a:r>
          </a:p>
          <a:p>
            <a:pPr eaLnBrk="1" hangingPunct="1"/>
            <a:r>
              <a:rPr lang="cs-CZ" sz="2400" b="0" smtClean="0"/>
              <a:t>64 		– teoretická část</a:t>
            </a:r>
          </a:p>
          <a:p>
            <a:pPr eaLnBrk="1" hangingPunct="1"/>
            <a:r>
              <a:rPr lang="cs-CZ" sz="2400" b="0" smtClean="0"/>
              <a:t>5 		– přímá supervize</a:t>
            </a:r>
          </a:p>
          <a:p>
            <a:pPr eaLnBrk="1" hangingPunct="1"/>
            <a:r>
              <a:rPr lang="cs-CZ" sz="2400" b="0" smtClean="0"/>
              <a:t>5 		- nepřímá supervize</a:t>
            </a:r>
          </a:p>
          <a:p>
            <a:pPr eaLnBrk="1" hangingPunct="1"/>
            <a:r>
              <a:rPr lang="cs-CZ" sz="2400" b="0" smtClean="0"/>
              <a:t>16 		– lektorská činnost</a:t>
            </a:r>
          </a:p>
          <a:p>
            <a:pPr eaLnBrk="1" hangingPunct="1">
              <a:buFontTx/>
              <a:buNone/>
            </a:pPr>
            <a:endParaRPr lang="cs-CZ" sz="2400" b="0" smtClean="0"/>
          </a:p>
          <a:p>
            <a:pPr eaLnBrk="1" hangingPunct="1">
              <a:buFontTx/>
              <a:buNone/>
            </a:pPr>
            <a:r>
              <a:rPr lang="cs-CZ" sz="2400" smtClean="0"/>
              <a:t>Celý program je rozložen do cca 13 měsíců</a:t>
            </a:r>
          </a:p>
          <a:p>
            <a:pPr eaLnBrk="1" hangingPunct="1"/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1600" smtClean="0"/>
              <a:t>6. Přínos semináře pro mne je: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1547813" y="2349500"/>
          <a:ext cx="7272337" cy="4032250"/>
        </p:xfrm>
        <a:graphic>
          <a:graphicData uri="http://schemas.openxmlformats.org/presentationml/2006/ole">
            <p:oleObj spid="_x0000_s106501" name="Graf" r:id="rId3" imgW="6400800" imgH="2104994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1600" smtClean="0"/>
              <a:t>7. Organizační stránku kurzu hodnotím jako: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1619250" y="2349500"/>
          <a:ext cx="7345363" cy="4032250"/>
        </p:xfrm>
        <a:graphic>
          <a:graphicData uri="http://schemas.openxmlformats.org/presentationml/2006/ole">
            <p:oleObj spid="_x0000_s107525" name="Graf" r:id="rId3" imgW="6515167" imgH="2104994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1600" smtClean="0"/>
              <a:t>8. Celkově hodnotím kurz jako: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8549" name="Object 5"/>
          <p:cNvGraphicFramePr>
            <a:graphicFrameLocks noChangeAspect="1"/>
          </p:cNvGraphicFramePr>
          <p:nvPr/>
        </p:nvGraphicFramePr>
        <p:xfrm>
          <a:off x="1547813" y="2276475"/>
          <a:ext cx="7596187" cy="4032250"/>
        </p:xfrm>
        <a:graphic>
          <a:graphicData uri="http://schemas.openxmlformats.org/presentationml/2006/ole">
            <p:oleObj spid="_x0000_s108549" name="Graf" r:id="rId3" imgW="6629535" imgH="2104994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Porady jsou konstruktivně náročné</a:t>
            </a:r>
          </a:p>
        </p:txBody>
      </p:sp>
      <p:pic>
        <p:nvPicPr>
          <p:cNvPr id="110595" name="Picture 3" descr="IMG_006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2276475"/>
            <a:ext cx="5495925" cy="4122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Lektoři se i mračili …</a:t>
            </a:r>
          </a:p>
        </p:txBody>
      </p:sp>
      <p:pic>
        <p:nvPicPr>
          <p:cNvPr id="112643" name="Picture 3" descr="IMG_013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2276475"/>
            <a:ext cx="5495925" cy="4122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… řešili krizi …</a:t>
            </a:r>
          </a:p>
        </p:txBody>
      </p:sp>
      <p:pic>
        <p:nvPicPr>
          <p:cNvPr id="113667" name="Picture 3" descr="IMG_046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2276475"/>
            <a:ext cx="5568950" cy="4176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… intervenovali …</a:t>
            </a:r>
          </a:p>
        </p:txBody>
      </p:sp>
      <p:pic>
        <p:nvPicPr>
          <p:cNvPr id="114691" name="Picture 3" descr="IMG_00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2276475"/>
            <a:ext cx="5495925" cy="4122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… rozebírali rodinu …</a:t>
            </a:r>
          </a:p>
        </p:txBody>
      </p:sp>
      <p:pic>
        <p:nvPicPr>
          <p:cNvPr id="122884" name="Picture 4" descr="IMG_068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2205038"/>
            <a:ext cx="5664200" cy="424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… řešili šikanu …</a:t>
            </a:r>
          </a:p>
        </p:txBody>
      </p:sp>
      <p:pic>
        <p:nvPicPr>
          <p:cNvPr id="120836" name="Picture 4" descr="IMG_05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2276475"/>
            <a:ext cx="5497513" cy="4122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… zuřivě přecházeli …</a:t>
            </a:r>
          </a:p>
        </p:txBody>
      </p:sp>
      <p:pic>
        <p:nvPicPr>
          <p:cNvPr id="115715" name="Picture 3" descr="IMG_049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2276475"/>
            <a:ext cx="5495925" cy="4122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3200" smtClean="0">
                <a:latin typeface="Arial" charset="0"/>
              </a:rPr>
              <a:t>3 běhy, každý po 24 frekventantech</a:t>
            </a:r>
          </a:p>
          <a:p>
            <a:endParaRPr lang="cs-CZ" smtClean="0">
              <a:latin typeface="Arial" charset="0"/>
            </a:endParaRPr>
          </a:p>
          <a:p>
            <a:r>
              <a:rPr lang="cs-CZ" sz="2400" smtClean="0">
                <a:latin typeface="Arial" charset="0"/>
              </a:rPr>
              <a:t>I. běh – 9.2010 – 11.2011</a:t>
            </a:r>
          </a:p>
          <a:p>
            <a:r>
              <a:rPr lang="cs-CZ" sz="2400" smtClean="0">
                <a:latin typeface="Arial" charset="0"/>
              </a:rPr>
              <a:t>II. běh – 6.2011 – 9.2012</a:t>
            </a:r>
          </a:p>
          <a:p>
            <a:r>
              <a:rPr lang="cs-CZ" sz="2400" smtClean="0">
                <a:latin typeface="Arial" charset="0"/>
              </a:rPr>
              <a:t>III. běh – 9.2011 – 11.2012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… smáli se …</a:t>
            </a:r>
          </a:p>
        </p:txBody>
      </p:sp>
      <p:pic>
        <p:nvPicPr>
          <p:cNvPr id="116739" name="Picture 3" descr="IMG_06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2276475"/>
            <a:ext cx="5568950" cy="4176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… nebo inscenovali soudy.</a:t>
            </a:r>
          </a:p>
        </p:txBody>
      </p:sp>
      <p:pic>
        <p:nvPicPr>
          <p:cNvPr id="117763" name="Picture 3" descr="IMG_01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2276475"/>
            <a:ext cx="5495925" cy="4122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Na některé zbyla služba v kuchyni </a:t>
            </a:r>
            <a:r>
              <a:rPr lang="cs-CZ" smtClean="0">
                <a:sym typeface="Wingdings" pitchFamily="2" charset="2"/>
              </a:rPr>
              <a:t></a:t>
            </a:r>
            <a:endParaRPr lang="cs-CZ" smtClean="0"/>
          </a:p>
        </p:txBody>
      </p:sp>
      <p:pic>
        <p:nvPicPr>
          <p:cNvPr id="118787" name="Picture 3" descr="IMG_00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2276475"/>
            <a:ext cx="5568950" cy="4176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Vše bylo pod bedlivou kontrolou</a:t>
            </a:r>
          </a:p>
        </p:txBody>
      </p:sp>
      <p:pic>
        <p:nvPicPr>
          <p:cNvPr id="119811" name="Picture 3" descr="IMG_005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2276475"/>
            <a:ext cx="5568950" cy="4176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3048000"/>
            <a:ext cx="7053262" cy="646113"/>
          </a:xfrm>
        </p:spPr>
        <p:txBody>
          <a:bodyPr/>
          <a:lstStyle/>
          <a:p>
            <a:pPr algn="ctr" eaLnBrk="1" hangingPunct="1"/>
            <a:r>
              <a:rPr lang="cs-CZ" smtClean="0"/>
              <a:t>Děkujeme za pozornost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ROZDĚLENÍ ŠKOL</a:t>
            </a:r>
          </a:p>
        </p:txBody>
      </p:sp>
      <p:graphicFrame>
        <p:nvGraphicFramePr>
          <p:cNvPr id="8228" name="Group 36"/>
          <p:cNvGraphicFramePr>
            <a:graphicFrameLocks noGrp="1"/>
          </p:cNvGraphicFramePr>
          <p:nvPr>
            <p:ph idx="1"/>
          </p:nvPr>
        </p:nvGraphicFramePr>
        <p:xfrm>
          <a:off x="3203575" y="2276475"/>
          <a:ext cx="4321175" cy="3699196"/>
        </p:xfrm>
        <a:graphic>
          <a:graphicData uri="http://schemas.openxmlformats.org/drawingml/2006/table">
            <a:tbl>
              <a:tblPr/>
              <a:tblGrid>
                <a:gridCol w="4321175"/>
              </a:tblGrid>
              <a:tr h="1714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BĚH Č.1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Obchodní akademie Orlová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Základní škola a Mateřská škola Mořkov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Biskupské gymnázium Ostrava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Základní škola Přerov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Základní škola Bohumín - Pudlov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Střední škola Bohumín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Základní škola Klimkovice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Církevní základní škola Ostrava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Základní škola Hlučín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Střední škola gastronomie a služeb Frýdek - Místek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Základní škola Opava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Gymnázium, Ostrava - Hrabůvka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61444" name="Picture 4" descr="IMG_003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1916113"/>
            <a:ext cx="5424488" cy="4475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63492" name="Picture 4" descr="IMG_007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2276475"/>
            <a:ext cx="5497513" cy="4122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j-stribrna1">
  <a:themeElements>
    <a:clrScheme name="Kraj-stribrna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raj-stribrna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raj-stribrna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j-stribrna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j-stribrna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j-stribrna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j-stribrna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j-stribrna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j-stribrna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j-stribrna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j-stribrna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j-stribrna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j-stribrna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j-stribrna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1362</Words>
  <Application>Microsoft Office PowerPoint</Application>
  <PresentationFormat>Předvádění na obrazovce (4:3)</PresentationFormat>
  <Paragraphs>250</Paragraphs>
  <Slides>64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6" baseType="lpstr">
      <vt:lpstr>Kraj-stribrna1</vt:lpstr>
      <vt:lpstr>Graf</vt:lpstr>
      <vt:lpstr>Snímek 1</vt:lpstr>
      <vt:lpstr>IDENTIFIKAČNÍ ÚDAJE PROJEKTU</vt:lpstr>
      <vt:lpstr>CÍL PROJEKTU:</vt:lpstr>
      <vt:lpstr>OBSAH PROJEKTU:</vt:lpstr>
      <vt:lpstr>ČASOVÉ ROZLOŽENÍ </vt:lpstr>
      <vt:lpstr>Snímek 6</vt:lpstr>
      <vt:lpstr>ROZDĚLENÍ ŠKOL</vt:lpstr>
      <vt:lpstr>Snímek 8</vt:lpstr>
      <vt:lpstr>Snímek 9</vt:lpstr>
      <vt:lpstr>ROZDĚLENÍ ŠKOL</vt:lpstr>
      <vt:lpstr>Snímek 11</vt:lpstr>
      <vt:lpstr>Snímek 12</vt:lpstr>
      <vt:lpstr>ROZDĚLENÍ ŠKOL</vt:lpstr>
      <vt:lpstr>Snímek 14</vt:lpstr>
      <vt:lpstr>Snímek 15</vt:lpstr>
      <vt:lpstr>VÝSLEDKY PRŮZKUMU</vt:lpstr>
      <vt:lpstr>TEORETICKÁ ČÁST</vt:lpstr>
      <vt:lpstr>Konkrétní témata</vt:lpstr>
      <vt:lpstr>ODBORNÝ TÝM (KS – MSK)</vt:lpstr>
      <vt:lpstr>PRAKTICKÁ ČÁST</vt:lpstr>
      <vt:lpstr>PŘEHLED ZÁKL.VZDĚLÁVACÍCH AKTIVIT</vt:lpstr>
      <vt:lpstr>PŘEHLED ZÁKL.VZDĚLÁVACÍCH AKTIVIT</vt:lpstr>
      <vt:lpstr>PŘEHLED ZÁKL.VZDĚLÁVACÍCH AKTIVIT</vt:lpstr>
      <vt:lpstr>PORTFOLIO ÚČASTNÍKA</vt:lpstr>
      <vt:lpstr>Lektoři CNN</vt:lpstr>
      <vt:lpstr>ODBORNÝ TÝM (CNN)</vt:lpstr>
      <vt:lpstr>Lektorský sbor</vt:lpstr>
      <vt:lpstr>Snímek 28</vt:lpstr>
      <vt:lpstr>AKTIVITA PROJEKTU</vt:lpstr>
      <vt:lpstr>SMYSL</vt:lpstr>
      <vt:lpstr>POUŽITÁ METODA</vt:lpstr>
      <vt:lpstr>Závěrečné hodnocení projektu  I.běh </vt:lpstr>
      <vt:lpstr>1)  Jak se programový obsah sebezkušenostní části projektu (Hukvaldy) shodoval s mojí představou?</vt:lpstr>
      <vt:lpstr>2)   Sebezkušenost byla pro mně jako metoda učení se:</vt:lpstr>
      <vt:lpstr>3) Co mi sebezkušenotní část dala:</vt:lpstr>
      <vt:lpstr>4) Obsahově slabým místem sebezkušenostní části projektu bylo (co by se mělo zlepšit): </vt:lpstr>
      <vt:lpstr>5) Jak hodnotím práci lektorského týmu sebezkušenostní části:</vt:lpstr>
      <vt:lpstr>6) Jak hodnotíte doprovodné aktivity projektu (přímá a nepřímá supervize, den prevence)</vt:lpstr>
      <vt:lpstr>7) Které výukové bloky teorie (KÚ MSK) měli pro mne největší přínos ? </vt:lpstr>
      <vt:lpstr>8) Organizační stránku projektu hodnotím jako: </vt:lpstr>
      <vt:lpstr>9) Celkový přínos projektu pro mne je:</vt:lpstr>
      <vt:lpstr>10) Jak se programový obsah projektu shodoval s mým očekáváním před vstupem do projektu ?</vt:lpstr>
      <vt:lpstr>11) Celkově hodnotím tento projekt jako:</vt:lpstr>
      <vt:lpstr>Vyhodnocení teorie I. běhu VYPOŠ</vt:lpstr>
      <vt:lpstr>1. Jak se programový obsah kursu shodoval s mojí představou ?:</vt:lpstr>
      <vt:lpstr>2. Projev lektora ( známka jako ve škole ):</vt:lpstr>
      <vt:lpstr>3a. Rozsah přednášené teorie by měl být:</vt:lpstr>
      <vt:lpstr>3b. Rozsah přednášené praxe by měl být:</vt:lpstr>
      <vt:lpstr>5. Užitečnost získaných znalostí a dovedností ( v % ):</vt:lpstr>
      <vt:lpstr>6. Přínos semináře pro mne je:</vt:lpstr>
      <vt:lpstr>7. Organizační stránku kurzu hodnotím jako:</vt:lpstr>
      <vt:lpstr>8. Celkově hodnotím kurz jako:</vt:lpstr>
      <vt:lpstr>Porady jsou konstruktivně náročné</vt:lpstr>
      <vt:lpstr>Lektoři se i mračili …</vt:lpstr>
      <vt:lpstr>… řešili krizi …</vt:lpstr>
      <vt:lpstr>… intervenovali …</vt:lpstr>
      <vt:lpstr>… rozebírali rodinu …</vt:lpstr>
      <vt:lpstr>… řešili šikanu …</vt:lpstr>
      <vt:lpstr>… zuřivě přecházeli …</vt:lpstr>
      <vt:lpstr>… smáli se …</vt:lpstr>
      <vt:lpstr>… nebo inscenovali soudy.</vt:lpstr>
      <vt:lpstr>Na některé zbyla služba v kuchyni </vt:lpstr>
      <vt:lpstr>Vše bylo pod bedlivou kontrolou</vt:lpstr>
      <vt:lpstr>Děkujeme za pozornost</vt:lpstr>
    </vt:vector>
  </TitlesOfParts>
  <Company>API media s.r.o.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 Jasinski</dc:creator>
  <cp:lastModifiedBy>Ilona Březková</cp:lastModifiedBy>
  <cp:revision>44</cp:revision>
  <dcterms:created xsi:type="dcterms:W3CDTF">2007-05-28T11:07:51Z</dcterms:created>
  <dcterms:modified xsi:type="dcterms:W3CDTF">2012-06-21T08:31:48Z</dcterms:modified>
</cp:coreProperties>
</file>