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56" r:id="rId2"/>
    <p:sldId id="367" r:id="rId3"/>
    <p:sldId id="368" r:id="rId4"/>
    <p:sldId id="364" r:id="rId5"/>
    <p:sldId id="349" r:id="rId6"/>
    <p:sldId id="350" r:id="rId7"/>
    <p:sldId id="351" r:id="rId8"/>
    <p:sldId id="309" r:id="rId9"/>
    <p:sldId id="310" r:id="rId10"/>
    <p:sldId id="311" r:id="rId11"/>
    <p:sldId id="376" r:id="rId12"/>
    <p:sldId id="377" r:id="rId13"/>
    <p:sldId id="378" r:id="rId14"/>
    <p:sldId id="379" r:id="rId15"/>
    <p:sldId id="380" r:id="rId16"/>
    <p:sldId id="381" r:id="rId17"/>
    <p:sldId id="384" r:id="rId18"/>
    <p:sldId id="388" r:id="rId19"/>
    <p:sldId id="391" r:id="rId20"/>
    <p:sldId id="390" r:id="rId21"/>
    <p:sldId id="393" r:id="rId22"/>
    <p:sldId id="395" r:id="rId23"/>
    <p:sldId id="397" r:id="rId24"/>
    <p:sldId id="399" r:id="rId25"/>
    <p:sldId id="401" r:id="rId26"/>
    <p:sldId id="403" r:id="rId27"/>
    <p:sldId id="405" r:id="rId28"/>
    <p:sldId id="407" r:id="rId29"/>
    <p:sldId id="409" r:id="rId30"/>
    <p:sldId id="411" r:id="rId31"/>
    <p:sldId id="413" r:id="rId32"/>
    <p:sldId id="415" r:id="rId33"/>
    <p:sldId id="417" r:id="rId34"/>
    <p:sldId id="357" r:id="rId35"/>
    <p:sldId id="358" r:id="rId36"/>
    <p:sldId id="313" r:id="rId37"/>
    <p:sldId id="315" r:id="rId38"/>
    <p:sldId id="316" r:id="rId39"/>
    <p:sldId id="317" r:id="rId40"/>
    <p:sldId id="319" r:id="rId41"/>
    <p:sldId id="431" r:id="rId42"/>
    <p:sldId id="433" r:id="rId43"/>
    <p:sldId id="259" r:id="rId44"/>
    <p:sldId id="328" r:id="rId45"/>
    <p:sldId id="435" r:id="rId46"/>
    <p:sldId id="365" r:id="rId47"/>
    <p:sldId id="366" r:id="rId48"/>
    <p:sldId id="341" r:id="rId49"/>
    <p:sldId id="342" r:id="rId50"/>
    <p:sldId id="343" r:id="rId51"/>
    <p:sldId id="344" r:id="rId52"/>
    <p:sldId id="436" r:id="rId53"/>
    <p:sldId id="419" r:id="rId54"/>
    <p:sldId id="421" r:id="rId55"/>
    <p:sldId id="423" r:id="rId56"/>
    <p:sldId id="425" r:id="rId57"/>
    <p:sldId id="427" r:id="rId58"/>
    <p:sldId id="429" r:id="rId59"/>
    <p:sldId id="306" r:id="rId60"/>
  </p:sldIdLst>
  <p:sldSz cx="9144000" cy="6858000" type="screen4x3"/>
  <p:notesSz cx="6765925" cy="98679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8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78000" autoAdjust="0"/>
  </p:normalViewPr>
  <p:slideViewPr>
    <p:cSldViewPr snapToGrid="0" snapToObjects="1">
      <p:cViewPr varScale="1">
        <p:scale>
          <a:sx n="85" d="100"/>
          <a:sy n="85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-3126" y="-78"/>
      </p:cViewPr>
      <p:guideLst>
        <p:guide orient="horz" pos="3108"/>
        <p:guide pos="213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2638" cy="493948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31707" y="0"/>
            <a:ext cx="2932638" cy="493948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375"/>
            <a:ext cx="2932638" cy="493947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31707" y="9372375"/>
            <a:ext cx="2932638" cy="493947"/>
          </a:xfrm>
          <a:prstGeom prst="rect">
            <a:avLst/>
          </a:prstGeom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9D2A2AE-0152-46BD-9D8A-F082EC055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62513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2638" cy="493948"/>
          </a:xfrm>
          <a:prstGeom prst="rect">
            <a:avLst/>
          </a:prstGeom>
        </p:spPr>
        <p:txBody>
          <a:bodyPr vert="horz" lIns="90937" tIns="45469" rIns="90937" bIns="454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1707" y="0"/>
            <a:ext cx="2932638" cy="493948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37" tIns="45469" rIns="90937" bIns="4546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277" y="4686977"/>
            <a:ext cx="5413372" cy="4440791"/>
          </a:xfrm>
          <a:prstGeom prst="rect">
            <a:avLst/>
          </a:prstGeom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2375"/>
            <a:ext cx="2932638" cy="493947"/>
          </a:xfrm>
          <a:prstGeom prst="rect">
            <a:avLst/>
          </a:prstGeom>
        </p:spPr>
        <p:txBody>
          <a:bodyPr vert="horz" lIns="90937" tIns="45469" rIns="90937" bIns="454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1707" y="9372375"/>
            <a:ext cx="2932638" cy="493947"/>
          </a:xfrm>
          <a:prstGeom prst="rect">
            <a:avLst/>
          </a:prstGeom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BB9F9E6F-66EA-460A-A4F6-35957D1E4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4222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Toto</a:t>
            </a:r>
            <a:r>
              <a:rPr lang="cs-CZ" baseline="0" dirty="0" smtClean="0"/>
              <a:t> není organizační struktury, jen názorná pomůcka …. </a:t>
            </a:r>
          </a:p>
          <a:p>
            <a:r>
              <a:rPr lang="cs-CZ" baseline="0" dirty="0" smtClean="0"/>
              <a:t>ŘO OP VK: vedení operačního programu, správa pravidel OP VK – vydávání metodických dokumentů, správa informačních systémů, apod.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Odbor CERA: právě přednáší – primárně se příjemci setkávají s pracovníky odboru CERA, s ŘO OP VK v podstatě nepřichází do styku. </a:t>
            </a:r>
          </a:p>
          <a:p>
            <a:r>
              <a:rPr lang="cs-CZ" baseline="0" dirty="0" smtClean="0"/>
              <a:t>Každému projektu určen jeden PM – kontaktní osoba (napsaná ve Vyrozumění), na kterou se mohou obracet se všemi dotazy. </a:t>
            </a:r>
          </a:p>
          <a:p>
            <a:r>
              <a:rPr lang="cs-CZ" baseline="0" dirty="0" smtClean="0"/>
              <a:t>A dále je projektu určen jeden FM – kontrola finanční části, dotazy finančního rázu (přes kontaktní osobu).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4940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Příjemce/partner nesmí</a:t>
            </a:r>
            <a:r>
              <a:rPr lang="cs-CZ" baseline="0" dirty="0" smtClean="0"/>
              <a:t> zapůjčovat vybavení, zařízení nebo učební pomůcky pořízené z projektu dalším subjektům v případě, že se nejedná o partnery uvedené ve schváleném projektu.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odůvodněných případech lze zapůjčit cílové skupině – smlouva o výpůjčce. Možnost zapůjčení doporučujeme konzultovat s poskytovatelem podpory.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331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Podat kdykoliv: formulář</a:t>
            </a:r>
            <a:r>
              <a:rPr lang="cs-CZ" baseline="0" dirty="0" smtClean="0"/>
              <a:t> žádosti je součástí MZ, ale je možné podat kdykoliv nezávisle na MZ. Pokud je v MZ, tak je nanejvýš vhodné zaslat e-mail PM o podání podstatné změny. PM obvykle otevírá MZ až v momentě, kdy ji začíná kontrolovat.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Doporučujeme předem konzultovat s PM.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3409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Publicity je v této prezentaci dost – pročíst doma. Důležitý je </a:t>
            </a:r>
            <a:r>
              <a:rPr lang="cs-CZ" dirty="0" err="1" smtClean="0"/>
              <a:t>logolink</a:t>
            </a:r>
            <a:r>
              <a:rPr lang="cs-CZ" dirty="0" smtClean="0"/>
              <a:t>.</a:t>
            </a:r>
            <a:r>
              <a:rPr lang="cs-CZ" baseline="0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4455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Dotovaný</a:t>
            </a:r>
            <a:r>
              <a:rPr lang="cs-CZ" baseline="0" dirty="0" smtClean="0"/>
              <a:t> zadavatel je takový zadavatel, jehož veřejná zakázka je financována alespoň z 50% veřejnými zdroji. OP VK – 100% veřejných zdrojů, naprostá většina příjemců spadne do této kategorie dotovaného zadavatele. </a:t>
            </a:r>
          </a:p>
          <a:p>
            <a:endParaRPr lang="cs-CZ" baseline="0" dirty="0" smtClean="0"/>
          </a:p>
          <a:p>
            <a:r>
              <a:rPr lang="cs-CZ" baseline="0" dirty="0" smtClean="0"/>
              <a:t>Hranice hodnoty zakázky je vždy o 1 haléř méně, tj. do 999.999,99 Kč bez DPH.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97857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Související zakázky:</a:t>
            </a:r>
          </a:p>
          <a:p>
            <a:endParaRPr lang="cs-CZ" dirty="0" smtClean="0"/>
          </a:p>
          <a:p>
            <a:r>
              <a:rPr lang="cs-CZ" dirty="0" smtClean="0"/>
              <a:t>Věcná souvislost (počítač, monitor, klávesnice,</a:t>
            </a:r>
            <a:r>
              <a:rPr lang="cs-CZ" baseline="0" dirty="0" smtClean="0"/>
              <a:t> …) – co je schopen </a:t>
            </a:r>
            <a:r>
              <a:rPr lang="cs-CZ" b="1" baseline="0" dirty="0" smtClean="0"/>
              <a:t>běžně</a:t>
            </a:r>
            <a:r>
              <a:rPr lang="cs-CZ" baseline="0" dirty="0" smtClean="0"/>
              <a:t> dodat jeden dodavatel </a:t>
            </a:r>
          </a:p>
          <a:p>
            <a:endParaRPr lang="cs-CZ" baseline="0" dirty="0" smtClean="0"/>
          </a:p>
          <a:p>
            <a:r>
              <a:rPr lang="cs-CZ" baseline="0" dirty="0" smtClean="0"/>
              <a:t>Místní souvislost: je na všech místech plnění schopen běžně plnit jeden dodavatel?</a:t>
            </a:r>
          </a:p>
          <a:p>
            <a:endParaRPr lang="cs-CZ" baseline="0" dirty="0" smtClean="0"/>
          </a:p>
          <a:p>
            <a:r>
              <a:rPr lang="cs-CZ" baseline="0" dirty="0" smtClean="0"/>
              <a:t>Časová souvislost: na jak dlouhou dobu lze stanovit předmět plnění (celá doba realizace projektu versus jednotlivá účetní období)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35747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Aktuální</a:t>
            </a:r>
            <a:r>
              <a:rPr lang="cs-CZ" baseline="0" dirty="0" smtClean="0"/>
              <a:t> potřeby zadavatele: to příliš neplatí pro projekty, které jsou plánovány na celou dobu realizace a u nichž je stanoven rozpočet na celou dobu realizace.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8629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 vhodný způsob prokázání</a:t>
            </a:r>
            <a:r>
              <a:rPr lang="cs-CZ" baseline="0" dirty="0" smtClean="0"/>
              <a:t> tohoto úmyslu je považován např. záznam/zápis z jednání statutárních zástupců společnosti.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0092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smtClean="0"/>
          </a:p>
        </p:txBody>
      </p:sp>
      <p:sp>
        <p:nvSpPr>
          <p:cNvPr id="706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10E5E8-E6C0-4501-A13C-2401767B9C9B}" type="slidenum">
              <a:rPr lang="en-US" smtClean="0">
                <a:latin typeface="Calibri" pitchFamily="34" charset="0"/>
              </a:rPr>
              <a:pPr/>
              <a:t>41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smtClean="0"/>
          </a:p>
        </p:txBody>
      </p:sp>
      <p:sp>
        <p:nvSpPr>
          <p:cNvPr id="716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943F60-10AD-4DBC-9FA6-9BBAABB11286}" type="slidenum">
              <a:rPr lang="en-US" smtClean="0">
                <a:latin typeface="Calibri" pitchFamily="34" charset="0"/>
              </a:rPr>
              <a:pPr/>
              <a:t>42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 dirty="0" smtClean="0"/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75D7052-1E78-4EE5-8D1F-D7766DD46F81}" type="slidenum">
              <a:rPr lang="en-US" smtClean="0">
                <a:latin typeface="Calibri" pitchFamily="34" charset="0"/>
              </a:rPr>
              <a:pPr/>
              <a:t>43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Kap. Finanční prostředky:</a:t>
            </a:r>
            <a:r>
              <a:rPr lang="cs-CZ" baseline="0" dirty="0" smtClean="0"/>
              <a:t> vzhledem ke zkrácené době realizace oproti schválené projektové žádosti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37155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Zdůraznit pozdní doručení</a:t>
            </a:r>
            <a:r>
              <a:rPr lang="cs-CZ" baseline="0" dirty="0" smtClean="0"/>
              <a:t> MZ – sankce stanovena v rozhodnutí.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Dobře</a:t>
            </a:r>
            <a:r>
              <a:rPr lang="cs-CZ" baseline="0" dirty="0" smtClean="0"/>
              <a:t> si přečíst Rozhodnutí, dobře si přečíst, za co můžete být sankcionováni. V Rozhodnutí: část IV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dnešní prezentaci nelze obsáhnout Příručku pro příjemce – upozorňujeme na nejdůležitější věci. </a:t>
            </a:r>
          </a:p>
          <a:p>
            <a:endParaRPr lang="cs-CZ" baseline="0" dirty="0" smtClean="0"/>
          </a:p>
          <a:p>
            <a:endParaRPr lang="cs-CZ" dirty="0" smtClean="0"/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B933FE-E4FE-46CA-9950-D6125DCF5A49}" type="slidenum">
              <a:rPr lang="en-US" smtClean="0">
                <a:latin typeface="Calibri" pitchFamily="34" charset="0"/>
              </a:rPr>
              <a:pPr/>
              <a:t>46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Dobře</a:t>
            </a:r>
            <a:r>
              <a:rPr lang="cs-CZ" baseline="0" dirty="0" smtClean="0"/>
              <a:t> si přečíst Rozhodnutí, dobře si přečíst, za co můžete být sankcionováni. V Rozhodnutí: část IV 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dnešní prezentaci nelze obsáhnout Příručku pro příjemce – upozorňujeme na nejdůležitější věci. </a:t>
            </a:r>
          </a:p>
          <a:p>
            <a:endParaRPr lang="cs-CZ" baseline="0" dirty="0" smtClean="0"/>
          </a:p>
          <a:p>
            <a:endParaRPr lang="cs-CZ" dirty="0" smtClean="0"/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B933FE-E4FE-46CA-9950-D6125DCF5A49}" type="slidenum">
              <a:rPr lang="en-US" smtClean="0">
                <a:latin typeface="Calibri" pitchFamily="34" charset="0"/>
              </a:rPr>
              <a:pPr/>
              <a:t>47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Nejdůležitější: povinnost hlásit jakékoliv události/okolnosti,</a:t>
            </a:r>
            <a:r>
              <a:rPr lang="cs-CZ" baseline="0" dirty="0" smtClean="0"/>
              <a:t> které mají nebo by mohli mít vliv na realizaci projektu a na čerpání finanční podpory … potom: přečíst si také „ukončení projektu v jiném režimu“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7100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Závažné</a:t>
            </a:r>
            <a:r>
              <a:rPr lang="cs-CZ" baseline="0" dirty="0" smtClean="0"/>
              <a:t> nedostatky v realizaci projektu: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Během administrativní kontroly MZ (metodická dohlídka, kontrola na místě)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Kontrola na místě …. Protokol, možnost námitek …. </a:t>
            </a:r>
          </a:p>
          <a:p>
            <a:pPr marL="171450" indent="-171450">
              <a:buFontTx/>
              <a:buChar char="-"/>
            </a:pPr>
            <a:endParaRPr lang="cs-CZ" baseline="0" dirty="0" smtClean="0"/>
          </a:p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30041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5884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Monitorování</a:t>
            </a:r>
            <a:r>
              <a:rPr lang="cs-CZ" baseline="0" dirty="0" smtClean="0"/>
              <a:t> - n</a:t>
            </a:r>
            <a:r>
              <a:rPr lang="cs-CZ" dirty="0" smtClean="0"/>
              <a:t>ěkolik účelů:</a:t>
            </a:r>
          </a:p>
          <a:p>
            <a:pPr marL="228600" indent="-228600">
              <a:buFontTx/>
              <a:buAutoNum type="arabicPeriod"/>
            </a:pPr>
            <a:r>
              <a:rPr lang="cs-CZ" dirty="0" smtClean="0"/>
              <a:t>pro</a:t>
            </a:r>
            <a:r>
              <a:rPr lang="cs-CZ" baseline="0" dirty="0" smtClean="0"/>
              <a:t> vykazování údajů dle požadavků MŠMT (do MZ)</a:t>
            </a:r>
          </a:p>
          <a:p>
            <a:pPr marL="228600" indent="-228600">
              <a:buFontTx/>
              <a:buAutoNum type="arabicPeriod"/>
            </a:pPr>
            <a:r>
              <a:rPr lang="cs-CZ" baseline="0" dirty="0" smtClean="0"/>
              <a:t>pro vlastní vedení projektu</a:t>
            </a:r>
          </a:p>
          <a:p>
            <a:pPr marL="228600" indent="-228600">
              <a:buFontTx/>
              <a:buAutoNum type="arabicPeriod"/>
            </a:pPr>
            <a:r>
              <a:rPr lang="cs-CZ" baseline="0" dirty="0" smtClean="0"/>
              <a:t>pro získání zpětné vazby a využití dosavadních zkušeností do budoucna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81796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Povinnou přílohou je Žádost o platbu, tj.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5358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Co je dostatečně dlouhý předstih:</a:t>
            </a:r>
          </a:p>
          <a:p>
            <a:endParaRPr lang="cs-CZ" dirty="0" smtClean="0"/>
          </a:p>
          <a:p>
            <a:r>
              <a:rPr lang="cs-CZ" dirty="0" smtClean="0"/>
              <a:t>Nejlépe v době podávání té</a:t>
            </a:r>
            <a:r>
              <a:rPr lang="cs-CZ" baseline="0" dirty="0" smtClean="0"/>
              <a:t> předchozí MZ upozornit na to, že budete podávat mimořádnou MZ. Jde o to, že v systému nemůžete vygenerovat formulář nové MZ aniž by byla schválena předchozí MZ. </a:t>
            </a:r>
          </a:p>
          <a:p>
            <a:r>
              <a:rPr lang="cs-CZ" baseline="0" dirty="0" smtClean="0"/>
              <a:t>Předpokládáme, že nebudete podávat mimořádné MZ – toto je obecné pravidlo. V jiných výzvách  jsou projekty s 6 měsíčním obdobím …. </a:t>
            </a:r>
            <a:endParaRPr lang="cs-CZ" dirty="0" smtClean="0"/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6CF50-A20F-478D-9454-F0E484F278AB}" type="slidenum">
              <a:rPr lang="en-US" smtClean="0">
                <a:latin typeface="Calibri" pitchFamily="34" charset="0"/>
              </a:rPr>
              <a:pPr/>
              <a:t>55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52/2008 Sb. § 2</a:t>
            </a:r>
          </a:p>
          <a:p>
            <a:endParaRPr lang="cs-CZ" dirty="0" smtClean="0"/>
          </a:p>
          <a:p>
            <a:r>
              <a:rPr lang="cs-CZ" dirty="0" smtClean="0"/>
              <a:t>	(1) Finanční vypořádání vztahů se státním rozpočtem nebo státními finančními aktivy státních příspěvkových organizací se provede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a) za období týkající se celého příslušného rozpočtového roku nejpozději k 31. prosinci tohoto roku, s výjimkou finančního vypořádání dotací na projekty spolufinancované z rozpočtu Evropské unie a z prostředků finančních mechanismů 9),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b) u projektů spolufinancovaných z rozpočtu Evropské unie a z prostředků finančních mechanismů nejpozději k 31. prosinci roku, v němž byl projekt ukončen.</a:t>
            </a:r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36CF50-A20F-478D-9454-F0E484F278AB}" type="slidenum">
              <a:rPr lang="en-US" smtClean="0">
                <a:latin typeface="Calibri" pitchFamily="34" charset="0"/>
              </a:rPr>
              <a:pPr/>
              <a:t>56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Toto jsou nejdůležitější dokumenty, rozhodně ne jediné. </a:t>
            </a:r>
          </a:p>
          <a:p>
            <a:endParaRPr lang="cs-CZ" dirty="0" smtClean="0"/>
          </a:p>
          <a:p>
            <a:r>
              <a:rPr lang="cs-CZ" dirty="0" smtClean="0"/>
              <a:t>Vzhledem ke krátké době realizace: právní akt (přečíst si pořádně, k čemu se zavazují)</a:t>
            </a:r>
          </a:p>
          <a:p>
            <a:r>
              <a:rPr lang="cs-CZ" dirty="0" smtClean="0"/>
              <a:t>                                                   Příručka</a:t>
            </a:r>
            <a:r>
              <a:rPr lang="cs-CZ" baseline="0" dirty="0" smtClean="0"/>
              <a:t> pro příjemce (doporučuji, aby odpovědností finančního manažera byla znalost příslušné části příručky – neuskutečnit jediný výdaj bez souhlasu finančního manažera // vedoucí projektu apod. znalost všech ostatních částí příručky)</a:t>
            </a:r>
          </a:p>
          <a:p>
            <a:endParaRPr lang="cs-CZ" baseline="0" dirty="0" smtClean="0"/>
          </a:p>
          <a:p>
            <a:r>
              <a:rPr lang="cs-CZ" baseline="0" dirty="0" smtClean="0"/>
              <a:t>Metodika monitorovacích indikátorů – vysvětlení MI a jejich způsob dokladování, které se vztahují k oblasti podpory 3.1 – pár stránek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27863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Nenechávejte</a:t>
            </a:r>
            <a:r>
              <a:rPr lang="cs-CZ" baseline="0" dirty="0" smtClean="0"/>
              <a:t> to na poslední chvíli, zvláště ne při přípravě první MZ. Vždy 30. dopoledne vyzvání telefon s tím, proč nejde el. MZ finalizovat – a že to musíme rychle vyřešit, jinak nám ji příjemce včas nemůže dodat.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8013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Zkontrolovat dle Rozhodnutí: 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85-90% - 5% odvod za porušení rozpočtové kázně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50-85 %  - 30 % sankce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Méně než 50 % - 100% odvod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MI Počet podpořených osob – celkem: celkový počet osob, které v rámci projektu získaly jakoukoliv formu podpory bez ohledu</a:t>
            </a:r>
            <a:r>
              <a:rPr lang="cs-CZ" baseline="0" dirty="0" smtClean="0"/>
              <a:t> na počet poskytovaných podpor. Podpora je jakákoliv vzdělávací aktivita: vzdělávací kurz, školení, stáž, poradenství …</a:t>
            </a:r>
          </a:p>
          <a:p>
            <a:r>
              <a:rPr lang="cs-CZ" baseline="0" dirty="0" smtClean="0"/>
              <a:t>V případě, kdy je poskytnuto více odlišných/ na sebe nenavazujících podpor v rámci jednoho projektu, je tato osoba započítána tolikrát, kolik podpor jí bylo poskytnuto.</a:t>
            </a:r>
          </a:p>
          <a:p>
            <a:endParaRPr lang="cs-CZ" baseline="0" dirty="0" smtClean="0"/>
          </a:p>
          <a:p>
            <a:r>
              <a:rPr lang="cs-CZ" baseline="0" dirty="0" smtClean="0"/>
              <a:t>Možnosti doložení podpořených osob podrobně viz. Metodika monitorovacích indikátorů. Dokládá se vždy s MZ.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Př. Projekt zaměřený na finanční gramotnost: základní kurz finanční gramotnosti a individuální poradenství – stále jde o finanční gramotnost, takže započítáme jednou</a:t>
            </a:r>
          </a:p>
          <a:p>
            <a:r>
              <a:rPr lang="cs-CZ" baseline="0" dirty="0" smtClean="0"/>
              <a:t>Př. Projekt zaměřený na finanční gramotnost a zdravý životní styl: jedna osoba se zúčastní jak vzdělávacího bloku finanční gramotnost, tak bloku zdravý životní styl, lze započítat dvakrát.</a:t>
            </a:r>
          </a:p>
          <a:p>
            <a:r>
              <a:rPr lang="cs-CZ" baseline="0" dirty="0" smtClean="0"/>
              <a:t>V případě dvojitého započítávání doporučuji předchozí konzultaci s PM – vždy záleží na charakteru projektu. </a:t>
            </a:r>
          </a:p>
          <a:p>
            <a:endParaRPr lang="cs-CZ" baseline="0" dirty="0" smtClean="0"/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nově vytvořených/inovovaných produktů s komponentou ICT či s komponentou ŽP, kde se součet nemusí rovnat základnímu indikátoru – počet nově vytvořených/inovovaných produktů), jde o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podindikátory</a:t>
            </a:r>
            <a:endParaRPr lang="cs-CZ" dirty="0" smtClean="0">
              <a:latin typeface="Helvetica CE" charset="-18"/>
              <a:cs typeface="Helvetica CE" charset="-18"/>
            </a:endParaRP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85-90% - 5% odvod za porušení rozpočtové kázně</a:t>
            </a:r>
          </a:p>
          <a:p>
            <a:r>
              <a:rPr lang="cs-CZ" dirty="0" smtClean="0"/>
              <a:t>50-85 %  - 30 % sankce</a:t>
            </a:r>
          </a:p>
          <a:p>
            <a:r>
              <a:rPr lang="cs-CZ" dirty="0" smtClean="0"/>
              <a:t>Méně než 50 % - 100% odvod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12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 smtClean="0"/>
              <a:t>MI – Počet úspěšně podpořených osob:</a:t>
            </a:r>
          </a:p>
          <a:p>
            <a:endParaRPr lang="cs-CZ" dirty="0" smtClean="0"/>
          </a:p>
          <a:p>
            <a:r>
              <a:rPr lang="cs-CZ" dirty="0" smtClean="0"/>
              <a:t>Ať se všichni podívají na stanovené</a:t>
            </a:r>
            <a:r>
              <a:rPr lang="cs-CZ" baseline="0" dirty="0" smtClean="0"/>
              <a:t> podmínky úspěšnosti a …: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Pokud je snad nemají, doplnit v MZ č. 1 k danému MI, i kdyby ho nevykazovali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Pokud podmínka úspěšnosti není dobře stanovena, potom stanovit znovu, a to do nepodstatných změn. </a:t>
            </a:r>
          </a:p>
          <a:p>
            <a:pPr marL="0" indent="0">
              <a:buFontTx/>
              <a:buNone/>
            </a:pPr>
            <a:endParaRPr lang="cs-CZ" baseline="0" dirty="0" smtClean="0"/>
          </a:p>
          <a:p>
            <a:pPr marL="0" indent="0">
              <a:buFontTx/>
              <a:buNone/>
            </a:pPr>
            <a:r>
              <a:rPr lang="cs-CZ" baseline="0" dirty="0" smtClean="0"/>
              <a:t>Příklad podmínek: splnění určitého procenta docházky, závěrečný test, vypracování nějaké práce atd.  // ve Výzvě není stanoveno procento úspěšnosti, ve Výzvách, kde bylo, tak byla nastavena min. 80%ní úspěšnost – lze to vzít jako orientační číslo. 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baseline="0" dirty="0" smtClean="0"/>
              <a:t>Definice komponenty ICT: v produktu je problematice informačních technologií věnován tematický celek v rozsahu min. 20 a více hodin </a:t>
            </a:r>
          </a:p>
          <a:p>
            <a:r>
              <a:rPr lang="cs-CZ" baseline="0" dirty="0" smtClean="0"/>
              <a:t>Definice komponenty ŽP: v produktu je problematice životního prostředí věnován tematický celek v rozsahu min. 15-20%výuky. </a:t>
            </a:r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93F365-004E-41B5-AC1B-5578916C634B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Definice – Příručka: … z</a:t>
            </a:r>
            <a:r>
              <a:rPr lang="cs-CZ" b="1" baseline="0" dirty="0" smtClean="0"/>
              <a:t> toho tedy vyplývá, že MŠMT bude moci využít tyto produkty jako zdroj informací pro vlastní činnost. 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7962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MMI: kap. 3 Výklad pojmů</a:t>
            </a:r>
          </a:p>
          <a:p>
            <a:r>
              <a:rPr lang="cs-CZ" dirty="0" smtClean="0"/>
              <a:t>        kap.</a:t>
            </a:r>
            <a:r>
              <a:rPr lang="cs-CZ" baseline="0" dirty="0" smtClean="0"/>
              <a:t> 4.9 MI pro oblast podpory 3.1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F9E6F-66EA-460A-A4F6-35957D1E422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8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82D65-6816-4CB5-AA35-A20D1B7A356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C94BA-009E-4460-B186-E03ED8F75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0847-3D10-4F8F-AF9B-C4EA7C32340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8ECF-AE9E-4F6E-8EA1-F6C1471FE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99988-5771-4EBE-B139-657C0F0582B8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4A5E6-F6B9-408C-86CA-ECD5A3844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336EB-A78B-498E-962C-86990E39C84E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89960-7443-462E-9A92-0BF02E4AB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740A-F2EA-433E-9DED-A1C597EDACB3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D943-744C-4F55-9F34-024EA368F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428A5-921D-453D-8E83-7B0C7074CB6E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1F7AE-077B-42A0-88F3-F0A0F451A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C4941-7BCD-410C-80B4-E33DECAE3A82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786C7-40AF-46C1-99AD-D353CB54E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769BB-A5A4-441C-B470-A4FFCAD3EA23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E4B60-E683-46F9-B708-8D502948E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73E34-D715-468F-85A5-86BBE18332A9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60999-1ED1-4452-A720-29CB914C4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F104B-7A71-4851-8C0E-0E881697845D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5BD8A-002C-4654-B131-67AE7039E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01F49-0419-40A6-A562-303A35220FE5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FF2E4-320A-4B49-AA11-D08BD3CF4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8DEF066F-9CE2-475D-8A02-48EBA2CC41B4}" type="datetime1">
              <a:rPr lang="cs-CZ"/>
              <a:pPr>
                <a:defRPr/>
              </a:pPr>
              <a:t>25.7.2012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2B73BCC-B0CF-4AB3-87BB-CFED5CF8205C}" type="slidenum">
              <a:rPr lang="en-US"/>
              <a:pPr>
                <a:defRPr/>
              </a:pPr>
              <a:t>‹#›</a:t>
            </a:fld>
            <a:fld id="{A2D4D652-735A-457A-9199-F4CF225A9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438400" y="593566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metodika-monitorovacich-indikator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elektronicka-monitorovaci-zprava-a-jeji-prilohy-platna-od-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strukturalni-fondy/publicita-a-publikac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cera@msmt.cz" TargetMode="External"/><Relationship Id="rId2" Type="http://schemas.openxmlformats.org/officeDocument/2006/relationships/hyperlink" Target="http://www.msmt.cz/strukturalni-fondy/verejne-zakazky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file/14668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elektronicka-monitorovaci-zprava-a-jeji-prilohy-platna-od-2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karesova@msmt.cz" TargetMode="External"/><Relationship Id="rId2" Type="http://schemas.openxmlformats.org/officeDocument/2006/relationships/hyperlink" Target="mailto:david.kriz@msmt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strukturalni-fondy/zasilani-informaci-registr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91690"/>
            <a:ext cx="7388225" cy="283464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3600" dirty="0" smtClean="0"/>
              <a:t>Pravidla realizace a monitorování projektu</a:t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dirty="0" smtClean="0"/>
              <a:t>Oblast podpory 3.1 OP VK</a:t>
            </a:r>
            <a:br>
              <a:rPr lang="cs-CZ" dirty="0" smtClean="0"/>
            </a:br>
            <a:r>
              <a:rPr lang="cs-CZ" dirty="0" smtClean="0"/>
              <a:t>Výzva 37 MŠMT</a:t>
            </a:r>
            <a:endParaRPr lang="en-US" dirty="0" smtClean="0"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Doba realizace projektu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393065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cs-CZ" b="1" dirty="0" smtClean="0"/>
              <a:t>Délka realizace projektů</a:t>
            </a:r>
            <a:r>
              <a:rPr lang="cs-CZ" dirty="0" smtClean="0"/>
              <a:t> - uvedena v právním aktu s nejzazším datem ukončení 30. 10.2013</a:t>
            </a:r>
          </a:p>
          <a:p>
            <a:pPr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b="1" dirty="0" smtClean="0"/>
              <a:t>Zahájení projektu</a:t>
            </a:r>
            <a:r>
              <a:rPr lang="cs-CZ" dirty="0" smtClean="0"/>
              <a:t> - datum akceptace Rozhodnutí o poskytnutí dotace nebo datum uvedené v právním aktu (podle toho,</a:t>
            </a:r>
            <a:r>
              <a:rPr lang="cs-CZ" b="1" dirty="0" smtClean="0"/>
              <a:t> </a:t>
            </a:r>
            <a:r>
              <a:rPr lang="cs-CZ" dirty="0" smtClean="0"/>
              <a:t>co nastane později), tj. podpis statutárního zástupce na Prohlášení příjemce dotace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b="1" dirty="0" smtClean="0"/>
              <a:t>Způsobilé výdaje projektu - </a:t>
            </a:r>
            <a:r>
              <a:rPr lang="cs-CZ" dirty="0" smtClean="0"/>
              <a:t>od data zahájení projektu do data ukončení projektu (po datu ukončení pouze výdaje bezprostředně související s realizací projektu, např. mzdy pracovníků projektu za poslední měsíc).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741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8FB699-CF82-432F-95D5-998B71D80F68}" type="slidenum">
              <a:rPr lang="en-US" smtClean="0">
                <a:latin typeface="Calibri" pitchFamily="34" charset="0"/>
              </a:rPr>
              <a:pPr/>
              <a:t>10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</p:spPr>
        <p:txBody>
          <a:bodyPr/>
          <a:lstStyle/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Slouží k získání zpětné vazby o tom, zda poskytnutá finanční podpora splnila svůj účel a zda byly naplněny kvantifikovatelné cíle projektu. </a:t>
            </a:r>
            <a:endParaRPr lang="cs-CZ" b="1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Plánované hodnoty MI si každý příjemce stanovil při zpracování projektové žádosti, případně byly upřesněny Grémiem zpravodajů.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Uzavřením právního aktu se MI stávají </a:t>
            </a:r>
            <a:r>
              <a:rPr lang="cs-CZ" u="sng" dirty="0" smtClean="0"/>
              <a:t>závaznými</a:t>
            </a:r>
            <a:r>
              <a:rPr lang="cs-CZ" dirty="0" smtClean="0"/>
              <a:t>. Jejich nenaplnění je sankcionováno odvodem za porušení rozpočtové kázně – viz. Rozhodnutí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Dosažené hodnoty MI se v monitorovacích zprávách </a:t>
            </a:r>
            <a:r>
              <a:rPr lang="cs-CZ" u="sng" dirty="0" smtClean="0"/>
              <a:t>vykazují kumulativně</a:t>
            </a:r>
            <a:r>
              <a:rPr lang="cs-CZ" dirty="0" smtClean="0"/>
              <a:t>, tzn. za celou dobu realizace projektu od zahájení.</a:t>
            </a:r>
          </a:p>
          <a:p>
            <a:pPr eaLnBrk="1">
              <a:buFont typeface="Arial" charset="0"/>
              <a:buNone/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2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podpořených osob – celkem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Celkový počet osob, které získaly jakoukoliv formu podpory, tj. cílová skupina 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způsob </a:t>
            </a:r>
            <a:r>
              <a:rPr lang="cs-CZ" dirty="0">
                <a:latin typeface="Helvetica CE" charset="-18"/>
                <a:cs typeface="Helvetica CE" charset="-18"/>
              </a:rPr>
              <a:t>vykazování: prezenční listina z každého dne výuky, záznamový arch k individuálnímu poradenství …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 </a:t>
            </a:r>
            <a:r>
              <a:rPr lang="cs-CZ" dirty="0">
                <a:latin typeface="Helvetica CE" charset="-18"/>
                <a:cs typeface="Helvetica CE" charset="-18"/>
              </a:rPr>
              <a:t>případě pochybností kontaktujte svého PM MŠMT</a:t>
            </a:r>
          </a:p>
          <a:p>
            <a:pPr marL="0" indent="0"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Další dělení pro statistické účely: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mužů a žen, </a:t>
            </a:r>
            <a:r>
              <a:rPr lang="cs-CZ" dirty="0">
                <a:latin typeface="Helvetica CE" charset="-18"/>
                <a:cs typeface="Helvetica CE" charset="-18"/>
              </a:rPr>
              <a:t>kde součet dává číslo základního </a:t>
            </a:r>
            <a:r>
              <a:rPr lang="cs-CZ" dirty="0" smtClean="0">
                <a:latin typeface="Helvetica CE" charset="-18"/>
                <a:cs typeface="Helvetica CE" charset="-18"/>
              </a:rPr>
              <a:t>indikátoru </a:t>
            </a:r>
          </a:p>
          <a:p>
            <a:pPr>
              <a:buFontTx/>
              <a:buChar char="-"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d</a:t>
            </a:r>
            <a:r>
              <a:rPr lang="cs-CZ" dirty="0" smtClean="0">
                <a:latin typeface="Helvetica CE" charset="-18"/>
                <a:cs typeface="Helvetica CE" charset="-18"/>
              </a:rPr>
              <a:t>alší čtyřmístné indikátory – skupiny osob, doložení: čestné prohlášení podepsané odpovědnou osobou</a:t>
            </a:r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497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úspěšně podpořených osob 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Celkový počet osob, které získaly jakoukoliv formu podpory a ukončily kurz předepsaným způsobem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-    Výzvou stanoveno: uvést, za jakých podmínek je daná osoba považována za úspěšnou a toto uvést u příslušného MI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způsob </a:t>
            </a:r>
            <a:r>
              <a:rPr lang="cs-CZ" dirty="0">
                <a:latin typeface="Helvetica CE" charset="-18"/>
                <a:cs typeface="Helvetica CE" charset="-18"/>
              </a:rPr>
              <a:t>vykazování: </a:t>
            </a:r>
            <a:r>
              <a:rPr lang="cs-CZ" dirty="0" smtClean="0">
                <a:latin typeface="Helvetica CE" charset="-18"/>
                <a:cs typeface="Helvetica CE" charset="-18"/>
              </a:rPr>
              <a:t>relevantní doklad vztahující se k úspěšnosti </a:t>
            </a:r>
            <a:endParaRPr lang="cs-CZ" dirty="0">
              <a:latin typeface="Helvetica CE" charset="-18"/>
              <a:cs typeface="Helvetica CE" charset="-18"/>
            </a:endParaRP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 </a:t>
            </a:r>
            <a:r>
              <a:rPr lang="cs-CZ" dirty="0">
                <a:latin typeface="Helvetica CE" charset="-18"/>
                <a:cs typeface="Helvetica CE" charset="-18"/>
              </a:rPr>
              <a:t>případě </a:t>
            </a:r>
            <a:r>
              <a:rPr lang="cs-CZ" dirty="0" smtClean="0">
                <a:latin typeface="Helvetica CE" charset="-18"/>
                <a:cs typeface="Helvetica CE" charset="-18"/>
              </a:rPr>
              <a:t>pochybností, jak vykazovat, kontaktujte </a:t>
            </a:r>
            <a:r>
              <a:rPr lang="cs-CZ" dirty="0">
                <a:latin typeface="Helvetica CE" charset="-18"/>
                <a:cs typeface="Helvetica CE" charset="-18"/>
              </a:rPr>
              <a:t>svého PM </a:t>
            </a:r>
            <a:r>
              <a:rPr lang="cs-CZ" dirty="0" smtClean="0">
                <a:latin typeface="Helvetica CE" charset="-18"/>
                <a:cs typeface="Helvetica CE" charset="-18"/>
              </a:rPr>
              <a:t>MŠMT</a:t>
            </a:r>
          </a:p>
          <a:p>
            <a:pPr>
              <a:buFontTx/>
              <a:buChar char="-"/>
              <a:defRPr/>
            </a:pPr>
            <a:endParaRPr lang="cs-CZ" dirty="0">
              <a:latin typeface="Helvetica CE" charset="-18"/>
              <a:cs typeface="Helvetica CE" charset="-18"/>
            </a:endParaRPr>
          </a:p>
          <a:p>
            <a:pPr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Další dělení pro statistické účely:</a:t>
            </a:r>
          </a:p>
          <a:p>
            <a:pPr>
              <a:buFontTx/>
              <a:buChar char="-"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počet mužů a žen, </a:t>
            </a:r>
            <a:r>
              <a:rPr lang="cs-CZ" dirty="0">
                <a:latin typeface="Helvetica CE" charset="-18"/>
                <a:cs typeface="Helvetica CE" charset="-18"/>
              </a:rPr>
              <a:t>kde součet dává číslo základního </a:t>
            </a:r>
            <a:r>
              <a:rPr lang="cs-CZ" dirty="0" smtClean="0">
                <a:latin typeface="Helvetica CE" charset="-18"/>
                <a:cs typeface="Helvetica CE" charset="-18"/>
              </a:rPr>
              <a:t>indikátoru </a:t>
            </a:r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9696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1096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>
                <a:latin typeface="Helvetica CE" charset="-18"/>
                <a:cs typeface="Helvetica CE" charset="-18"/>
              </a:rPr>
              <a:t>MI Počet nově vytvořených/inovovaných produktů</a:t>
            </a: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Produkty:</a:t>
            </a:r>
            <a:r>
              <a:rPr lang="cs-CZ" dirty="0" smtClean="0">
                <a:latin typeface="Helvetica CE" charset="-18"/>
                <a:cs typeface="Helvetica CE" charset="-18"/>
              </a:rPr>
              <a:t> vzdělávací modul, e-</a:t>
            </a:r>
            <a:r>
              <a:rPr lang="cs-CZ" dirty="0" err="1" smtClean="0">
                <a:latin typeface="Helvetica CE" charset="-18"/>
                <a:cs typeface="Helvetica CE" charset="-18"/>
              </a:rPr>
              <a:t>learningový</a:t>
            </a:r>
            <a:r>
              <a:rPr lang="cs-CZ" dirty="0" smtClean="0">
                <a:latin typeface="Helvetica CE" charset="-18"/>
                <a:cs typeface="Helvetica CE" charset="-18"/>
              </a:rPr>
              <a:t> kurz, webový portál, studijní materiály atd. </a:t>
            </a:r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Kontrolní otázka: je to výstup projektu, který může být dál cíleně využíván pro účely vzdělávání? </a:t>
            </a:r>
          </a:p>
          <a:p>
            <a:pPr marL="0" indent="0">
              <a:buNone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Způsob dokladování</a:t>
            </a:r>
            <a:r>
              <a:rPr lang="cs-CZ" dirty="0" smtClean="0">
                <a:latin typeface="Helvetica CE" charset="-18"/>
                <a:cs typeface="Helvetica CE" charset="-18"/>
              </a:rPr>
              <a:t>: poskytnutí obsahu produktu v el. verzi (na CD) a poskytnutí MŠMT neomezené licence na případné využití těchto produktů (licenční smlouva do konce projektu). </a:t>
            </a:r>
            <a:endParaRPr lang="cs-CZ" dirty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u="sng" dirty="0" err="1" smtClean="0"/>
              <a:t>Podindikátory</a:t>
            </a:r>
            <a:endParaRPr lang="cs-CZ" u="sng" dirty="0" smtClean="0"/>
          </a:p>
          <a:p>
            <a:pPr marL="0" indent="0"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- nové/inovované produkty </a:t>
            </a:r>
            <a:r>
              <a:rPr lang="cs-CZ" dirty="0">
                <a:latin typeface="Helvetica CE" charset="-18"/>
                <a:cs typeface="Helvetica CE" charset="-18"/>
              </a:rPr>
              <a:t>s komponentou ICT </a:t>
            </a:r>
            <a:r>
              <a:rPr lang="cs-CZ" dirty="0" smtClean="0">
                <a:latin typeface="Helvetica CE" charset="-18"/>
                <a:cs typeface="Helvetica CE" charset="-18"/>
              </a:rPr>
              <a:t>nebo </a:t>
            </a:r>
            <a:r>
              <a:rPr lang="cs-CZ" dirty="0">
                <a:latin typeface="Helvetica CE" charset="-18"/>
                <a:cs typeface="Helvetica CE" charset="-18"/>
              </a:rPr>
              <a:t>s komponentou </a:t>
            </a:r>
            <a:r>
              <a:rPr lang="cs-CZ" dirty="0" smtClean="0">
                <a:latin typeface="Helvetica CE" charset="-18"/>
                <a:cs typeface="Helvetica CE" charset="-18"/>
              </a:rPr>
              <a:t>ŽP: součet se nemusí </a:t>
            </a:r>
            <a:r>
              <a:rPr lang="cs-CZ" dirty="0">
                <a:latin typeface="Helvetica CE" charset="-18"/>
                <a:cs typeface="Helvetica CE" charset="-18"/>
              </a:rPr>
              <a:t>rovnat základnímu indikátoru – počet nově vytvořených/inovovaných produktů),</a:t>
            </a:r>
            <a:endParaRPr lang="cs-CZ" dirty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28059B-1438-4341-9CE8-D862D38E6361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1451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MI: autorská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1471" y="2263140"/>
            <a:ext cx="7863840" cy="3223260"/>
          </a:xfrm>
        </p:spPr>
        <p:txBody>
          <a:bodyPr/>
          <a:lstStyle/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b="1" kern="0" dirty="0" smtClean="0"/>
              <a:t>Obecná definice</a:t>
            </a:r>
            <a:r>
              <a:rPr lang="cs-CZ" kern="0" dirty="0" smtClean="0"/>
              <a:t>: Příjemce </a:t>
            </a:r>
            <a:r>
              <a:rPr lang="cs-CZ" kern="0" dirty="0"/>
              <a:t>je povinen bezplatně všechny nově vytvořené produkty nebo jejich kopie předat do vlastnictví poskytovatele (MŠMT), který je oprávněn je uchovávat, využívat,  zpřístupňovat třetím osobám a bezplatně  šířit v časově, územně a množstevně neomezeném </a:t>
            </a:r>
            <a:r>
              <a:rPr lang="cs-CZ" kern="0" dirty="0" smtClean="0"/>
              <a:t>rozsahu.</a:t>
            </a:r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b="1" kern="0" dirty="0" smtClean="0"/>
              <a:t>Podpora de </a:t>
            </a:r>
            <a:r>
              <a:rPr lang="cs-CZ" b="1" kern="0" dirty="0" err="1" smtClean="0"/>
              <a:t>minimis</a:t>
            </a:r>
            <a:r>
              <a:rPr lang="cs-CZ" b="1" kern="0" dirty="0" smtClean="0"/>
              <a:t>:</a:t>
            </a:r>
            <a:r>
              <a:rPr lang="cs-CZ" kern="0" dirty="0" smtClean="0"/>
              <a:t> poskytovatel není oprávněn předané produkty bezplatně šířit a zpřístupňovat třetím osobám </a:t>
            </a:r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endParaRPr lang="cs-CZ" kern="0" dirty="0"/>
          </a:p>
          <a:p>
            <a:pPr marL="914400" lvl="2" indent="0">
              <a:spcBef>
                <a:spcPts val="0"/>
              </a:spcBef>
              <a:spcAft>
                <a:spcPts val="850"/>
              </a:spcAft>
              <a:buNone/>
              <a:defRPr/>
            </a:pPr>
            <a:r>
              <a:rPr lang="cs-CZ" kern="0" dirty="0" smtClean="0"/>
              <a:t>Příjemce </a:t>
            </a:r>
            <a:r>
              <a:rPr lang="cs-CZ" kern="0" dirty="0"/>
              <a:t>je povinen zajistit smluvně nebo jiným vhodným způsobem bezúplatné oprávnění poskytovatele podpory k výkonu práv užít autorské dílo s nositeli chráněných práv duševního vlastnictví.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0176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Monitorovací indikátory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89350"/>
          </a:xfrm>
        </p:spPr>
        <p:txBody>
          <a:bodyPr/>
          <a:lstStyle/>
          <a:p>
            <a:pPr eaLnBrk="1">
              <a:buNone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Metodika monitorovacích indikátorů</a:t>
            </a:r>
          </a:p>
          <a:p>
            <a:pPr eaLnBrk="1"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  <a:hlinkClick r:id="rId3"/>
              </a:rPr>
              <a:t>http://www.msmt.cz/strukturalni-fondy/metodika-monitorovacich</a:t>
            </a:r>
            <a:r>
              <a:rPr lang="cs-CZ" dirty="0">
                <a:latin typeface="Helvetica CE" charset="-18"/>
                <a:cs typeface="Helvetica CE" charset="-18"/>
                <a:hlinkClick r:id="rId3"/>
              </a:rPr>
              <a:t> </a:t>
            </a:r>
            <a:r>
              <a:rPr lang="cs-CZ" dirty="0" err="1" smtClean="0">
                <a:latin typeface="Helvetica CE" charset="-18"/>
                <a:cs typeface="Helvetica CE" charset="-18"/>
                <a:hlinkClick r:id="rId3"/>
              </a:rPr>
              <a:t>indikatoru</a:t>
            </a:r>
            <a:r>
              <a:rPr lang="cs-CZ" dirty="0" smtClean="0">
                <a:latin typeface="Helvetica CE" charset="-18"/>
                <a:cs typeface="Helvetica CE" charset="-18"/>
              </a:rPr>
              <a:t>  platná od 22. srpna 2011</a:t>
            </a:r>
          </a:p>
          <a:p>
            <a:pPr eaLnBrk="1">
              <a:buFont typeface="Arial" charset="0"/>
              <a:buNone/>
            </a:pPr>
            <a:endParaRPr lang="cs-CZ" dirty="0">
              <a:latin typeface="Helvetica CE" charset="-18"/>
              <a:cs typeface="Helvetica CE" charset="-18"/>
            </a:endParaRPr>
          </a:p>
          <a:p>
            <a:r>
              <a:rPr lang="cs-CZ" dirty="0"/>
              <a:t>kap. 3 Výklad </a:t>
            </a:r>
            <a:r>
              <a:rPr lang="cs-CZ" dirty="0" smtClean="0"/>
              <a:t>pojmů</a:t>
            </a:r>
          </a:p>
          <a:p>
            <a:r>
              <a:rPr lang="cs-CZ" dirty="0" smtClean="0"/>
              <a:t>kap</a:t>
            </a:r>
            <a:r>
              <a:rPr lang="cs-CZ" dirty="0"/>
              <a:t>. 4.9 MI pro oblast podpory 3.1</a:t>
            </a:r>
          </a:p>
          <a:p>
            <a:pPr eaLnBrk="1"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/>
              <a:t>Vykazované hodnoty se musí opírat o </a:t>
            </a:r>
            <a:r>
              <a:rPr lang="cs-CZ" u="sng" dirty="0"/>
              <a:t>průkaznou evidenci</a:t>
            </a:r>
            <a:r>
              <a:rPr lang="cs-CZ" dirty="0"/>
              <a:t> vedenou příjemcem nebo partnerem (prezenční listiny</a:t>
            </a:r>
            <a:r>
              <a:rPr lang="cs-CZ" dirty="0" smtClean="0"/>
              <a:t>, </a:t>
            </a:r>
            <a:r>
              <a:rPr lang="cs-CZ" dirty="0"/>
              <a:t>záznamy apod</a:t>
            </a:r>
            <a:r>
              <a:rPr lang="cs-CZ" dirty="0" smtClean="0"/>
              <a:t>.) </a:t>
            </a:r>
            <a:r>
              <a:rPr lang="cs-CZ" dirty="0"/>
              <a:t>– u těchto materiálů dodržovat povinnou publicitu).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EBF042E-66DF-4EA7-ADEA-EC6D79B399D2}" type="slidenum">
              <a:rPr lang="en-US" smtClean="0">
                <a:latin typeface="Calibri" pitchFamily="34" charset="0"/>
              </a:rPr>
              <a:pPr/>
              <a:t>16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2556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692150"/>
          </a:xfrm>
        </p:spPr>
        <p:txBody>
          <a:bodyPr/>
          <a:lstStyle/>
          <a:p>
            <a:pPr algn="ctr"/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808094"/>
          </a:xfrm>
        </p:spPr>
        <p:txBody>
          <a:bodyPr/>
          <a:lstStyle/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dirty="0"/>
              <a:t>Partneři se společně podílejí na přípravě a realizaci projektu ve fázi zpracování projektové žádosti, ve fázi jeho realizace i ve fázi ukončení projektu.</a:t>
            </a:r>
            <a:r>
              <a:rPr lang="cs-CZ" b="1" kern="0" dirty="0">
                <a:solidFill>
                  <a:srgbClr val="000000"/>
                </a:solidFill>
              </a:rPr>
              <a:t> </a:t>
            </a:r>
            <a:r>
              <a:rPr lang="cs-CZ" kern="0" dirty="0">
                <a:solidFill>
                  <a:srgbClr val="000000"/>
                </a:solidFill>
              </a:rPr>
              <a:t>Příjemce realizuje hlavní, podstatnou část aktivit. Role partnerů musí být opodstatněná a nezastupitelná (</a:t>
            </a:r>
            <a:r>
              <a:rPr lang="cs-CZ" u="sng" kern="0" dirty="0">
                <a:solidFill>
                  <a:srgbClr val="000000"/>
                </a:solidFill>
              </a:rPr>
              <a:t>nesmí být skrytým dodavatelem</a:t>
            </a:r>
            <a:r>
              <a:rPr lang="cs-CZ" kern="0" dirty="0">
                <a:solidFill>
                  <a:srgbClr val="000000"/>
                </a:solidFill>
              </a:rPr>
              <a:t>).</a:t>
            </a:r>
          </a:p>
          <a:p>
            <a:pPr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Veškeré smluvní vztahy mezi příjemcem a partnerem </a:t>
            </a:r>
            <a:r>
              <a:rPr lang="cs-CZ" dirty="0" smtClean="0">
                <a:latin typeface="Helvetica CE" charset="-18"/>
                <a:cs typeface="Helvetica CE" charset="-18"/>
              </a:rPr>
              <a:t>jsou</a:t>
            </a:r>
          </a:p>
          <a:p>
            <a:pPr>
              <a:buNone/>
              <a:defRPr/>
            </a:pPr>
            <a:r>
              <a:rPr lang="cs-CZ" dirty="0" smtClean="0">
                <a:latin typeface="Helvetica CE" charset="-18"/>
                <a:cs typeface="Helvetica CE" charset="-18"/>
              </a:rPr>
              <a:t>vymezeny ve Smlouvě </a:t>
            </a:r>
            <a:r>
              <a:rPr lang="cs-CZ" dirty="0">
                <a:latin typeface="Helvetica CE" charset="-18"/>
                <a:cs typeface="Helvetica CE" charset="-18"/>
              </a:rPr>
              <a:t>o partnerství.</a:t>
            </a:r>
          </a:p>
          <a:p>
            <a:pPr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(</a:t>
            </a:r>
            <a:r>
              <a:rPr lang="cs-CZ" u="sng" dirty="0">
                <a:latin typeface="Helvetica CE" charset="-18"/>
                <a:cs typeface="Helvetica CE" charset="-18"/>
              </a:rPr>
              <a:t>poskytovatel nenese odpovědnost za obsah této smlouvy</a:t>
            </a:r>
            <a:r>
              <a:rPr lang="cs-CZ" dirty="0">
                <a:latin typeface="Helvetica CE" charset="-18"/>
                <a:cs typeface="Helvetica CE" charset="-18"/>
              </a:rPr>
              <a:t>).</a:t>
            </a:r>
          </a:p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endParaRPr lang="cs-CZ" b="1" kern="0" dirty="0">
              <a:solidFill>
                <a:srgbClr val="FF0000"/>
              </a:solidFill>
            </a:endParaRPr>
          </a:p>
          <a:p>
            <a:pPr marL="0" fontAlgn="auto">
              <a:lnSpc>
                <a:spcPct val="93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u="sng" kern="0" dirty="0"/>
              <a:t>Typy partnerství:</a:t>
            </a:r>
          </a:p>
          <a:p>
            <a:pPr>
              <a:defRPr/>
            </a:pPr>
            <a:r>
              <a:rPr lang="cs-CZ" sz="1600" b="1" dirty="0">
                <a:latin typeface="Helvetica CE" charset="-18"/>
                <a:cs typeface="Helvetica CE" charset="-18"/>
              </a:rPr>
              <a:t>Partner s finančním příspěvkem</a:t>
            </a:r>
          </a:p>
          <a:p>
            <a:pPr>
              <a:defRPr/>
            </a:pPr>
            <a:r>
              <a:rPr lang="cs-CZ" sz="1600" b="1" dirty="0">
                <a:latin typeface="Helvetica CE" charset="-18"/>
                <a:cs typeface="Helvetica CE" charset="-18"/>
              </a:rPr>
              <a:t>Partner bez finančního příspěvku</a:t>
            </a:r>
          </a:p>
          <a:p>
            <a:pPr>
              <a:buNone/>
              <a:defRPr/>
            </a:pPr>
            <a:r>
              <a:rPr lang="cs-CZ" sz="2000" dirty="0">
                <a:solidFill>
                  <a:srgbClr val="FFC000"/>
                </a:solidFill>
                <a:latin typeface="Helvetica CE" charset="-18"/>
                <a:cs typeface="Helvetica CE" charset="-18"/>
              </a:rPr>
              <a:t>    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6478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1330324" y="1111250"/>
            <a:ext cx="6876415" cy="541338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Partner bez finančního příspěvku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37410"/>
            <a:ext cx="6457950" cy="3733165"/>
          </a:xfrm>
          <a:solidFill>
            <a:schemeClr val="bg1"/>
          </a:solidFill>
        </p:spPr>
        <p:txBody>
          <a:bodyPr/>
          <a:lstStyle/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Partner nevyužívá žádné </a:t>
            </a:r>
            <a:r>
              <a:rPr lang="cs-CZ" sz="1600" dirty="0">
                <a:latin typeface="Helvetica CE" charset="-18"/>
                <a:cs typeface="Helvetica CE" charset="-18"/>
              </a:rPr>
              <a:t>finanční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prostředky </a:t>
            </a:r>
            <a:r>
              <a:rPr lang="cs-CZ" sz="1600" dirty="0">
                <a:latin typeface="Helvetica CE" charset="-18"/>
                <a:cs typeface="Helvetica CE" charset="-18"/>
              </a:rPr>
              <a:t>na realizaci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projektových aktivit stanovených v partnerské smlouvě. </a:t>
            </a:r>
          </a:p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endParaRPr lang="cs-CZ" sz="1600" kern="0" dirty="0">
              <a:solidFill>
                <a:srgbClr val="000000"/>
              </a:solidFill>
            </a:endParaRP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Zaměstnanci partnera nesmí být v projektu zaměstnáni na činnosti, které má partner stanovené v partnerské smlouvě. 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Příklad činností: konzultace, odborná garance. 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endParaRPr lang="cs-CZ" sz="1600" kern="0" dirty="0" smtClean="0">
              <a:solidFill>
                <a:srgbClr val="000000"/>
              </a:solidFill>
            </a:endParaRPr>
          </a:p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endParaRPr lang="cs-CZ" sz="1600" kern="0" dirty="0" smtClean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CD9235-CD9C-426B-B272-94AD7914A664}" type="slidenum">
              <a:rPr lang="en-US" smtClean="0">
                <a:latin typeface="Calibri" pitchFamily="34" charset="0"/>
              </a:rPr>
              <a:pPr/>
              <a:t>18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2141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41338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Partner s finančním příspěvkem</a:t>
            </a:r>
            <a:r>
              <a:rPr lang="cs-CZ" dirty="0" smtClean="0">
                <a:solidFill>
                  <a:srgbClr val="F39800"/>
                </a:solidFill>
                <a:latin typeface="Helvetica CE" charset="-18"/>
                <a:cs typeface="Helvetica CE" charset="-18"/>
              </a:rPr>
              <a:t> 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652588"/>
            <a:ext cx="6457950" cy="4217987"/>
          </a:xfrm>
          <a:solidFill>
            <a:schemeClr val="bg1"/>
          </a:solidFill>
        </p:spPr>
        <p:txBody>
          <a:bodyPr/>
          <a:lstStyle/>
          <a:p>
            <a:pPr marL="0" indent="0"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Partner přijímá </a:t>
            </a:r>
            <a:r>
              <a:rPr lang="cs-CZ" sz="1600" dirty="0">
                <a:latin typeface="Helvetica CE" charset="-18"/>
                <a:cs typeface="Helvetica CE" charset="-18"/>
              </a:rPr>
              <a:t>prostřednictvím příjemce část finanční podpory na realizaci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projektových aktivit dle partnerské smlouvy. </a:t>
            </a:r>
            <a:endParaRPr lang="cs-CZ" sz="1600" kern="0" dirty="0" smtClean="0">
              <a:solidFill>
                <a:srgbClr val="000000"/>
              </a:solidFill>
            </a:endParaRP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Arial" pitchFamily="34" charset="0"/>
              <a:buChar char="•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Samostatný projektový bankovní účet/podúčet - podmínka u financování ex-ante/</a:t>
            </a:r>
            <a:r>
              <a:rPr lang="cs-CZ" sz="1600" kern="0" dirty="0" smtClean="0"/>
              <a:t>Výjimka při proplácení výdajů partnerovi ex-post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Příjemce podpory předkládá výdaje za sebe i všechny partnery s finančním příspěvkem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Žádost o proplacení výdajů předkládá partner příjemci</a:t>
            </a:r>
          </a:p>
          <a:p>
            <a:pPr fontAlgn="auto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45000"/>
              <a:buFont typeface="Wingdings" pitchFamily="2" charset="2"/>
              <a:buChar char="§"/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Partner má při dokladování a vyúčtování vůči poskytovateli podpory stejné povinnosti jako příjemce</a:t>
            </a:r>
          </a:p>
          <a:p>
            <a:pPr fontAlgn="auto">
              <a:spcBef>
                <a:spcPts val="0"/>
              </a:spcBef>
              <a:spcAft>
                <a:spcPts val="1293"/>
              </a:spcAft>
              <a:defRPr/>
            </a:pPr>
            <a:r>
              <a:rPr lang="cs-CZ" sz="1600" kern="0" dirty="0" smtClean="0">
                <a:solidFill>
                  <a:srgbClr val="000000"/>
                </a:solidFill>
              </a:rPr>
              <a:t>Partner vyúčtovává způsobilé výdaje za dané monitorovací období, příjemce je zahrnuje do MZ</a:t>
            </a:r>
          </a:p>
          <a:p>
            <a:pPr fontAlgn="auto">
              <a:spcBef>
                <a:spcPts val="0"/>
              </a:spcBef>
              <a:spcAft>
                <a:spcPts val="1293"/>
              </a:spcAft>
              <a:buFont typeface="Arial" pitchFamily="34" charset="0"/>
              <a:buChar char="•"/>
              <a:defRPr/>
            </a:pPr>
            <a:r>
              <a:rPr lang="cs-CZ" sz="1600" kern="0" dirty="0" smtClean="0"/>
              <a:t>Povinnost partnera vrátit nedočerpané finanční prostředky. </a:t>
            </a:r>
            <a:endParaRPr lang="cs-CZ" sz="1600" kern="0" dirty="0" smtClean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CD9235-CD9C-426B-B272-94AD7914A664}" type="slidenum">
              <a:rPr lang="en-US" smtClean="0">
                <a:latin typeface="Calibri" pitchFamily="34" charset="0"/>
              </a:rPr>
              <a:pPr/>
              <a:t>19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88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Stručný obsah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Představení ŘO OP VK a odboru CERA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Podmínky Výzvy 37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Metodické dokumenty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Doba realizace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Monitorovací indikátory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Partnerství v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Změny v projektu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Publicita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8449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Nadpis 1"/>
          <p:cNvSpPr>
            <a:spLocks noGrp="1"/>
          </p:cNvSpPr>
          <p:nvPr>
            <p:ph type="title"/>
          </p:nvPr>
        </p:nvSpPr>
        <p:spPr>
          <a:xfrm>
            <a:off x="1090613" y="1260475"/>
            <a:ext cx="6697662" cy="692150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Vypořádání po skončení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71700"/>
            <a:ext cx="7331075" cy="3771900"/>
          </a:xfrm>
        </p:spPr>
        <p:txBody>
          <a:bodyPr/>
          <a:lstStyle/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Zařízení zakoupené z projektu musí být vždy řádně inventarizováno a označeno (příjemce, partneři).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Rozdělení zařízení a spotřebního materiálu dle smlouvy o partnerství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Zařízení a spotřební materiál nesmějí být po realizaci projektu převedeny partnerovi sídlícímu mimo cílový region v případě, že v rámci udržitelnosti nepodporuje cílovou skupinu daného (cílového) regionu</a:t>
            </a:r>
          </a:p>
          <a:p>
            <a:pPr marL="829452" lvl="1" indent="-41472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Kopie převodních listin, darovacích smluv předkládá příjemce se závěrečnou MZ</a:t>
            </a:r>
          </a:p>
          <a:p>
            <a:pPr marL="0" indent="0"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Příručka pro příjemce, kap. 4.4.</a:t>
            </a:r>
          </a:p>
          <a:p>
            <a:pPr marL="0" indent="0">
              <a:buNone/>
              <a:defRPr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  <a:defRPr/>
            </a:pPr>
            <a:r>
              <a:rPr lang="cs-CZ" sz="1600" u="sng" dirty="0" smtClean="0">
                <a:latin typeface="Helvetica CE" charset="-18"/>
                <a:cs typeface="Helvetica CE" charset="-18"/>
              </a:rPr>
              <a:t>Upozornění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: partnerovi bez finančního příspěvku je možné zařízení/vybavení zapůjčit po dobu realizace projektu (výpůjční smlouva). Podrobněji kap. 5.3.2.3,.</a:t>
            </a:r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2A59E5-3378-4EC9-8338-963E0EC970BB}" type="slidenum">
              <a:rPr lang="en-US" smtClean="0">
                <a:latin typeface="Calibri" pitchFamily="34" charset="0"/>
              </a:rPr>
              <a:pPr/>
              <a:t>20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5104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projektu</a:t>
            </a:r>
          </a:p>
        </p:txBody>
      </p:sp>
      <p:sp>
        <p:nvSpPr>
          <p:cNvPr id="44035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945254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Nepodstatné změny: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Neovlivní dosažení cílů projektu a monitorovacích indikátorů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Oznamují se v monitorovací zprávě se zdůvodněním proč a odkdy ke změně došlo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Podstatné změny: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  Mění charakter a obsah projektu oproti schválené žádosti</a:t>
            </a:r>
          </a:p>
          <a:p>
            <a:pPr>
              <a:buFontTx/>
              <a:buChar char="-"/>
            </a:pPr>
            <a:r>
              <a:rPr lang="cs-CZ" dirty="0" smtClean="0">
                <a:latin typeface="Helvetica CE" charset="-18"/>
                <a:cs typeface="Helvetica CE" charset="-18"/>
              </a:rPr>
              <a:t>Doplňují právní akt o poskytnutí podpory (dodatek)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-    Podléhají schválení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marL="0" indent="0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Viz. Příručka pro příjemce, kap. 3.1 (Změny projektu) a 5.5 (Změny rozpočtu)</a:t>
            </a:r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748AB0-F547-496F-8344-5DFA60377255}" type="slidenum">
              <a:rPr lang="en-US" smtClean="0">
                <a:latin typeface="Calibri" pitchFamily="34" charset="0"/>
              </a:rPr>
              <a:pPr/>
              <a:t>21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6550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709988"/>
          </a:xfrm>
        </p:spPr>
        <p:txBody>
          <a:bodyPr/>
          <a:lstStyle/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narušit charakter a hlavní záměr projektu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Pro projekt musí být nezbytné a efektivní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Tyto změny nesmí navýšit celkový rozpočet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navýšit kapitoly nebo položky krácené Grémiem zpravodajů</a:t>
            </a: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Nesmí dojít k překročení procentních limitů pro jednotlivé kapitoly (Zařízení a vybavení – 25 %; Nákup služeb - 49%; Přímá podpora -  20 % z celkových způsobilých výdajů)</a:t>
            </a:r>
          </a:p>
          <a:p>
            <a:pPr eaLnBrk="1" hangingPunct="1">
              <a:defRPr/>
            </a:pPr>
            <a:r>
              <a:rPr lang="cs-CZ" sz="1600" kern="0" dirty="0" smtClean="0"/>
              <a:t>Nesmí způsobit začátek nové nebo zrušení stávající klíčové aktivity</a:t>
            </a: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Musí být zdůvodněny a doloženy případně novým přepracovaným rozpočtem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3116BA-E0A3-4022-AA8E-142B7FA39490}" type="slidenum">
              <a:rPr lang="en-US" smtClean="0">
                <a:latin typeface="Calibri" pitchFamily="34" charset="0"/>
              </a:rPr>
              <a:pPr/>
              <a:t>22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533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dpis 1"/>
          <p:cNvSpPr>
            <a:spLocks noGrp="1"/>
          </p:cNvSpPr>
          <p:nvPr>
            <p:ph type="title"/>
          </p:nvPr>
        </p:nvSpPr>
        <p:spPr>
          <a:xfrm>
            <a:off x="1330325" y="1131888"/>
            <a:ext cx="6457950" cy="500062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Nepodstatné změny</a:t>
            </a:r>
          </a:p>
        </p:txBody>
      </p:sp>
      <p:sp>
        <p:nvSpPr>
          <p:cNvPr id="45059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81188"/>
            <a:ext cx="6457950" cy="3895725"/>
          </a:xfrm>
        </p:spPr>
        <p:txBody>
          <a:bodyPr/>
          <a:lstStyle/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kontaktních údajů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sídla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kontaktní osoby projektu a manažera projektu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auditora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harmonogramu realizace (posun klíčových aktivit)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partnerské smlouvy charakteru nepodstatné změny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názvu subjektu příjemce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ve statusu plátce DPH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Změna statutárního zástupce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Dřívější ukončení projektu při ukončení všech plánovaných aktivit projektu</a:t>
            </a:r>
          </a:p>
          <a:p>
            <a:r>
              <a:rPr lang="cs-CZ" sz="1600" dirty="0" smtClean="0">
                <a:latin typeface="Helvetica CE" charset="-18"/>
                <a:cs typeface="Helvetica CE" charset="-18"/>
              </a:rPr>
              <a:t>Další změny, které neovlivní dosažení cílů projektu a monitorovacích indikátorů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32CAC3-187F-4D81-8909-E39387AEE487}" type="slidenum">
              <a:rPr lang="en-US" smtClean="0">
                <a:latin typeface="Calibri" pitchFamily="34" charset="0"/>
              </a:rPr>
              <a:pPr/>
              <a:t>23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4202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71500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Změny v rozpočtu - nepodstatné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4530"/>
            <a:ext cx="6457950" cy="38862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cs-CZ" b="1" dirty="0" smtClean="0">
              <a:cs typeface="Helvetica CE" charset="-18"/>
            </a:endParaRP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Přesun prostředků mezi položkami uvnitř jednotlivých kapitol</a:t>
            </a: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Přesun finančních prostředků mezi jednotlivými kapitolami menší</a:t>
            </a:r>
            <a:r>
              <a:rPr lang="cs-CZ" b="1" dirty="0" smtClean="0">
                <a:cs typeface="Helvetica CE" charset="-18"/>
              </a:rPr>
              <a:t> </a:t>
            </a:r>
            <a:r>
              <a:rPr lang="cs-CZ" dirty="0" smtClean="0">
                <a:cs typeface="Helvetica CE" charset="-18"/>
              </a:rPr>
              <a:t>než 15% objemu způsobilých výdajů kapitoly platného rozpočtu, ze kterého jsou finanční prostředky převáděny</a:t>
            </a:r>
          </a:p>
          <a:p>
            <a:pPr>
              <a:defRPr/>
            </a:pPr>
            <a:r>
              <a:rPr lang="cs-CZ" dirty="0" smtClean="0">
                <a:cs typeface="Helvetica CE" charset="-18"/>
              </a:rPr>
              <a:t>Vytvoření nové položky nebo zrušení položky v rozpočtu </a:t>
            </a:r>
          </a:p>
          <a:p>
            <a:pPr>
              <a:buFont typeface="Arial" charset="0"/>
              <a:buNone/>
              <a:defRPr/>
            </a:pPr>
            <a:endParaRPr lang="cs-CZ" sz="12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CB0B8-33BA-4898-AFE3-D3461876D3D3}" type="slidenum">
              <a:rPr lang="en-US" smtClean="0">
                <a:latin typeface="Calibri" pitchFamily="34" charset="0"/>
              </a:rPr>
              <a:pPr/>
              <a:t>24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796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dpis 1"/>
          <p:cNvSpPr>
            <a:spLocks noGrp="1"/>
          </p:cNvSpPr>
          <p:nvPr>
            <p:ph type="title"/>
          </p:nvPr>
        </p:nvSpPr>
        <p:spPr>
          <a:xfrm>
            <a:off x="1330325" y="1008063"/>
            <a:ext cx="6457950" cy="519112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527174"/>
            <a:ext cx="6457950" cy="4302125"/>
          </a:xfrm>
        </p:spPr>
        <p:txBody>
          <a:bodyPr/>
          <a:lstStyle/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právní formy příjemce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příjemce projektu – např. při transformaci škol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názvu projektu (ve výjimečných případech)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týkající se monitorovacích indikátorů (překročení MI či vykazování dalších MI není změnou podstatnou)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Zapojení nového partnera (ve výjimečných případech)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začátku realizace projektu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data ukončení projektu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Změna projektového účtu  (hlásí se předem)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Odstoupení partnera </a:t>
            </a:r>
          </a:p>
          <a:p>
            <a:pPr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Podstatná změna rozpočtu (kapitola 5.5.2)</a:t>
            </a:r>
          </a:p>
          <a:p>
            <a:pPr>
              <a:buNone/>
              <a:defRPr/>
            </a:pPr>
            <a:endParaRPr lang="cs-CZ" sz="1600" i="1" dirty="0" smtClean="0">
              <a:latin typeface="Helvetica CE" charset="-18"/>
              <a:cs typeface="Helvetica CE" charset="-18"/>
            </a:endParaRPr>
          </a:p>
          <a:p>
            <a:pPr>
              <a:buNone/>
              <a:defRPr/>
            </a:pPr>
            <a:r>
              <a:rPr lang="cs-CZ" sz="1600" dirty="0" smtClean="0">
                <a:latin typeface="Helvetica CE" charset="-18"/>
                <a:cs typeface="Helvetica CE" charset="-18"/>
              </a:rPr>
              <a:t>V případě pochybností se má za to, že jde o změnu podstatnou – kontaktujte PM a konzultujte. 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AD8964-40DB-47AB-871C-A1E1609F3135}" type="slidenum">
              <a:rPr lang="en-US" smtClean="0">
                <a:latin typeface="Calibri" pitchFamily="34" charset="0"/>
              </a:rPr>
              <a:pPr/>
              <a:t>25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dpis 1"/>
          <p:cNvSpPr>
            <a:spLocks noGrp="1"/>
          </p:cNvSpPr>
          <p:nvPr>
            <p:ph type="title"/>
          </p:nvPr>
        </p:nvSpPr>
        <p:spPr>
          <a:xfrm>
            <a:off x="1330325" y="1111250"/>
            <a:ext cx="6457950" cy="571500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 v rozpočtu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74520"/>
            <a:ext cx="6457950" cy="3966210"/>
          </a:xfrm>
        </p:spPr>
        <p:txBody>
          <a:bodyPr/>
          <a:lstStyle/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charset="0"/>
              <a:buNone/>
              <a:defRPr/>
            </a:pPr>
            <a:r>
              <a:rPr lang="cs-CZ" b="1" dirty="0" smtClean="0">
                <a:cs typeface="Helvetica CE" charset="-18"/>
              </a:rPr>
              <a:t>Podstatné změny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Přesun prostředků mezi kapitolami přesahující 15 % objemu způsobilých výdajů kapitoly, ze které  jsou prostředky převáděny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Navýšení prostředků kapitoly Osobní náklady o více než 15 %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Navýšení položek Křížového financování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Služební cesty zahraniční</a:t>
            </a:r>
          </a:p>
          <a:p>
            <a:pPr marL="414726" lvl="1" fontAlgn="auto">
              <a:lnSpc>
                <a:spcPct val="93000"/>
              </a:lnSpc>
              <a:spcBef>
                <a:spcPts val="0"/>
              </a:spcBef>
              <a:spcAft>
                <a:spcPts val="1032"/>
              </a:spcAft>
              <a:buClr>
                <a:srgbClr val="000000"/>
              </a:buClr>
              <a:buSzPct val="75000"/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U organizací se stanovenými ukazateli/limity mzdové regulace jakékoliv změny rozpočtu v kapitole 1 Osobní náklady, které způsobí přesun mezi limitními hodnotami</a:t>
            </a:r>
            <a:endParaRPr lang="cs-CZ" dirty="0" smtClean="0">
              <a:cs typeface="Helvetica CE" charset="-18"/>
            </a:endParaRPr>
          </a:p>
          <a:p>
            <a:pPr>
              <a:buFont typeface="Arial" charset="0"/>
              <a:buNone/>
              <a:defRPr/>
            </a:pPr>
            <a:endParaRPr lang="cs-CZ" sz="12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CB0B8-33BA-4898-AFE3-D3461876D3D3}" type="slidenum">
              <a:rPr lang="en-US" smtClean="0">
                <a:latin typeface="Calibri" pitchFamily="34" charset="0"/>
              </a:rPr>
              <a:pPr/>
              <a:t>26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4763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506413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Podstatné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22463"/>
            <a:ext cx="6457950" cy="4021137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kern="0" dirty="0" smtClean="0"/>
              <a:t>Nesmí být provedena před jejím schválením poskytovatelem podpory, žádost o podstatnou změnu lze podat kdykoliv.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kern="0" dirty="0" smtClean="0"/>
              <a:t>Žádost o podstatnou změnu lze podat nejpozději 60</a:t>
            </a:r>
          </a:p>
          <a:p>
            <a:pPr marL="0" indent="0">
              <a:buNone/>
              <a:defRPr/>
            </a:pPr>
            <a:r>
              <a:rPr lang="cs-CZ" kern="0" dirty="0" smtClean="0"/>
              <a:t>      kalendářních dní před ukončením realizace: </a:t>
            </a:r>
            <a:r>
              <a:rPr lang="cs-CZ" kern="0" dirty="0" smtClean="0">
                <a:hlinkClick r:id="rId3"/>
              </a:rPr>
              <a:t>http://www.msmt.cz/strukturalni-fondy/elektronicka-monitorovaci-zprava-a-jeji-prilohy-platna-od-2</a:t>
            </a:r>
            <a:endParaRPr lang="cs-CZ" kern="0" dirty="0" smtClean="0"/>
          </a:p>
          <a:p>
            <a:pPr>
              <a:buFont typeface="Arial" pitchFamily="34" charset="0"/>
              <a:buChar char="•"/>
              <a:defRPr/>
            </a:pPr>
            <a:endParaRPr lang="cs-CZ" kern="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kern="0" dirty="0" smtClean="0">
                <a:solidFill>
                  <a:srgbClr val="000000"/>
                </a:solidFill>
              </a:rPr>
              <a:t>Obsahuje: popis změny, zdůvodnění, souhlas partnerů, dále přílohy - např. návrh přepracovaného rozpočtu apod. Souhlas partnerů není třeba, pokud se podstatná změna partnera nedotýká. </a:t>
            </a:r>
          </a:p>
          <a:p>
            <a:pPr>
              <a:buFont typeface="Arial" pitchFamily="34" charset="0"/>
              <a:buChar char="•"/>
              <a:defRPr/>
            </a:pPr>
            <a:endParaRPr lang="cs-CZ" kern="0" dirty="0" smtClean="0">
              <a:solidFill>
                <a:srgbClr val="0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66421F-FB4D-428C-903C-696F8BC0557C}" type="slidenum">
              <a:rPr lang="en-US" smtClean="0">
                <a:latin typeface="Calibri" pitchFamily="34" charset="0"/>
              </a:rPr>
              <a:pPr/>
              <a:t>27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1443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Publicita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2771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392488"/>
          </a:xfrm>
        </p:spPr>
        <p:txBody>
          <a:bodyPr/>
          <a:lstStyle/>
          <a:p>
            <a:pPr eaLnBrk="1">
              <a:buFont typeface="Wingdings" charset="2"/>
              <a:buChar char=""/>
            </a:pPr>
            <a:r>
              <a:rPr lang="cs-CZ" b="1" dirty="0" smtClean="0">
                <a:latin typeface="Helvetica CE" charset="-18"/>
                <a:cs typeface="Helvetica CE" charset="-18"/>
              </a:rPr>
              <a:t>Nařízení Evropské komise (ES) č. 1828/2006 čl. 8</a:t>
            </a:r>
            <a:r>
              <a:rPr lang="cs-CZ" dirty="0" smtClean="0">
                <a:latin typeface="Helvetica CE" charset="-18"/>
                <a:cs typeface="Helvetica CE" charset="-18"/>
              </a:rPr>
              <a:t>: „…</a:t>
            </a:r>
            <a:r>
              <a:rPr lang="cs-CZ" i="1" dirty="0" smtClean="0">
                <a:latin typeface="Helvetica CE" charset="-18"/>
                <a:cs typeface="Helvetica CE" charset="-18"/>
              </a:rPr>
              <a:t>příjemce finanční podpory je povinen jasně informovat subjekty účastnící se projektu i širokou veřejnost, že projekt získal finanční prostředky v rámci operačního programu spolufinancovaného Evropským sociálním fondem (ESF)“</a:t>
            </a:r>
            <a:r>
              <a:rPr lang="cs-CZ" dirty="0" smtClean="0">
                <a:latin typeface="Helvetica CE" charset="-18"/>
                <a:cs typeface="Helvetica CE" charset="-18"/>
              </a:rPr>
              <a:t>. </a:t>
            </a:r>
          </a:p>
          <a:p>
            <a:pPr eaLnBrk="1">
              <a:buFont typeface="Wingdings" charset="2"/>
              <a:buChar char=""/>
            </a:pPr>
            <a:r>
              <a:rPr lang="cs-CZ" b="1" dirty="0" smtClean="0">
                <a:latin typeface="Helvetica CE" charset="-18"/>
                <a:cs typeface="Helvetica CE" charset="-18"/>
              </a:rPr>
              <a:t>Informování a propagace </a:t>
            </a:r>
            <a:r>
              <a:rPr lang="cs-CZ" dirty="0" smtClean="0">
                <a:latin typeface="Helvetica CE" charset="-18"/>
                <a:cs typeface="Helvetica CE" charset="-18"/>
              </a:rPr>
              <a:t>projektu směrem k široké a odborné veřejnosti</a:t>
            </a:r>
          </a:p>
          <a:p>
            <a:pPr eaLnBrk="1">
              <a:buFont typeface="Wingdings" charset="2"/>
              <a:buChar char=""/>
            </a:pPr>
            <a:r>
              <a:rPr lang="cs-CZ" dirty="0" smtClean="0">
                <a:latin typeface="Helvetica CE" charset="-18"/>
                <a:cs typeface="Helvetica CE" charset="-18"/>
              </a:rPr>
              <a:t>Publicita spadá do </a:t>
            </a:r>
            <a:r>
              <a:rPr lang="cs-CZ" b="1" dirty="0" smtClean="0">
                <a:latin typeface="Helvetica CE" charset="-18"/>
                <a:cs typeface="Helvetica CE" charset="-18"/>
              </a:rPr>
              <a:t>nepřímých </a:t>
            </a:r>
            <a:r>
              <a:rPr lang="cs-CZ" dirty="0" smtClean="0">
                <a:latin typeface="Helvetica CE" charset="-18"/>
                <a:cs typeface="Helvetica CE" charset="-18"/>
              </a:rPr>
              <a:t>nákladů s výjimkou případu, kdy je publicita hlavní činností projektu a tedy klíčových aktivit – pak </a:t>
            </a:r>
            <a:r>
              <a:rPr lang="cs-CZ" u="sng" dirty="0" smtClean="0">
                <a:latin typeface="Helvetica CE" charset="-18"/>
                <a:cs typeface="Helvetica CE" charset="-18"/>
              </a:rPr>
              <a:t>přímé náklady </a:t>
            </a:r>
            <a:r>
              <a:rPr lang="cs-CZ" dirty="0" smtClean="0">
                <a:latin typeface="Helvetica CE" charset="-18"/>
                <a:cs typeface="Helvetica CE" charset="-18"/>
              </a:rPr>
              <a:t> 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480B45-11AF-429A-9607-ACDEB8227239}" type="slidenum">
              <a:rPr lang="en-US" smtClean="0">
                <a:latin typeface="Calibri" pitchFamily="34" charset="0"/>
              </a:rPr>
              <a:pPr/>
              <a:t>28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1900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Minimum povinné publicity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98875"/>
          </a:xfrm>
        </p:spPr>
        <p:txBody>
          <a:bodyPr/>
          <a:lstStyle/>
          <a:p>
            <a:pPr eaLnBrk="1">
              <a:buFont typeface="Arial" charset="0"/>
              <a:buNone/>
              <a:defRPr/>
            </a:pPr>
            <a:r>
              <a:rPr lang="cs-CZ" b="1" dirty="0" smtClean="0"/>
              <a:t>Základní loga:</a:t>
            </a:r>
            <a:endParaRPr lang="cs-CZ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Evropského sociálního fondu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Evropské unie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Ministerstva školství, mládeže a tělovýchovy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dirty="0" smtClean="0"/>
              <a:t>Operačního programu Vzdělávání pro konkurenceschopnost.</a:t>
            </a:r>
          </a:p>
          <a:p>
            <a:pPr eaLnBrk="1">
              <a:buFont typeface="Arial" charset="0"/>
              <a:buNone/>
              <a:defRPr/>
            </a:pPr>
            <a:endParaRPr lang="cs-CZ" dirty="0" smtClean="0"/>
          </a:p>
          <a:p>
            <a:pPr eaLnBrk="1">
              <a:buNone/>
              <a:defRPr/>
            </a:pPr>
            <a:r>
              <a:rPr lang="cs-CZ" dirty="0" smtClean="0"/>
              <a:t>      Loga mají přesně vymezená pravidla použití a řazení (v rámci tzv. </a:t>
            </a:r>
            <a:r>
              <a:rPr lang="cs-CZ" dirty="0" err="1" smtClean="0"/>
              <a:t>logolinku</a:t>
            </a:r>
            <a:r>
              <a:rPr lang="cs-CZ" dirty="0" smtClean="0"/>
              <a:t>)  -  </a:t>
            </a:r>
            <a:r>
              <a:rPr lang="cs-CZ" u="sng" dirty="0" smtClean="0"/>
              <a:t>viz. Manuál vizuální identity</a:t>
            </a:r>
            <a:r>
              <a:rPr lang="cs-CZ" b="1" dirty="0" smtClean="0"/>
              <a:t> </a:t>
            </a:r>
            <a:r>
              <a:rPr lang="cs-CZ" dirty="0" smtClean="0"/>
              <a:t>na webových stránkách MŠMT - </a:t>
            </a:r>
            <a:r>
              <a:rPr lang="cs-CZ" b="1" dirty="0" smtClean="0">
                <a:hlinkClick r:id="rId2"/>
              </a:rPr>
              <a:t>http://www.</a:t>
            </a:r>
            <a:r>
              <a:rPr lang="cs-CZ" b="1" dirty="0" err="1" smtClean="0">
                <a:hlinkClick r:id="rId2"/>
              </a:rPr>
              <a:t>msmt.cz</a:t>
            </a:r>
            <a:r>
              <a:rPr lang="cs-CZ" b="1" dirty="0" smtClean="0">
                <a:hlinkClick r:id="rId2"/>
              </a:rPr>
              <a:t>/</a:t>
            </a:r>
            <a:r>
              <a:rPr lang="cs-CZ" b="1" dirty="0" err="1" smtClean="0">
                <a:hlinkClick r:id="rId2"/>
              </a:rPr>
              <a:t>strukturalni</a:t>
            </a:r>
            <a:r>
              <a:rPr lang="cs-CZ" b="1" dirty="0" smtClean="0">
                <a:hlinkClick r:id="rId2"/>
              </a:rPr>
              <a:t>-fondy/publicita-a-publikace</a:t>
            </a:r>
            <a:r>
              <a:rPr lang="cs-CZ" b="1" dirty="0" smtClean="0"/>
              <a:t>.</a:t>
            </a:r>
          </a:p>
          <a:p>
            <a:pPr eaLnBrk="1">
              <a:buFont typeface="Arial" charset="0"/>
              <a:buNone/>
              <a:defRPr/>
            </a:pPr>
            <a:endParaRPr lang="cs-CZ" sz="1600" dirty="0" smtClean="0"/>
          </a:p>
          <a:p>
            <a:pPr>
              <a:buNone/>
              <a:tabLst>
                <a:tab pos="365125" algn="l"/>
              </a:tabLst>
              <a:defRPr/>
            </a:pPr>
            <a:r>
              <a:rPr lang="cs-CZ" sz="1100" dirty="0" smtClean="0"/>
              <a:t>         </a:t>
            </a:r>
            <a:endParaRPr lang="cs-CZ" sz="1400" dirty="0" smtClean="0"/>
          </a:p>
          <a:p>
            <a:pPr>
              <a:buNone/>
              <a:defRPr/>
            </a:pPr>
            <a:endParaRPr lang="cs-CZ" dirty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CA1436B-118C-49B6-AC99-701DD8035243}" type="slidenum">
              <a:rPr lang="en-US" smtClean="0">
                <a:latin typeface="Calibri" pitchFamily="34" charset="0"/>
              </a:rPr>
              <a:pPr/>
              <a:t>29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565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Stručný obsah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Archivace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Kontroly, nesrovnalosti, námitky a sankce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Monitorování projektu a elektronická MZ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5604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Helvetica CE" charset="-18"/>
              </a:rPr>
              <a:t>Jaká je posloupnost log v </a:t>
            </a:r>
            <a:r>
              <a:rPr lang="cs-CZ" dirty="0" err="1" smtClean="0">
                <a:latin typeface="Calibri" pitchFamily="34" charset="0"/>
                <a:cs typeface="Helvetica CE" charset="-18"/>
              </a:rPr>
              <a:t>logolinku</a:t>
            </a:r>
            <a:r>
              <a:rPr lang="cs-CZ" dirty="0" smtClean="0">
                <a:latin typeface="Calibri" pitchFamily="34" charset="0"/>
                <a:cs typeface="Helvetica CE" charset="-18"/>
              </a:rPr>
              <a:t>?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481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95688"/>
          </a:xfrm>
        </p:spPr>
        <p:txBody>
          <a:bodyPr/>
          <a:lstStyle/>
          <a:p>
            <a:r>
              <a:rPr lang="cs-CZ" sz="1400" dirty="0" smtClean="0">
                <a:latin typeface="Helvetica CE" charset="-18"/>
                <a:cs typeface="Helvetica CE" charset="-18"/>
              </a:rPr>
              <a:t>Za logo OP VK může příjemce v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přidat své logo a příp. logo partnera !pozor!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nikoliv logo projektu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.  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logo oficiálního partnera se uvádí vždy až za základní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a logo příjemce.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Má-li projekt více partnerů, umístění log partnerů do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za logo příjemce se z důvodu komplikovanosti takového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nedoporučuje, partnery projektu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lze zmínit např. v textu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daného informačního nebo propagačního materiálu.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Pravidla OP VK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nezakazují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příjemci užít v rámci realizace projektu další loga či označení, než je předepsaný a definovaný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může se jednat např. o loga dalších subjektů, které pomáhají s realizací projektu, i když nejsou oficiální finanční nebo nefinanční partneři, uvedení v projektu nebo např. o logo samotného projektu.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1CFEA5-06C7-4306-85F7-FEFEB508964E}" type="slidenum">
              <a:rPr lang="en-US" smtClean="0">
                <a:latin typeface="Calibri" pitchFamily="34" charset="0"/>
              </a:rPr>
              <a:pPr/>
              <a:t>30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44660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lvl="1" indent="-323850" eaLnBrk="1">
              <a:spcAft>
                <a:spcPts val="1425"/>
              </a:spcAft>
              <a:buSzPct val="45000"/>
              <a:buFont typeface="Arial" charset="0"/>
              <a:buNone/>
              <a:defRPr/>
            </a:pPr>
            <a:r>
              <a:rPr lang="cs-CZ" sz="1400" dirty="0" smtClean="0"/>
              <a:t> Součástí </a:t>
            </a:r>
            <a:r>
              <a:rPr lang="cs-CZ" sz="1400" dirty="0" err="1" smtClean="0"/>
              <a:t>logolinku</a:t>
            </a:r>
            <a:r>
              <a:rPr lang="cs-CZ" sz="1400" b="1" dirty="0" smtClean="0"/>
              <a:t> slogan: </a:t>
            </a:r>
            <a:r>
              <a:rPr lang="cs-CZ" sz="1400" b="1" cap="all" dirty="0" smtClean="0"/>
              <a:t>Investice do rozvoje vzdělávání </a:t>
            </a:r>
            <a:r>
              <a:rPr lang="cs-CZ" sz="1400" dirty="0" smtClean="0"/>
              <a:t>(povinné sdělení): </a:t>
            </a:r>
            <a:r>
              <a:rPr lang="cs-CZ" sz="1400" b="1" dirty="0" smtClean="0"/>
              <a:t>!</a:t>
            </a:r>
            <a:r>
              <a:rPr lang="cs-CZ" sz="1400" dirty="0" smtClean="0"/>
              <a:t>pozor! na umístění ve vertikálním a horizontálním </a:t>
            </a:r>
            <a:r>
              <a:rPr lang="cs-CZ" sz="1400" dirty="0" err="1" smtClean="0"/>
              <a:t>logolinku</a:t>
            </a:r>
            <a:r>
              <a:rPr lang="cs-CZ" sz="1400" dirty="0" smtClean="0"/>
              <a:t> – centrování</a:t>
            </a:r>
            <a:endParaRPr lang="cs-CZ" sz="1400" cap="all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sz="1400" dirty="0" smtClean="0"/>
              <a:t>V případě použití </a:t>
            </a:r>
            <a:r>
              <a:rPr lang="cs-CZ" sz="1400" dirty="0" err="1" smtClean="0"/>
              <a:t>logolinku</a:t>
            </a:r>
            <a:r>
              <a:rPr lang="cs-CZ" sz="1400" dirty="0" smtClean="0"/>
              <a:t> bez slovního odkazu na ESF je nutno používat i </a:t>
            </a:r>
            <a:r>
              <a:rPr lang="cs-CZ" sz="1400" b="1" dirty="0" smtClean="0"/>
              <a:t>povinné sdělení 2 - Tento program/projekt/produkt je spolufinancován  Evropským sociálním fondem a státním rozpočtem České republiky. </a:t>
            </a:r>
            <a:r>
              <a:rPr lang="cs-CZ" sz="1400" dirty="0" smtClean="0"/>
              <a:t>Výjimkou jsou rozměrově menší materiály a předměty.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Na materiálech menšího rozměru lze loga uvést i bez textů (!pozor! </a:t>
            </a:r>
            <a:r>
              <a:rPr lang="cs-CZ" sz="1400" b="1" dirty="0" smtClean="0"/>
              <a:t>logo EU vždy s textem)</a:t>
            </a:r>
            <a:r>
              <a:rPr lang="cs-CZ" sz="1400" dirty="0" smtClean="0"/>
              <a:t>. Zkrácený </a:t>
            </a:r>
            <a:r>
              <a:rPr lang="cs-CZ" sz="1400" dirty="0" err="1" smtClean="0"/>
              <a:t>logolink</a:t>
            </a:r>
            <a:r>
              <a:rPr lang="cs-CZ" sz="1400" dirty="0" smtClean="0"/>
              <a:t> neobsahuje logo MŠMT. </a:t>
            </a:r>
            <a:endParaRPr lang="cs-CZ" sz="1400" b="1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minimální povolená velikost loga ESF je </a:t>
            </a:r>
            <a:r>
              <a:rPr lang="cs-CZ" sz="1400" b="1" dirty="0" smtClean="0"/>
              <a:t>6 mm </a:t>
            </a:r>
            <a:r>
              <a:rPr lang="cs-CZ" sz="1400" dirty="0" smtClean="0"/>
              <a:t>na výšku </a:t>
            </a:r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logo MŠMT může být s textem i bez textu. Na základě výjimky z Manuálu udělené 27. 3. 2009 je minimální přípustná velikost loga </a:t>
            </a:r>
            <a:r>
              <a:rPr lang="cs-CZ" sz="1400" b="1" dirty="0" smtClean="0"/>
              <a:t>s textem 1,5 cm = 15 mm na šířku</a:t>
            </a:r>
            <a:endParaRPr lang="cs-CZ" sz="1400" dirty="0" smtClean="0"/>
          </a:p>
          <a:p>
            <a:pPr eaLnBrk="1">
              <a:buFont typeface="Arial" pitchFamily="34" charset="0"/>
              <a:buChar char="•"/>
              <a:defRPr/>
            </a:pPr>
            <a:r>
              <a:rPr lang="cs-CZ" sz="1400" dirty="0" smtClean="0"/>
              <a:t>logo OP VK může být s textem i bez textu. Minimální velikost loga </a:t>
            </a:r>
            <a:r>
              <a:rPr lang="cs-CZ" sz="1400" b="1" dirty="0" smtClean="0"/>
              <a:t>s textem je 1,5 cm na šířku. </a:t>
            </a:r>
            <a:endParaRPr lang="cs-CZ" dirty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4672E7-3574-467A-9EFB-9A1BFF564001}" type="slidenum">
              <a:rPr lang="en-US" smtClean="0">
                <a:latin typeface="Calibri" pitchFamily="34" charset="0"/>
              </a:rPr>
              <a:pPr/>
              <a:t>31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428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6867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97288"/>
          </a:xfrm>
        </p:spPr>
        <p:txBody>
          <a:bodyPr/>
          <a:lstStyle/>
          <a:p>
            <a:pPr eaLnBrk="1"/>
            <a:r>
              <a:rPr lang="cs-CZ" sz="1600" dirty="0" smtClean="0">
                <a:latin typeface="Helvetica CE" charset="-18"/>
                <a:cs typeface="Helvetica CE" charset="-18"/>
              </a:rPr>
              <a:t>Nutno dodržet nejmenší povolené velikosti log, předepsané barvy, ochranné zóny a další náležitosti dané v Manuálu vizuální identity OP VK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společně s logem ESF se v ČR zároveň vždy používá také vlajka EU s textem Evropská unie. </a:t>
            </a:r>
            <a:r>
              <a:rPr lang="pt-BR" sz="1400" dirty="0" smtClean="0">
                <a:latin typeface="Helvetica CE" charset="-18"/>
                <a:cs typeface="Helvetica CE" charset="-18"/>
              </a:rPr>
              <a:t>Logo ESF a vlajka EU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musí mít </a:t>
            </a:r>
            <a:r>
              <a:rPr lang="pt-BR" sz="1400" b="1" dirty="0" smtClean="0">
                <a:latin typeface="Helvetica CE" charset="-18"/>
                <a:cs typeface="Helvetica CE" charset="-18"/>
              </a:rPr>
              <a:t>shodnou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</a:t>
            </a:r>
            <a:r>
              <a:rPr lang="pt-BR" sz="1400" dirty="0" smtClean="0">
                <a:latin typeface="Helvetica CE" charset="-18"/>
                <a:cs typeface="Helvetica CE" charset="-18"/>
              </a:rPr>
              <a:t>barevnost. </a:t>
            </a:r>
            <a:endParaRPr lang="cs-CZ" sz="1400" b="1" dirty="0" smtClean="0">
              <a:latin typeface="Helvetica CE" charset="-18"/>
              <a:cs typeface="Helvetica CE" charset="-18"/>
            </a:endParaRP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vzdálenost mezi vlajkou EU a logem ESF musí být vždy na šířku nožičky písmena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„f“ , u navazujících log buď na šířku nožičky „f“ nebo na výšku horní části „vlajky“ loga </a:t>
            </a:r>
            <a:r>
              <a:rPr lang="cs-CZ" sz="1400" b="1" dirty="0" err="1" smtClean="0">
                <a:latin typeface="Helvetica CE" charset="-18"/>
                <a:cs typeface="Helvetica CE" charset="-18"/>
              </a:rPr>
              <a:t>ESF</a:t>
            </a:r>
            <a:r>
              <a:rPr lang="cs-CZ" sz="1400" b="1" dirty="0" err="1" smtClean="0">
                <a:solidFill>
                  <a:schemeClr val="bg1"/>
                </a:solidFill>
                <a:latin typeface="Helvetica CE" charset="-18"/>
                <a:cs typeface="Helvetica CE" charset="-18"/>
              </a:rPr>
              <a:t>v</a:t>
            </a:r>
            <a:endParaRPr lang="cs-CZ" sz="1400" b="1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všechna loga horizontálního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logolinku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jsou zarovnána k hornímu a dolnímu okraji loga ESF. Zkrácený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nemusí obsahovat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logo MŠMT.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 </a:t>
            </a:r>
            <a:endParaRPr lang="cs-CZ" sz="1400" dirty="0" smtClean="0">
              <a:latin typeface="Helvetica CE" charset="-18"/>
              <a:cs typeface="Helvetica CE" charset="-18"/>
            </a:endParaRPr>
          </a:p>
          <a:p>
            <a:pPr eaLnBrk="1">
              <a:buFont typeface="Wingdings" charset="2"/>
              <a:buNone/>
            </a:pPr>
            <a:r>
              <a:rPr lang="cs-CZ" sz="1400" dirty="0" smtClean="0">
                <a:latin typeface="Helvetica CE" charset="-18"/>
                <a:cs typeface="Helvetica CE" charset="-18"/>
              </a:rPr>
              <a:t>				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F33E3C-E3A8-4FF7-9E3B-0E9E81DC87DD}" type="slidenum">
              <a:rPr lang="en-US" smtClean="0">
                <a:latin typeface="Calibri" pitchFamily="34" charset="0"/>
              </a:rPr>
              <a:pPr/>
              <a:t>32</a:t>
            </a:fld>
            <a:endParaRPr lang="en-US" smtClean="0">
              <a:latin typeface="Calibri" pitchFamily="34" charset="0"/>
            </a:endParaRPr>
          </a:p>
        </p:txBody>
      </p:sp>
      <p:pic>
        <p:nvPicPr>
          <p:cNvPr id="36869" name="Obrázek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0325" y="4413250"/>
            <a:ext cx="25717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Obrázek 6" descr="Logolink_horiz_zkraceny_text_RGB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4588" y="4413250"/>
            <a:ext cx="2643187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93186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Calibri" pitchFamily="34" charset="0"/>
                <a:cs typeface="Helvetica CE" charset="-18"/>
              </a:rPr>
              <a:t>Zásady používání publicity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68713"/>
          </a:xfrm>
        </p:spPr>
        <p:txBody>
          <a:bodyPr/>
          <a:lstStyle/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!pozor!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státní vlajku ČR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používá na svých dokumentech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pouze řídící orgán (MŠMT)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. 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Hmotné zařízení a vybavení (vč. publikací, učebnic,…) pořízené z prostředků ESF -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samolepky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určené k označování tohoto zařízení obsahují vždy základní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OP VK (včetně textů u log a sloganu), na rozměrově menších samolepkách lze vynechat logo MŠMT, avšak u ostatních log je nutno zachovat text.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Malé propagační předměty (post-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it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vizitka,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flash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disk, tužky,…): zkrácený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logolink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, možno i bez sloganu </a:t>
            </a:r>
          </a:p>
          <a:p>
            <a:pPr eaLnBrk="1"/>
            <a:r>
              <a:rPr lang="cs-CZ" sz="1400" dirty="0" smtClean="0">
                <a:latin typeface="Helvetica CE" charset="-18"/>
                <a:cs typeface="Helvetica CE" charset="-18"/>
              </a:rPr>
              <a:t>Viditelně umístěné a </a:t>
            </a:r>
            <a:r>
              <a:rPr lang="cs-CZ" sz="1400" u="sng" dirty="0" smtClean="0">
                <a:latin typeface="Helvetica CE" charset="-18"/>
                <a:cs typeface="Helvetica CE" charset="-18"/>
              </a:rPr>
              <a:t>kvalitně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provedené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Na </a:t>
            </a:r>
            <a:r>
              <a:rPr lang="cs-CZ" sz="1400" dirty="0" err="1" smtClean="0">
                <a:latin typeface="Helvetica CE" charset="-18"/>
                <a:cs typeface="Helvetica CE" charset="-18"/>
              </a:rPr>
              <a:t>čb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 originálech nutno použít předepsané inverzní varianty log.</a:t>
            </a:r>
          </a:p>
          <a:p>
            <a:pPr>
              <a:buNone/>
            </a:pPr>
            <a:endParaRPr lang="cs-CZ" sz="14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0DFC39-BDFC-402C-977E-1646E198FC69}" type="slidenum">
              <a:rPr lang="en-US" smtClean="0">
                <a:latin typeface="Calibri" pitchFamily="34" charset="0"/>
              </a:rPr>
              <a:pPr/>
              <a:t>33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3865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Veřejné zakázky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28801"/>
            <a:ext cx="6457950" cy="4000500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Pořizování služeb, vybavení a stavebních prací z veřejných finančních prostředků je upraveno zákonem 137/2006 (novelizován k 1.4.2012) a pro účely OP VK rozpracováno v Příručce pro příjemce. </a:t>
            </a:r>
          </a:p>
          <a:p>
            <a:pPr marL="0" indent="0" eaLnBrk="1" hangingPunct="1">
              <a:buNone/>
            </a:pPr>
            <a:endParaRPr lang="cs-CZ" dirty="0">
              <a:latin typeface="Helvetica CE" charset="-18"/>
              <a:cs typeface="Helvetica CE" charset="-18"/>
            </a:endParaRP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Pokud příjemce není vymezen kategorií veřejného zadavatele, tak se v případě podpory z OP VK stává DOTOVANÝM zadavatelem.</a:t>
            </a: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do 1.000.000,- Kč bez DPH: pravidla OP VK</a:t>
            </a: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nad 1.000.000,-Kč bez DPH: zákon 137/2006</a:t>
            </a:r>
          </a:p>
          <a:p>
            <a:pPr marL="0" indent="0" eaLnBrk="1" hangingPunct="1">
              <a:buNone/>
            </a:pPr>
            <a:endParaRPr lang="cs-CZ" dirty="0" smtClean="0">
              <a:solidFill>
                <a:srgbClr val="FF0000"/>
              </a:solidFill>
              <a:latin typeface="Helvetica CE" charset="-18"/>
              <a:cs typeface="Helvetica CE" charset="-18"/>
            </a:endParaRPr>
          </a:p>
          <a:p>
            <a:pPr marL="0" indent="0" eaLnBrk="1" hangingPunct="1"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Zakázka nad 500.000,-kč bez DPH: dle pravidel OP VK, ale dle zákona: uveřejnění informací na profilu zadavatele.  </a:t>
            </a:r>
          </a:p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 </a:t>
            </a: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88E91D-9653-41FC-A384-FCE9E5506AB1}" type="slidenum">
              <a:rPr lang="en-US" smtClean="0">
                <a:latin typeface="Calibri" pitchFamily="34" charset="0"/>
              </a:rPr>
              <a:pPr/>
              <a:t>34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34881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Veřejné zakázky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51661"/>
            <a:ext cx="6457950" cy="3977640"/>
          </a:xfrm>
        </p:spPr>
        <p:txBody>
          <a:bodyPr/>
          <a:lstStyle/>
          <a:p>
            <a:pPr eaLnBrk="1" hangingPunct="1"/>
            <a:r>
              <a:rPr lang="cs-CZ" sz="1600" dirty="0" smtClean="0">
                <a:latin typeface="Helvetica CE" charset="-18"/>
                <a:cs typeface="Helvetica CE" charset="-18"/>
              </a:rPr>
              <a:t>Jakékoli výdaje na pořízení určitého zboží, služeb či stavebních úprav musí být bezpodmínečně spjaté s realizací projektu a pro projekt musí být prokazatelně nezbytné. (</a:t>
            </a:r>
            <a:r>
              <a:rPr lang="cs-CZ" sz="1600" u="sng" dirty="0" smtClean="0">
                <a:latin typeface="Helvetica CE" charset="-18"/>
                <a:cs typeface="Helvetica CE" charset="-18"/>
              </a:rPr>
              <a:t>Dle zákona č. 320/2001 Sb., o finanční kontrole ve veřejné správě, musí příjemci disponovat s veřejnými prostředky hospodárně, efektivně a účelně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). V opačném případě by se jednalo o nezpůsobilý výdaj.</a:t>
            </a:r>
          </a:p>
          <a:p>
            <a:pPr eaLnBrk="1" hangingPunct="1"/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/>
            <a:r>
              <a:rPr lang="cs-CZ" sz="1600" u="sng" dirty="0" smtClean="0">
                <a:latin typeface="Helvetica CE" charset="-18"/>
                <a:cs typeface="Helvetica CE" charset="-18"/>
              </a:rPr>
              <a:t>Zadavatelem zakázky může být příjemce dotace nebo jeho partner s finančním příspěvkem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, pokud je touto činností pověřen ve Smlouvě o partnerství. Příjemce dotace je však odpovědný za to, že v rámci realizace projektu nedojde k porušení pravidel</a:t>
            </a:r>
          </a:p>
          <a:p>
            <a:pPr marL="0" indent="0" eaLnBrk="1" hangingPunct="1">
              <a:buNone/>
            </a:pPr>
            <a:endParaRPr lang="cs-CZ" sz="1600" dirty="0" smtClean="0">
              <a:latin typeface="Helvetica CE" charset="-18"/>
              <a:cs typeface="Helvetica CE" charset="-18"/>
            </a:endParaRPr>
          </a:p>
          <a:p>
            <a:pPr eaLnBrk="1" hangingPunct="1"/>
            <a:r>
              <a:rPr lang="cs-CZ" sz="1600" dirty="0" smtClean="0">
                <a:latin typeface="Helvetica CE" charset="-18"/>
                <a:cs typeface="Helvetica CE" charset="-18"/>
              </a:rPr>
              <a:t>Další možností je </a:t>
            </a:r>
            <a:r>
              <a:rPr lang="cs-CZ" sz="1600" u="sng" dirty="0" smtClean="0">
                <a:latin typeface="Helvetica CE" charset="-18"/>
                <a:cs typeface="Helvetica CE" charset="-18"/>
              </a:rPr>
              <a:t>zmocnit partnera k zastoupení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v souladu s </a:t>
            </a:r>
            <a:r>
              <a:rPr lang="cs-CZ" sz="1600" dirty="0" smtClean="0">
                <a:latin typeface="Calibri" pitchFamily="34" charset="0"/>
                <a:cs typeface="Helvetica CE" charset="-18"/>
              </a:rPr>
              <a:t>§ </a:t>
            </a:r>
            <a:r>
              <a:rPr lang="cs-CZ" sz="1600" dirty="0" smtClean="0">
                <a:latin typeface="Helvetica CE" charset="-18"/>
                <a:cs typeface="Helvetica CE" charset="-18"/>
              </a:rPr>
              <a:t>151 zákona č. 137/2006 Sb., o veřejných zakázkách. Zadavatelem v tomto případě zůstává příjemce</a:t>
            </a: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88E91D-9653-41FC-A384-FCE9E5506AB1}" type="slidenum">
              <a:rPr lang="en-US" smtClean="0">
                <a:latin typeface="Calibri" pitchFamily="34" charset="0"/>
              </a:rPr>
              <a:pPr/>
              <a:t>35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902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Stanovení předmětu zakázky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83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Přehled plánovaných výběrových řízení uvedený v projektové žádosti je pouze orientační. Příjemce při vyhlašování veřejných zakázek vychází z aktuálních podmínek a potřeb organizace (sčítání předmětů plnění za celou organizaci, tj. za IČ)</a:t>
            </a:r>
          </a:p>
          <a:p>
            <a:pPr marL="0" indent="0" eaLnBrk="1" hangingPunct="1">
              <a:buNone/>
            </a:pPr>
            <a:r>
              <a:rPr lang="cs-CZ" sz="1600" dirty="0" smtClean="0">
                <a:latin typeface="Helvetica CE" charset="-18"/>
                <a:cs typeface="Helvetica CE" charset="-18"/>
              </a:rPr>
              <a:t> </a:t>
            </a:r>
          </a:p>
          <a:p>
            <a:pPr eaLnBrk="1" hangingPunct="1"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Zadavatel stanoví předmět jedné zakázky tak, aby:</a:t>
            </a:r>
          </a:p>
          <a:p>
            <a:pPr>
              <a:buFont typeface="Arial" charset="0"/>
              <a:buAutoNum type="alphaLcParenR"/>
            </a:pPr>
            <a:r>
              <a:rPr lang="cs-CZ" dirty="0" smtClean="0">
                <a:latin typeface="Helvetica CE" charset="-18"/>
                <a:cs typeface="Helvetica CE" charset="-18"/>
              </a:rPr>
              <a:t>Všechna obdobná a spolu související plnění, která zadavatel zamýšlí zadat v průběhu jednoho účetního období,</a:t>
            </a:r>
          </a:p>
          <a:p>
            <a:pPr algn="ctr">
              <a:buFont typeface="Arial" charset="0"/>
              <a:buNone/>
            </a:pPr>
            <a:r>
              <a:rPr lang="cs-CZ" b="1" dirty="0" smtClean="0">
                <a:latin typeface="Helvetica CE" charset="-18"/>
                <a:cs typeface="Helvetica CE" charset="-18"/>
              </a:rPr>
              <a:t>nebo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b) Všechna plnění, která spolu místně, věcně a časově souvisí, nebo jejichž předměty plnění tvoří jeden funkční celek</a:t>
            </a:r>
          </a:p>
          <a:p>
            <a:endParaRPr lang="cs-CZ" sz="1400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sz="1400" b="1" dirty="0" smtClean="0">
                <a:latin typeface="Helvetica CE" charset="-18"/>
                <a:cs typeface="Helvetica CE" charset="-18"/>
              </a:rPr>
              <a:t>   </a:t>
            </a:r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804DFC-F066-4B95-8AC9-00028F4C8E1C}" type="slidenum">
              <a:rPr lang="en-US" smtClean="0">
                <a:latin typeface="Calibri" pitchFamily="34" charset="0"/>
              </a:rPr>
              <a:pPr/>
              <a:t>36</a:t>
            </a:fld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Stanovení předmětu zakázky</a:t>
            </a:r>
          </a:p>
        </p:txBody>
      </p:sp>
      <p:sp>
        <p:nvSpPr>
          <p:cNvPr id="27651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9290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1600" b="1" dirty="0" smtClean="0">
                <a:latin typeface="Helvetica CE" charset="-18"/>
                <a:cs typeface="Helvetica CE" charset="-18"/>
              </a:rPr>
              <a:t>POZOR: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Při určení předmětu zakázky </a:t>
            </a:r>
            <a:r>
              <a:rPr lang="cs-CZ" sz="1400" b="1" dirty="0" smtClean="0">
                <a:latin typeface="Helvetica CE" charset="-18"/>
                <a:cs typeface="Helvetica CE" charset="-18"/>
              </a:rPr>
              <a:t>NENÍ PŘÍPUSTNÉ</a:t>
            </a:r>
            <a:r>
              <a:rPr lang="cs-CZ" sz="1400" b="1" dirty="0" smtClean="0">
                <a:solidFill>
                  <a:srgbClr val="C00000"/>
                </a:solidFill>
                <a:latin typeface="Helvetica CE" charset="-18"/>
                <a:cs typeface="Helvetica CE" charset="-18"/>
              </a:rPr>
              <a:t> </a:t>
            </a:r>
            <a:r>
              <a:rPr lang="cs-CZ" sz="1400" dirty="0" smtClean="0">
                <a:latin typeface="Helvetica CE" charset="-18"/>
                <a:cs typeface="Helvetica CE" charset="-18"/>
              </a:rPr>
              <a:t>uvádět v oznámení o zahájení výběrového řízení (ve Výzvě k podání nabídky nebo v zadávací dokumentaci) požadavky nebo odkazy na obchodní firmy, názvy nebo jména a příjmení, specifická označení zboží a služeb, které platí pro určitou osobu, pokud by to vedlo ke zvýhodnění nebo vyloučení určitých uchazečů nebo určitých výrobků.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Nesmí docházet k dělení předmětu zakázky na menší zakázky s cílem snížit hodnotu zakázky pod stanovené limity pro jednotlivé postupy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Zadavatel není povinen sčítat předpokládané hodnoty zakázek, které vzniknou z aktuálních potřeb zadavatele a které nelze objektivně dopředu předvídat</a:t>
            </a:r>
          </a:p>
          <a:p>
            <a:r>
              <a:rPr lang="cs-CZ" sz="1400" dirty="0" smtClean="0">
                <a:latin typeface="Helvetica CE" charset="-18"/>
                <a:cs typeface="Helvetica CE" charset="-18"/>
              </a:rPr>
              <a:t>Povinnost sčítání neplatí ani pro opakované zakázky, které zadavatel pořizuje nepravidelně a její jednotková cena je v průběhu účetního období proměnlivá (např. potraviny, pohonných hmot či letenek pro cílovou skupinu)</a:t>
            </a:r>
          </a:p>
          <a:p>
            <a:endParaRPr lang="cs-CZ" sz="1400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D7F1F54-DA31-409A-82F1-41D1DD045F45}" type="slidenum">
              <a:rPr lang="en-US" smtClean="0">
                <a:latin typeface="Calibri" pitchFamily="34" charset="0"/>
              </a:rPr>
              <a:pPr/>
              <a:t>37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867525" cy="692150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Forma zahájení výběrového řízení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876675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Formulář pro zveřejnění výzvy na webových stránkách poskytovatele dotace naleznete na 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http://www.msmt.cz/strukturalni-fondy/verejne-zakazky</a:t>
            </a:r>
            <a:r>
              <a:rPr lang="cs-CZ" dirty="0" smtClean="0">
                <a:latin typeface="Helvetica CE" charset="-18"/>
                <a:cs typeface="Helvetica CE" charset="-18"/>
              </a:rPr>
              <a:t> (Výzva k podání nabídek - formuláře). Součástí formuláře je i kontaktní e-mailová adresa  </a:t>
            </a:r>
            <a:r>
              <a:rPr lang="cs-CZ" dirty="0" smtClean="0">
                <a:latin typeface="Helvetica CE" charset="-18"/>
                <a:cs typeface="Helvetica CE" charset="-18"/>
                <a:hlinkClick r:id="rId3"/>
              </a:rPr>
              <a:t>cera@msmt.cz</a:t>
            </a:r>
            <a:r>
              <a:rPr lang="cs-CZ" dirty="0" smtClean="0">
                <a:latin typeface="Helvetica CE" charset="-18"/>
                <a:cs typeface="Helvetica CE" charset="-18"/>
              </a:rPr>
              <a:t> (</a:t>
            </a:r>
            <a:r>
              <a:rPr lang="cs-CZ" u="sng" dirty="0" smtClean="0">
                <a:latin typeface="Helvetica CE" charset="-18"/>
                <a:cs typeface="Helvetica CE" charset="-18"/>
              </a:rPr>
              <a:t>nejpozději 3 pracovní dny před termínem zveřejnění)</a:t>
            </a:r>
            <a:r>
              <a:rPr lang="cs-CZ" dirty="0" smtClean="0">
                <a:latin typeface="Helvetica CE" charset="-18"/>
                <a:cs typeface="Helvetica CE" charset="-18"/>
              </a:rPr>
              <a:t>. </a:t>
            </a:r>
          </a:p>
          <a:p>
            <a:endParaRPr lang="cs-CZ" dirty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Semináře pro příjemce z Výzvy 37 (přednáší právník OP VK).</a:t>
            </a:r>
          </a:p>
          <a:p>
            <a:pPr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A5FFC1-363A-4E50-B016-14D15D3F8340}" type="slidenum">
              <a:rPr lang="en-US" smtClean="0">
                <a:latin typeface="Calibri" pitchFamily="34" charset="0"/>
              </a:rPr>
              <a:pPr/>
              <a:t>38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Zakázky do 200 000 Kč bez DPH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09010"/>
          </a:xfrm>
        </p:spPr>
        <p:txBody>
          <a:bodyPr/>
          <a:lstStyle/>
          <a:p>
            <a:pPr>
              <a:buNone/>
            </a:pPr>
            <a:endParaRPr lang="cs-CZ" b="1" dirty="0" smtClean="0">
              <a:solidFill>
                <a:srgbClr val="FF0000"/>
              </a:solidFill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Nemusí být prováděno výběrové řízení a je dostačující zaslat přímo objednávku jednomu vhodnému dodavateli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Objednávka musí být zaslána dopisem nebo elektronicky a potvrzena dodavatelem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S vybraným dodavatelem nemusí být nutně uzavřená písemná smlouva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V případě nákupu drobných položek v obchodě stačí doložit paragon z obchodu</a:t>
            </a:r>
          </a:p>
          <a:p>
            <a:r>
              <a:rPr lang="cs-CZ" u="sng" dirty="0" smtClean="0">
                <a:latin typeface="Helvetica CE" charset="-18"/>
                <a:cs typeface="Helvetica CE" charset="-18"/>
              </a:rPr>
              <a:t>V případě nákupu bez VŘ musí zadavatel prokázat úmysl zadat zakázku. </a:t>
            </a: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7CCDBD-83DB-4002-85D1-2259D8F696BB}" type="slidenum">
              <a:rPr lang="en-US" smtClean="0">
                <a:latin typeface="Calibri" pitchFamily="34" charset="0"/>
              </a:rPr>
              <a:pPr/>
              <a:t>39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MŠMT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773804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/>
              <a:t>Sekce řízení operačních programů EU</a:t>
            </a:r>
          </a:p>
          <a:p>
            <a:pPr>
              <a:buFontTx/>
              <a:buChar char="-"/>
            </a:pPr>
            <a:r>
              <a:rPr lang="cs-CZ" dirty="0"/>
              <a:t>funkce Řídícího orgánu OP VK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Odbor CERA – implementace projektů strukturálních fondů </a:t>
            </a:r>
          </a:p>
          <a:p>
            <a:pPr>
              <a:buFontTx/>
              <a:buChar char="-"/>
            </a:pPr>
            <a:r>
              <a:rPr lang="cs-CZ" dirty="0"/>
              <a:t>funkce administrativní: kontrola, správa a metodického vedení jednotlivých projektů  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Wingdings" pitchFamily="2" charset="2"/>
              <a:buChar char="§"/>
            </a:pPr>
            <a:r>
              <a:rPr lang="cs-CZ" dirty="0"/>
              <a:t>Oddělení projektové kontroly (projektoví manažeři – kontaktní osoby pro Vaše projekty)</a:t>
            </a:r>
          </a:p>
          <a:p>
            <a:pPr>
              <a:buFont typeface="Wingdings" pitchFamily="2" charset="2"/>
              <a:buChar char="§"/>
            </a:pPr>
            <a:r>
              <a:rPr lang="cs-CZ" dirty="0"/>
              <a:t>Oddělení finanční kontroly (finanční manažeři)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3119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>
          <a:xfrm>
            <a:off x="1330325" y="1260474"/>
            <a:ext cx="6457950" cy="819785"/>
          </a:xfrm>
        </p:spPr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Zakázky 200 000 – 1 000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000</a:t>
            </a:r>
            <a:r>
              <a:rPr lang="cs-CZ" dirty="0" smtClean="0">
                <a:latin typeface="Helvetica CE" charset="-18"/>
                <a:cs typeface="Helvetica CE" charset="-18"/>
              </a:rPr>
              <a:t> Kč bez DPH</a:t>
            </a:r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68525"/>
            <a:ext cx="6457950" cy="3494088"/>
          </a:xfrm>
        </p:spPr>
        <p:txBody>
          <a:bodyPr/>
          <a:lstStyle/>
          <a:p>
            <a:pPr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Zadavatel je povinen písemně nebo elektronicky oslovit alespoň </a:t>
            </a:r>
            <a:r>
              <a:rPr lang="cs-CZ" b="1" dirty="0" smtClean="0">
                <a:latin typeface="Helvetica CE" charset="-18"/>
                <a:cs typeface="Helvetica CE" charset="-18"/>
              </a:rPr>
              <a:t>3 dodavatele a zároveň uveřejnit oznámení o zahájení VŘ na stránkách MŠMT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Lhůta pro podání nabídek činí alespoň </a:t>
            </a:r>
            <a:r>
              <a:rPr lang="cs-CZ" b="1" dirty="0" smtClean="0">
                <a:latin typeface="Helvetica CE" charset="-18"/>
                <a:cs typeface="Helvetica CE" charset="-18"/>
              </a:rPr>
              <a:t>10 kalendářních dní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Hodnocení nabídek musí být prováděno minimálně </a:t>
            </a:r>
            <a:r>
              <a:rPr lang="cs-CZ" b="1" dirty="0" smtClean="0">
                <a:latin typeface="Helvetica CE" charset="-18"/>
                <a:cs typeface="Helvetica CE" charset="-18"/>
              </a:rPr>
              <a:t>3 člennou hodnotící komisí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Písemná smlouva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6016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Archivace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5790" y="1808163"/>
            <a:ext cx="7498080" cy="3840162"/>
          </a:xfrm>
        </p:spPr>
        <p:txBody>
          <a:bodyPr/>
          <a:lstStyle/>
          <a:p>
            <a:pPr>
              <a:buNone/>
              <a:defRPr/>
            </a:pPr>
            <a:endParaRPr lang="cs-CZ" sz="1200" dirty="0" smtClean="0"/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K archivaci je příjemce zavázán v právním aktu </a:t>
            </a:r>
            <a:r>
              <a:rPr lang="cs-CZ" sz="1600" b="1" dirty="0" smtClean="0"/>
              <a:t>min. do konce roku 2025, </a:t>
            </a:r>
            <a:r>
              <a:rPr lang="cs-CZ" sz="1600" dirty="0" smtClean="0"/>
              <a:t>pokud náš právní řád nestanoví déle (např. mzdové listy až po dobu 30 let). Příjemce je povinen zavázat k archivaci také partnery projektu (případně převzít materiály, týkající se realizace projektu, do své úschovy).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Náklady na archivaci po ukončení realizace projektu </a:t>
            </a:r>
            <a:r>
              <a:rPr lang="cs-CZ" sz="1600" b="1" dirty="0" smtClean="0"/>
              <a:t>nejsou</a:t>
            </a:r>
            <a:r>
              <a:rPr lang="cs-CZ" sz="1600" dirty="0" smtClean="0"/>
              <a:t> způsobilé výdaje projektu.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sz="1600" dirty="0" smtClean="0"/>
              <a:t>Archivace se řídí zákonem č. 563/199 Sb., č. 235/2004 Sb., č.589/1992 Sb., č. 592/1992 Sb., č. 499/2004 Sb. a vyhláškami č. 645/2004 Sb.,  č. 646/2004 Sb. A 191/2009 Sb. </a:t>
            </a:r>
          </a:p>
          <a:p>
            <a:pPr marL="457200" lvl="1" indent="0">
              <a:buFont typeface="Symbol" charset="2"/>
              <a:buNone/>
              <a:defRPr/>
            </a:pPr>
            <a:endParaRPr lang="cs-CZ" sz="1600" b="1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sz="1600" b="1" dirty="0" smtClean="0"/>
              <a:t>Výčet dokumentů a výstupů projektu, které podléhají archivaci – viz. kap. 12.2. Příručky pro příjemce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53911D-A4E5-4299-A78A-967643C468C0}" type="slidenum">
              <a:rPr lang="en-US" smtClean="0">
                <a:latin typeface="Calibri" pitchFamily="34" charset="0"/>
              </a:rPr>
              <a:pPr/>
              <a:t>41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9967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59055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Archivace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4" y="1988820"/>
            <a:ext cx="6647815" cy="3659505"/>
          </a:xfrm>
        </p:spPr>
        <p:txBody>
          <a:bodyPr/>
          <a:lstStyle/>
          <a:p>
            <a:pPr>
              <a:buNone/>
              <a:defRPr/>
            </a:pPr>
            <a:r>
              <a:rPr lang="cs-CZ" b="1" dirty="0" smtClean="0"/>
              <a:t>Základní pravidla archivace:</a:t>
            </a:r>
            <a:endParaRPr lang="cs-CZ" sz="1200" dirty="0"/>
          </a:p>
          <a:p>
            <a:pPr>
              <a:buNone/>
              <a:defRPr/>
            </a:pPr>
            <a:endParaRPr lang="cs-CZ" sz="12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Vždy porovnat zálohovaná data s originálem - verifikace.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Zajistit trvalost uložených dat v průběhu stanovené archivační doby.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Každé médium po archivaci označit datem, názvem a popisem jeho obsahu.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1600" dirty="0" smtClean="0"/>
              <a:t>Dokumentaci vést přehledně (uvádět číslo projektu, číslo monitorovací zprávy, datum) se snadnou dosažitelností.</a:t>
            </a:r>
          </a:p>
          <a:p>
            <a:pPr marL="514350" indent="-457200">
              <a:buNone/>
              <a:defRPr/>
            </a:pPr>
            <a:endParaRPr lang="cs-CZ" sz="1600" dirty="0" smtClean="0"/>
          </a:p>
          <a:p>
            <a:pPr marL="514350" indent="-457200">
              <a:buNone/>
              <a:defRPr/>
            </a:pPr>
            <a:r>
              <a:rPr lang="cs-CZ" sz="1600" dirty="0" smtClean="0"/>
              <a:t>Při zániku příjemce přebírá spisovnu jeho právní nástupce nebo musí</a:t>
            </a:r>
          </a:p>
          <a:p>
            <a:pPr marL="514350" indent="-457200">
              <a:buNone/>
              <a:defRPr/>
            </a:pPr>
            <a:r>
              <a:rPr lang="cs-CZ" sz="1600" dirty="0" smtClean="0"/>
              <a:t>být umožněn výběr důležitých dokumentů poskytovateli podpory</a:t>
            </a:r>
          </a:p>
          <a:p>
            <a:pPr marL="514350" indent="-457200">
              <a:buNone/>
              <a:defRPr/>
            </a:pPr>
            <a:r>
              <a:rPr lang="cs-CZ" sz="1600" dirty="0" smtClean="0"/>
              <a:t>(zaniká-li bez nástupce).</a:t>
            </a:r>
            <a:endParaRPr lang="cs-CZ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219BB6-D116-4EBC-9374-52FFA4F53C20}" type="slidenum">
              <a:rPr lang="en-US" smtClean="0">
                <a:latin typeface="Calibri" pitchFamily="34" charset="0"/>
              </a:rPr>
              <a:pPr/>
              <a:t>42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0414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67468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Kontroly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1881188"/>
            <a:ext cx="6457950" cy="4028122"/>
          </a:xfrm>
          <a:solidFill>
            <a:schemeClr val="bg1"/>
          </a:solidFill>
        </p:spPr>
        <p:txBody>
          <a:bodyPr/>
          <a:lstStyle/>
          <a:p>
            <a:pPr>
              <a:buNone/>
              <a:defRPr/>
            </a:pPr>
            <a:r>
              <a:rPr lang="cs-CZ" b="1" dirty="0" smtClean="0"/>
              <a:t>Administrativní kontroly projektu </a:t>
            </a:r>
            <a:r>
              <a:rPr lang="cs-CZ" dirty="0" smtClean="0"/>
              <a:t>– pravidelná kontrola MZ.</a:t>
            </a:r>
          </a:p>
          <a:p>
            <a:pPr>
              <a:buNone/>
              <a:defRPr/>
            </a:pPr>
            <a:endParaRPr lang="cs-CZ" b="1" dirty="0"/>
          </a:p>
          <a:p>
            <a:pPr>
              <a:buNone/>
              <a:defRPr/>
            </a:pPr>
            <a:r>
              <a:rPr lang="cs-CZ" b="1" dirty="0" smtClean="0"/>
              <a:t>Kontroly na místě (kontrola fyzické realizace projektu)</a:t>
            </a:r>
          </a:p>
          <a:p>
            <a:pPr>
              <a:buNone/>
              <a:defRPr/>
            </a:pPr>
            <a:r>
              <a:rPr lang="cs-CZ" dirty="0" smtClean="0"/>
              <a:t>veřejnoprávní kontrola podle zák. č. 320/2001 Sb. o finanční kontrole ve veřejné správě  a zákona 552/1991 Sb. o státní kontrole</a:t>
            </a:r>
          </a:p>
          <a:p>
            <a:pPr>
              <a:buNone/>
              <a:defRPr/>
            </a:pPr>
            <a:endParaRPr lang="cs-CZ" b="1" dirty="0"/>
          </a:p>
          <a:p>
            <a:pPr>
              <a:buNone/>
              <a:defRPr/>
            </a:pPr>
            <a:r>
              <a:rPr lang="cs-CZ" b="1" dirty="0" smtClean="0"/>
              <a:t>Metodická dohlídka </a:t>
            </a:r>
            <a:r>
              <a:rPr lang="cs-CZ" dirty="0" smtClean="0"/>
              <a:t>– nemá váhu veřejnoprávní kontroly. Výstupem je zpráva z průběhu dohlídky popisující stav věci. Umožňuje průběžné ověřování stavu dosahovaných cílů.</a:t>
            </a:r>
          </a:p>
          <a:p>
            <a:pPr>
              <a:buNone/>
              <a:defRPr/>
            </a:pPr>
            <a:endParaRPr lang="cs-CZ" dirty="0" smtClean="0"/>
          </a:p>
          <a:p>
            <a:pPr>
              <a:buNone/>
              <a:defRPr/>
            </a:pPr>
            <a:r>
              <a:rPr lang="cs-CZ" dirty="0" smtClean="0"/>
              <a:t>Další kontroly: audit EK, NKÚ, finanční úřad, audit MŠMT, …</a:t>
            </a:r>
            <a:endParaRPr lang="cs-CZ" dirty="0"/>
          </a:p>
          <a:p>
            <a:pPr>
              <a:buNone/>
              <a:defRPr/>
            </a:pPr>
            <a:endParaRPr lang="cs-CZ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582316-6C4F-4DC9-9746-DBDB4FAA7C32}" type="slidenum">
              <a:rPr lang="en-US" smtClean="0">
                <a:latin typeface="Calibri" pitchFamily="34" charset="0"/>
              </a:rPr>
              <a:pPr/>
              <a:t>43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>
                <a:latin typeface="Helvetica CE" charset="-18"/>
                <a:cs typeface="Helvetica CE" charset="-18"/>
              </a:rPr>
              <a:t>Nesrovnalosti</a:t>
            </a:r>
          </a:p>
        </p:txBody>
      </p:sp>
      <p:sp>
        <p:nvSpPr>
          <p:cNvPr id="41987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40230"/>
            <a:ext cx="6457950" cy="3504883"/>
          </a:xfrm>
        </p:spPr>
        <p:txBody>
          <a:bodyPr/>
          <a:lstStyle/>
          <a:p>
            <a:r>
              <a:rPr lang="cs-CZ" dirty="0" smtClean="0">
                <a:latin typeface="Helvetica CE" charset="-18"/>
                <a:cs typeface="Helvetica CE" charset="-18"/>
              </a:rPr>
              <a:t>Nesrovnalostí se rozumí porušení právních předpisů Evropských Společenství vyplývající z jednání nebo opomenutí hospodářského subjektu, které vede nebo by mohlo vést ke ztrátě v souhrnném rozpočtu Evropských společenství…</a:t>
            </a: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  Z hlediska příjemce – nedodržení podmínek za kterých mu byly prostředky ESF poskytnuty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TYPY NESROVNALOSTÍ: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Porušení rozpočtové kázně ve smyslu §44 zákona č. 218/2000 Sb. O rozpočtových pravidlech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Trestný čin (nejčastěji se jedná o podvod)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Helvetica CE" charset="-18"/>
                <a:cs typeface="Helvetica CE" charset="-18"/>
              </a:rPr>
              <a:t>Porušení zákona č. 137/2006 Sb. O veřejných zakázkách</a:t>
            </a:r>
          </a:p>
        </p:txBody>
      </p:sp>
      <p:sp>
        <p:nvSpPr>
          <p:cNvPr id="4198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6BA0A1B-5439-41C6-BE47-6E5AA6B42F3F}" type="slidenum">
              <a:rPr lang="en-US" smtClean="0">
                <a:latin typeface="Calibri" pitchFamily="34" charset="0"/>
              </a:rPr>
              <a:pPr/>
              <a:t>44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081088"/>
            <a:ext cx="6457950" cy="560387"/>
          </a:xfrm>
        </p:spPr>
        <p:txBody>
          <a:bodyPr/>
          <a:lstStyle/>
          <a:p>
            <a:pPr algn="ctr">
              <a:defRPr/>
            </a:pPr>
            <a:r>
              <a:rPr lang="cs-CZ" kern="0" dirty="0" smtClean="0"/>
              <a:t>Námitky a jejich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2890" y="1885949"/>
            <a:ext cx="7806690" cy="3776663"/>
          </a:xfrm>
        </p:spPr>
        <p:txBody>
          <a:bodyPr/>
          <a:lstStyle/>
          <a:p>
            <a:pPr marL="914400" lvl="2" indent="0">
              <a:spcAft>
                <a:spcPts val="850"/>
              </a:spcAft>
              <a:buFont typeface="Arial" charset="0"/>
              <a:buNone/>
              <a:defRPr/>
            </a:pPr>
            <a:r>
              <a:rPr lang="cs-CZ" sz="1600" kern="0" dirty="0" smtClean="0"/>
              <a:t>Námitky proti postupu poskytovatele podpory  – možno podat do 15 pracovních dní od okamžiku, kdy se příjemce o tomto postupu prokazatelně dozvěděl písemným vyrozuměním.</a:t>
            </a:r>
          </a:p>
          <a:p>
            <a:pPr marL="914400" lvl="2" indent="0">
              <a:spcAft>
                <a:spcPts val="850"/>
              </a:spcAft>
              <a:buFont typeface="Arial" charset="0"/>
              <a:buNone/>
              <a:defRPr/>
            </a:pPr>
            <a:r>
              <a:rPr lang="cs-CZ" sz="1600" kern="0" dirty="0" smtClean="0"/>
              <a:t>Zaslat na odbor </a:t>
            </a:r>
            <a:r>
              <a:rPr lang="cs-CZ" sz="1600" b="1" i="1" kern="0" dirty="0" smtClean="0"/>
              <a:t>46 CERA – Implementace projektů strukturálních fondů</a:t>
            </a:r>
          </a:p>
          <a:p>
            <a:pPr marL="914400" lvl="2" indent="0">
              <a:spcAft>
                <a:spcPts val="850"/>
              </a:spcAft>
              <a:buNone/>
              <a:defRPr/>
            </a:pPr>
            <a:r>
              <a:rPr lang="cs-CZ" sz="1600" kern="0" dirty="0" smtClean="0"/>
              <a:t>Pokud nebudete spokojeni s řešením námitky  odborem 46, můžete se poté obrátit na odbor </a:t>
            </a:r>
            <a:r>
              <a:rPr lang="cs-CZ" sz="1600" b="1" i="1" kern="0" dirty="0" smtClean="0"/>
              <a:t>41 – Odbor řízení OP VK</a:t>
            </a:r>
            <a:r>
              <a:rPr lang="cs-CZ" sz="1600" kern="0" dirty="0" smtClean="0"/>
              <a:t>, který provede prošetření.</a:t>
            </a:r>
          </a:p>
          <a:p>
            <a:pPr marL="914400" lvl="2" indent="0">
              <a:spcAft>
                <a:spcPts val="850"/>
              </a:spcAft>
              <a:buNone/>
              <a:defRPr/>
            </a:pPr>
            <a:r>
              <a:rPr lang="cs-CZ" sz="1600" kern="0" dirty="0" smtClean="0"/>
              <a:t>Prošetření námitky  by mělo být provedeno během 10 pracovních dní (v případě složitějších šetření se doba na prověření námitky prodlužuje o dalších 5 pracovních dní) a do 5 pracovních dní od ukončení prošetření by mělo být  odesláno vyrozumění o výsledku. </a:t>
            </a:r>
          </a:p>
          <a:p>
            <a:pPr>
              <a:buFont typeface="Arial" charset="0"/>
              <a:buNone/>
              <a:defRPr/>
            </a:pPr>
            <a:endParaRPr lang="cs-CZ" dirty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1542CA-41E4-423C-8E83-BD32D89CEB81}" type="slidenum">
              <a:rPr lang="en-US" smtClean="0">
                <a:latin typeface="Calibri" pitchFamily="34" charset="0"/>
              </a:rPr>
              <a:pPr/>
              <a:t>45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4418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965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Sankce vyplývající z Rozhodnutí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476625"/>
          </a:xfrm>
          <a:solidFill>
            <a:schemeClr val="bg1"/>
          </a:solidFill>
        </p:spPr>
        <p:txBody>
          <a:bodyPr/>
          <a:lstStyle/>
          <a:p>
            <a:pPr>
              <a:buFont typeface="+mj-lt"/>
              <a:buAutoNum type="arabicPeriod"/>
              <a:defRPr/>
            </a:pPr>
            <a:r>
              <a:rPr lang="cs-CZ" b="1" dirty="0" smtClean="0"/>
              <a:t>Pozastavení proplácení prostředků dotace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dirty="0" smtClean="0"/>
              <a:t>2.   </a:t>
            </a:r>
            <a:r>
              <a:rPr lang="cs-CZ" b="1" dirty="0" smtClean="0"/>
              <a:t>Odvod za porušení rozpočtové kázně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Porušení ustanovení/podmínek: monitorování, publicita, poskytování údajů, oznamovací povinnost, uchovávání dokumentů, audit, partnerství: 1-5</a:t>
            </a:r>
            <a:r>
              <a:rPr lang="cs-CZ" dirty="0"/>
              <a:t>% z dotace 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Veřejné zakázky (dle druhu a závažnosti)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Sankce </a:t>
            </a:r>
            <a:r>
              <a:rPr lang="cs-CZ" dirty="0"/>
              <a:t>ve výši rozpočtové kázně (obecně: nezpůsobilé výdaje projektu)</a:t>
            </a:r>
          </a:p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b="1" dirty="0" smtClean="0">
                <a:solidFill>
                  <a:srgbClr val="FF0000"/>
                </a:solidFill>
              </a:rPr>
              <a:t>      </a:t>
            </a: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400" b="1" dirty="0" smtClean="0">
              <a:solidFill>
                <a:srgbClr val="FF0000"/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3553F6-B553-4DFF-BFC3-D078BA4D2A4D}" type="slidenum">
              <a:rPr lang="en-US" smtClean="0">
                <a:latin typeface="Calibri" pitchFamily="34" charset="0"/>
              </a:rPr>
              <a:pPr/>
              <a:t>46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5383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30325" y="1206500"/>
            <a:ext cx="6457950" cy="965200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Sankce vyplývající z Rozhodnutí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47662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dirty="0" smtClean="0"/>
              <a:t>100% dosud vyplacené dotace (čerpání jiných podpor, neumožnění kontroly) 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/>
              <a:t>Naplňování monitorovacích indikátorů </a:t>
            </a:r>
          </a:p>
          <a:p>
            <a:pPr marL="0" indent="0">
              <a:buNone/>
              <a:defRPr/>
            </a:pPr>
            <a:r>
              <a:rPr lang="cs-CZ" dirty="0"/>
              <a:t>      85-90%: sankce 3-5%</a:t>
            </a:r>
          </a:p>
          <a:p>
            <a:pPr marL="0" indent="0">
              <a:buNone/>
              <a:defRPr/>
            </a:pPr>
            <a:r>
              <a:rPr lang="cs-CZ" dirty="0"/>
              <a:t>      50-85%: sankce 30-40%</a:t>
            </a:r>
          </a:p>
          <a:p>
            <a:pPr marL="0" indent="0">
              <a:buNone/>
              <a:defRPr/>
            </a:pPr>
            <a:r>
              <a:rPr lang="cs-CZ" dirty="0"/>
              <a:t>      méně než 50%: sankce 100%</a:t>
            </a:r>
          </a:p>
          <a:p>
            <a:pPr marL="0" indent="0">
              <a:buNone/>
              <a:defRPr/>
            </a:pPr>
            <a:r>
              <a:rPr lang="cs-CZ" sz="1600" b="1" dirty="0"/>
              <a:t> </a:t>
            </a:r>
          </a:p>
          <a:p>
            <a:pPr marL="0" indent="0"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600" dirty="0" smtClean="0">
              <a:solidFill>
                <a:srgbClr val="FF0000"/>
              </a:solidFill>
            </a:endParaRPr>
          </a:p>
          <a:p>
            <a:pPr marL="457200" lvl="1" indent="0">
              <a:buFont typeface="Symbol" charset="2"/>
              <a:buNone/>
              <a:defRPr/>
            </a:pPr>
            <a:endParaRPr lang="cs-CZ" sz="1400" b="1" dirty="0" smtClean="0">
              <a:solidFill>
                <a:srgbClr val="FF0000"/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3553F6-B553-4DFF-BFC3-D078BA4D2A4D}" type="slidenum">
              <a:rPr lang="en-US" smtClean="0">
                <a:latin typeface="Calibri" pitchFamily="34" charset="0"/>
              </a:rPr>
              <a:pPr/>
              <a:t>47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03793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260475"/>
            <a:ext cx="6873875" cy="9112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646488"/>
          </a:xfrm>
        </p:spPr>
        <p:txBody>
          <a:bodyPr/>
          <a:lstStyle/>
          <a:p>
            <a:pPr>
              <a:buNone/>
              <a:defRPr/>
            </a:pPr>
            <a:r>
              <a:rPr lang="cs-CZ" b="1" u="sng" dirty="0" smtClean="0"/>
              <a:t>Předčasné ukončení projektu příjemcem:</a:t>
            </a:r>
            <a:endParaRPr lang="cs-CZ" u="sng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Písemně k rukám poskytovatele formou návrhu na změnu právního aktu s novým datem ukončení.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S nejvýše dvouměsíční lhůtou uzavření projektu.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V případě akceptace změnového právního aktu (Rozhodnutí o změně Rozhodnutí) začíná běžet lhůta pro uzavření aktivit projektu.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u="sng" dirty="0" smtClean="0"/>
              <a:t>Při financování ex-ante</a:t>
            </a:r>
            <a:r>
              <a:rPr lang="cs-CZ" sz="1600" dirty="0" smtClean="0"/>
              <a:t> musí být odděleně evidovány výdaje uskutečněné po dni odeslání návrhu na ukončení projektu – vyúčtování musí být řádně zdůvodněno.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sz="1600" dirty="0" smtClean="0"/>
              <a:t>Nevyužité prostředky ve prospěch projektu musí být vráceny do 30 pracovních dnů po ukončení projektu.</a:t>
            </a:r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1001D2-5368-427B-8AA1-6F561E285C53}" type="slidenum">
              <a:rPr lang="en-US" smtClean="0">
                <a:latin typeface="Calibri" pitchFamily="34" charset="0"/>
              </a:rPr>
              <a:pPr/>
              <a:t>48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8690" y="1260475"/>
            <a:ext cx="698373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Neoprávněné předčasné ukončení projektu:</a:t>
            </a:r>
            <a:endParaRPr lang="cs-CZ" sz="24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V případě porušení podmínek právního aktu (nedodržení podmínek pro předčasné ukončení projektu).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Posuzuje se jako nesrovnalost a podezření na porušení rozpočtové kázně.</a:t>
            </a:r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Příjemce je povinen vrátit neoprávněně vyplacené prostředky v plné výši a ve lhůtě stanovené poskytovatelem nebo příslušným FÚ.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F7269E-367D-4362-BB53-032326C1A6BC}" type="slidenum">
              <a:rPr lang="en-US" smtClean="0">
                <a:latin typeface="Calibri" pitchFamily="34" charset="0"/>
              </a:rPr>
              <a:pPr/>
              <a:t>49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433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Cílová skupina</a:t>
            </a:r>
          </a:p>
          <a:p>
            <a:pPr>
              <a:buFontTx/>
              <a:buChar char="-"/>
            </a:pPr>
            <a:r>
              <a:rPr lang="cs-CZ" dirty="0" smtClean="0"/>
              <a:t>jednotlivci s českým občanstvím nebo povolením k trvalému pobytu</a:t>
            </a:r>
          </a:p>
          <a:p>
            <a:pPr>
              <a:buFontTx/>
              <a:buChar char="-"/>
            </a:pPr>
            <a:r>
              <a:rPr lang="cs-CZ" dirty="0" smtClean="0"/>
              <a:t>z regionů ČR vyjma </a:t>
            </a:r>
            <a:r>
              <a:rPr lang="cs-CZ" dirty="0" err="1" smtClean="0"/>
              <a:t>hl.m</a:t>
            </a:r>
            <a:r>
              <a:rPr lang="cs-CZ" dirty="0" smtClean="0"/>
              <a:t>. Praha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Realizace projektu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e všech regionech ČR vyjma </a:t>
            </a:r>
            <a:r>
              <a:rPr lang="cs-CZ" dirty="0" err="1" smtClean="0"/>
              <a:t>hl.m</a:t>
            </a:r>
            <a:r>
              <a:rPr lang="cs-CZ" dirty="0" smtClean="0"/>
              <a:t>. Praha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Sídlo žadatele</a:t>
            </a:r>
          </a:p>
          <a:p>
            <a:pPr marL="0" indent="0">
              <a:buNone/>
            </a:pPr>
            <a:r>
              <a:rPr lang="cs-CZ" dirty="0" smtClean="0"/>
              <a:t>-     kdekoliv v ČR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51180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65860" y="1260475"/>
            <a:ext cx="699516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Pozastavení podpory z OP VK:</a:t>
            </a:r>
            <a:endParaRPr lang="cs-CZ" sz="24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Poskytovatel podpory je oprávněn: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kontrolovat podezření na porušení rozpočtové kázně či rozpočtových pravidel nebo podezření na porušení dalších povinností uvedených v právním aktu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vyzvat příjemce k okamžité nápravě zjištěných nedostatků a stanovit lhůty k nápravě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cs-CZ" dirty="0" smtClean="0"/>
              <a:t>preventivně pozastavit platby příjemci podpory</a:t>
            </a:r>
          </a:p>
          <a:p>
            <a:pPr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59396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C08BD2-6449-43EB-9ACF-04460B923537}" type="slidenum">
              <a:rPr lang="en-US" smtClean="0">
                <a:latin typeface="Calibri" pitchFamily="34" charset="0"/>
              </a:rPr>
              <a:pPr/>
              <a:t>50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23010" y="1260475"/>
            <a:ext cx="7018020" cy="692150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Ukončení projektu v jiném režimu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Řízení o odnětí podpory:</a:t>
            </a:r>
          </a:p>
          <a:p>
            <a:pPr>
              <a:buNone/>
              <a:defRPr/>
            </a:pPr>
            <a:r>
              <a:rPr lang="cs-CZ" dirty="0" smtClean="0"/>
              <a:t>Řízení o odnětí podpory může být zahájeno, pokud došlo:</a:t>
            </a:r>
          </a:p>
          <a:p>
            <a:pPr>
              <a:buNone/>
              <a:defRPr/>
            </a:pPr>
            <a:endParaRPr lang="cs-CZ" dirty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ke zjištění, že poskytnuté údaje, na jejichž základě byla podpora poskytnuta, jsou neúplné či nepravdivé.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 vydání právního aktu v rozporu se zákonem či právem ES.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k situaci, kdy nemůže být řádně či včas splněn účel dotace.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F32385-8557-470A-AD56-0192E6BFA034}" type="slidenum">
              <a:rPr lang="en-US" smtClean="0">
                <a:latin typeface="Calibri" pitchFamily="34" charset="0"/>
              </a:rPr>
              <a:pPr/>
              <a:t>51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Monitorování a el. MZ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Monitorování realizace projektu 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Elektronická monitorovací zpráva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748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Pravidla monitorování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9321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 smtClean="0"/>
              <a:t>Monitorování projektu</a:t>
            </a:r>
            <a:endParaRPr lang="cs-CZ" dirty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sledování realizace a využití finančních prostředků projektu</a:t>
            </a:r>
            <a:endParaRPr lang="cs-CZ" dirty="0"/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r>
              <a:rPr lang="cs-CZ" b="1" dirty="0" smtClean="0"/>
              <a:t>Monitorovací zprávy: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Průběžná monitorovací zpráva (interval 3 měsíců)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Mimořádná průběžná monitorovací zpráva (kratší interval)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Závěrečná monitorovací zpráva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457200" lvl="1" indent="0">
              <a:buFont typeface="Symbol" charset="2"/>
              <a:buNone/>
              <a:defRPr/>
            </a:pPr>
            <a:endParaRPr lang="cs-CZ" dirty="0" smtClean="0"/>
          </a:p>
        </p:txBody>
      </p:sp>
      <p:sp>
        <p:nvSpPr>
          <p:cNvPr id="18436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E27BB9-02E0-4919-AF89-CD50708E6C10}" type="slidenum">
              <a:rPr lang="en-US" smtClean="0">
                <a:latin typeface="Calibri" pitchFamily="34" charset="0"/>
              </a:rPr>
              <a:pPr/>
              <a:t>53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799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>
              <a:defRPr/>
            </a:pPr>
            <a:r>
              <a:rPr lang="cs-CZ" dirty="0"/>
              <a:t>Průběžná </a:t>
            </a:r>
            <a:r>
              <a:rPr lang="cs-CZ" dirty="0" smtClean="0"/>
              <a:t>MZ</a:t>
            </a:r>
            <a:endParaRPr lang="cs-CZ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473825" cy="4106863"/>
          </a:xfrm>
          <a:solidFill>
            <a:schemeClr val="bg1"/>
          </a:solidFill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Interval monitorovacího období: </a:t>
            </a:r>
            <a:r>
              <a:rPr lang="cs-CZ" b="1" dirty="0" smtClean="0"/>
              <a:t>3 měsíce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Předkládá se nejpozději </a:t>
            </a:r>
            <a:r>
              <a:rPr lang="cs-CZ" b="1" dirty="0" smtClean="0"/>
              <a:t>do 30 kalendářních dnů </a:t>
            </a:r>
            <a:r>
              <a:rPr lang="cs-CZ" dirty="0" smtClean="0"/>
              <a:t>od ukončení monitorovacího období (</a:t>
            </a:r>
            <a:r>
              <a:rPr lang="cs-CZ" u="sng" dirty="0" smtClean="0"/>
              <a:t>rozhoduje datum doručení)</a:t>
            </a:r>
            <a:r>
              <a:rPr lang="cs-CZ" dirty="0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Povinnou přílohou monitorovací zprávy je </a:t>
            </a:r>
            <a:r>
              <a:rPr lang="cs-CZ" b="1" dirty="0" smtClean="0"/>
              <a:t>Žádost o platbu</a:t>
            </a:r>
          </a:p>
          <a:p>
            <a:pPr marL="0" lvl="1" indent="0">
              <a:buNone/>
              <a:defRPr/>
            </a:pPr>
            <a:endParaRPr lang="cs-CZ" b="1" dirty="0" smtClean="0"/>
          </a:p>
          <a:p>
            <a:pPr marL="0" lvl="1" indent="0">
              <a:buNone/>
              <a:defRPr/>
            </a:pPr>
            <a:r>
              <a:rPr lang="cs-CZ" b="1" dirty="0" smtClean="0"/>
              <a:t>Monitorovací </a:t>
            </a:r>
            <a:r>
              <a:rPr lang="cs-CZ" b="1" dirty="0"/>
              <a:t>období</a:t>
            </a:r>
            <a:endParaRPr lang="cs-CZ" dirty="0"/>
          </a:p>
          <a:p>
            <a:pPr indent="22225" eaLnBrk="1" hangingPunct="1">
              <a:buFont typeface="Arial" charset="0"/>
              <a:buAutoNum type="alphaLcParenR"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  od začátku realizace projektu </a:t>
            </a:r>
          </a:p>
          <a:p>
            <a:pPr indent="22225" eaLnBrk="1" hangingPunct="1">
              <a:buNone/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b) v souladu s kalendářními měsíci (od prvního dne měsíce v němž začal projekt)</a:t>
            </a:r>
          </a:p>
          <a:p>
            <a:pPr indent="22225" eaLnBrk="1" hangingPunct="1">
              <a:buNone/>
              <a:defRPr/>
            </a:pPr>
            <a:r>
              <a:rPr lang="cs-CZ" u="sng" dirty="0">
                <a:latin typeface="Helvetica CE" charset="-18"/>
                <a:cs typeface="Helvetica CE" charset="-18"/>
              </a:rPr>
              <a:t>Dodržovat celé období realizace</a:t>
            </a:r>
          </a:p>
          <a:p>
            <a:pPr>
              <a:buFont typeface="Arial" pitchFamily="34" charset="0"/>
              <a:buChar char="•"/>
              <a:defRPr/>
            </a:pPr>
            <a:endParaRPr lang="cs-CZ" sz="1600" dirty="0" smtClean="0"/>
          </a:p>
          <a:p>
            <a:pPr marL="457200" lvl="1" indent="0">
              <a:buFont typeface="Symbol" charset="2"/>
              <a:buNone/>
              <a:defRPr/>
            </a:pPr>
            <a:r>
              <a:rPr lang="cs-CZ" dirty="0" smtClean="0"/>
              <a:t>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9460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32A7EC-ED96-40CA-AAEA-8A99D09CA98C}" type="slidenum">
              <a:rPr lang="en-US" smtClean="0">
                <a:latin typeface="Calibri" pitchFamily="34" charset="0"/>
              </a:rPr>
              <a:pPr/>
              <a:t>54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1642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/>
              <a:t>Mimořádná průběžná </a:t>
            </a:r>
            <a:r>
              <a:rPr lang="cs-CZ" dirty="0" smtClean="0"/>
              <a:t>MZ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908810"/>
            <a:ext cx="6283325" cy="398240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Příjemce je oprávněn předložit mimořádnou monitorovací zprávu spolu s žádostí o proplacení uznatelných nákladů v kratším období (případně dle podmínek v Rozhodnutí)</a:t>
            </a:r>
          </a:p>
          <a:p>
            <a:pPr>
              <a:buFont typeface="Arial" pitchFamily="34" charset="0"/>
              <a:buChar char="•"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Je nutné v dostatečně dlouhém předstihu kontaktovat projektového manažera MŠMT,  aby v elektronickém systému byla předchozí MZ schválena a byl upraven harmonogram monitorovacích zpráv  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Následná monitorovací období je opět tříměsíční a počítá se od předchozího ukončeného monitorovacího období</a:t>
            </a:r>
          </a:p>
          <a:p>
            <a:pPr>
              <a:buNone/>
              <a:defRPr/>
            </a:pPr>
            <a:endParaRPr lang="cs-CZ" sz="1000" dirty="0" smtClean="0"/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048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F495D4-83F7-4678-AA3E-C26D59ECC288}" type="slidenum">
              <a:rPr lang="en-US" smtClean="0">
                <a:latin typeface="Calibri" pitchFamily="34" charset="0"/>
              </a:rPr>
              <a:pPr/>
              <a:t>55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85916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65944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 smtClean="0"/>
              <a:t>Závěrečná MZ </a:t>
            </a: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75113"/>
          </a:xfrm>
          <a:solidFill>
            <a:schemeClr val="bg1"/>
          </a:solidFill>
        </p:spPr>
        <p:txBody>
          <a:bodyPr/>
          <a:lstStyle/>
          <a:p>
            <a:pPr>
              <a:buNone/>
              <a:defRPr/>
            </a:pPr>
            <a:endParaRPr lang="cs-CZ" sz="1000" dirty="0" smtClean="0"/>
          </a:p>
          <a:p>
            <a:pPr marL="0" indent="0">
              <a:buNone/>
              <a:defRPr/>
            </a:pPr>
            <a:r>
              <a:rPr lang="cs-CZ" dirty="0" smtClean="0"/>
              <a:t>Závěrečná MZ je : MZ za poslední monitorovací období, poslední žádost o platbu  a Souhrnná zpráva o projektu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Nejpozději do 2 měsíců po ukončení projektu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Souhrnná informaci o realizaci projektu - formulář je k dispozici na webu MŠMT) </a:t>
            </a: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www.msmt.cz/file/14668</a:t>
            </a:r>
            <a:endParaRPr lang="cs-CZ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Pokud vyjde poslední monitorovací období na nejvýše 1 měsíc, potom je možné požádat poskytovatele o vypracování Závěrečné MZ za 3+1 měsíc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dirty="0" smtClean="0"/>
              <a:t>Závěrečná MZ ani žádost o platbu nejsou finančním vypořádáním projektu podle vyhlášky č. 52/2008 Sb.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0484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F495D4-83F7-4678-AA3E-C26D59ECC288}" type="slidenum">
              <a:rPr lang="en-US" smtClean="0">
                <a:latin typeface="Calibri" pitchFamily="34" charset="0"/>
              </a:rPr>
              <a:pPr/>
              <a:t>56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8986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Informace k MZ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El. MZ se vyplňuje v systému Benefit: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Příručka pro vyplnění el. MZ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Struktura </a:t>
            </a:r>
            <a:r>
              <a:rPr lang="cs-CZ" dirty="0"/>
              <a:t>el. MZ </a:t>
            </a:r>
            <a:r>
              <a:rPr lang="cs-CZ" dirty="0" smtClean="0"/>
              <a:t>(co dodat v listinné podobě, co na CD, co originál podpis)</a:t>
            </a:r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Struktura CD (prosíme o dodržování z důvodu archivace)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www.msmt.cz/strukturalni-fondy/elektronicka-monitorovaci-zprava-a-jeji-prilohy-platna-od-2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341998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1249363"/>
            <a:ext cx="6283325" cy="566737"/>
          </a:xfrm>
        </p:spPr>
        <p:txBody>
          <a:bodyPr anchor="t"/>
          <a:lstStyle/>
          <a:p>
            <a:pPr algn="ctr" eaLnBrk="1" hangingPunct="1">
              <a:defRPr/>
            </a:pPr>
            <a:r>
              <a:rPr lang="cs-CZ" dirty="0">
                <a:latin typeface="Helvetica CE" charset="-18"/>
                <a:cs typeface="Helvetica CE" charset="-18"/>
              </a:rPr>
              <a:t>Předkládání </a:t>
            </a:r>
            <a:r>
              <a:rPr lang="cs-CZ" dirty="0" smtClean="0">
                <a:latin typeface="Helvetica CE" charset="-18"/>
                <a:cs typeface="Helvetica CE" charset="-18"/>
              </a:rPr>
              <a:t>MZ</a:t>
            </a:r>
            <a:r>
              <a:rPr lang="cs-CZ" dirty="0">
                <a:latin typeface="Helvetica CE" charset="-18"/>
                <a:cs typeface="Helvetica CE" charset="-18"/>
              </a:rPr>
              <a:t/>
            </a:r>
            <a:br>
              <a:rPr lang="cs-CZ" dirty="0">
                <a:latin typeface="Helvetica CE" charset="-18"/>
                <a:cs typeface="Helvetica CE" charset="-18"/>
              </a:rPr>
            </a:br>
            <a:r>
              <a:rPr lang="cs-CZ" dirty="0" smtClean="0">
                <a:latin typeface="Helvetica CE" charset="-18"/>
                <a:cs typeface="Helvetica CE" charset="-18"/>
              </a:rPr>
              <a:t/>
            </a:r>
            <a:br>
              <a:rPr lang="cs-CZ" dirty="0" smtClean="0">
                <a:latin typeface="Helvetica CE" charset="-18"/>
                <a:cs typeface="Helvetica CE" charset="-18"/>
              </a:rPr>
            </a:b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371600" y="1816100"/>
            <a:ext cx="6283325" cy="407035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Označení obálky:</a:t>
            </a:r>
            <a:r>
              <a:rPr lang="cs-CZ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/>
              <a:t>adresou poskytovatele, jménem příslušného PM, číslem jednacím, registračním číslem projektu, číslem MZ a dále poznámkou  „Neotvírat – Monitorovací zpráva“</a:t>
            </a:r>
            <a:r>
              <a:rPr lang="cs-CZ" dirty="0" smtClean="0">
                <a:latin typeface="Helvetica CE" charset="-18"/>
                <a:cs typeface="Helvetica CE" charset="-18"/>
              </a:rPr>
              <a:t>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Poštou:</a:t>
            </a:r>
            <a:r>
              <a:rPr lang="cs-CZ" b="1" i="1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>
                <a:latin typeface="Helvetica CE" charset="-18"/>
                <a:cs typeface="Helvetica CE" charset="-18"/>
              </a:rPr>
              <a:t>MŠMT,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Odb.CERA</a:t>
            </a:r>
            <a:r>
              <a:rPr lang="cs-CZ" dirty="0" smtClean="0">
                <a:latin typeface="Helvetica CE" charset="-18"/>
                <a:cs typeface="Helvetica CE" charset="-18"/>
              </a:rPr>
              <a:t>(46), Karmelitská 7, 118 12 Praha 1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u="sng" dirty="0" smtClean="0">
                <a:latin typeface="Helvetica CE" charset="-18"/>
                <a:cs typeface="Helvetica CE" charset="-18"/>
              </a:rPr>
              <a:t>Osobně:</a:t>
            </a:r>
            <a:r>
              <a:rPr lang="cs-CZ" b="1" i="1" dirty="0" smtClean="0">
                <a:latin typeface="Helvetica CE" charset="-18"/>
                <a:cs typeface="Helvetica CE" charset="-18"/>
              </a:rPr>
              <a:t> </a:t>
            </a:r>
            <a:r>
              <a:rPr lang="cs-CZ" dirty="0" smtClean="0">
                <a:latin typeface="Helvetica CE" charset="-18"/>
                <a:cs typeface="Helvetica CE" charset="-18"/>
              </a:rPr>
              <a:t>na adrese – MŠMT, CORSO </a:t>
            </a:r>
            <a:r>
              <a:rPr lang="cs-CZ" dirty="0" err="1" smtClean="0">
                <a:latin typeface="Helvetica CE" charset="-18"/>
                <a:cs typeface="Helvetica CE" charset="-18"/>
              </a:rPr>
              <a:t>IIa</a:t>
            </a:r>
            <a:r>
              <a:rPr lang="cs-CZ" dirty="0" smtClean="0">
                <a:latin typeface="Helvetica CE" charset="-18"/>
                <a:cs typeface="Helvetica CE" charset="-18"/>
              </a:rPr>
              <a:t>, Odbor CERA (46), Křižíkova 34/148, 186 00 Praha 8 – Karlín (domluvit se s PM)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cs-CZ" dirty="0" smtClean="0"/>
              <a:t>Poskytovatel je oprávněn při kontrole MZ požadovat po příjemci doplnění. Příjemce je povinen tyto údaje poskytnout do </a:t>
            </a:r>
            <a:r>
              <a:rPr lang="cs-CZ" u="sng" dirty="0" smtClean="0"/>
              <a:t>5 pracovních dnů</a:t>
            </a:r>
            <a:r>
              <a:rPr lang="cs-CZ" dirty="0" smtClean="0"/>
              <a:t> (nestanoví-li poskytovatel lhůtu kratší).</a:t>
            </a:r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22532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1D51AB-07EC-48FC-AFA1-3EF104F97FD7}" type="slidenum">
              <a:rPr lang="en-US" smtClean="0">
                <a:latin typeface="Calibri" pitchFamily="34" charset="0"/>
              </a:rPr>
              <a:pPr/>
              <a:t>58</a:t>
            </a:fld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09697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547688"/>
          </a:xfrm>
        </p:spPr>
        <p:txBody>
          <a:bodyPr/>
          <a:lstStyle/>
          <a:p>
            <a:pPr algn="ctr"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08163"/>
            <a:ext cx="6457950" cy="3536950"/>
          </a:xfrm>
        </p:spPr>
        <p:txBody>
          <a:bodyPr/>
          <a:lstStyle/>
          <a:p>
            <a:pPr algn="ctr">
              <a:buNone/>
              <a:defRPr/>
            </a:pPr>
            <a:r>
              <a:rPr lang="cs-CZ" sz="2400" dirty="0" smtClean="0"/>
              <a:t>Kontakt: </a:t>
            </a:r>
          </a:p>
          <a:p>
            <a:pPr algn="ctr">
              <a:buNone/>
              <a:defRPr/>
            </a:pPr>
            <a:endParaRPr lang="cs-CZ" sz="2400" dirty="0"/>
          </a:p>
          <a:p>
            <a:pPr algn="ctr">
              <a:buNone/>
              <a:defRPr/>
            </a:pPr>
            <a:r>
              <a:rPr lang="cs-CZ" dirty="0" smtClean="0"/>
              <a:t>Ministerstvo </a:t>
            </a:r>
            <a:r>
              <a:rPr lang="cs-CZ" dirty="0"/>
              <a:t>školství, mládeže a tělovýchovy ČR</a:t>
            </a:r>
          </a:p>
          <a:p>
            <a:pPr algn="ctr">
              <a:buNone/>
              <a:defRPr/>
            </a:pPr>
            <a:r>
              <a:rPr lang="cs-CZ" dirty="0" smtClean="0"/>
              <a:t>Odbor  </a:t>
            </a:r>
            <a:r>
              <a:rPr lang="cs-CZ" dirty="0"/>
              <a:t>46 – CERA</a:t>
            </a:r>
          </a:p>
          <a:p>
            <a:pPr algn="ctr">
              <a:buNone/>
              <a:defRPr/>
            </a:pPr>
            <a:endParaRPr lang="cs-CZ" b="1" dirty="0" smtClean="0"/>
          </a:p>
          <a:p>
            <a:pPr algn="l">
              <a:buNone/>
              <a:defRPr/>
            </a:pPr>
            <a:r>
              <a:rPr lang="cs-CZ" sz="1600" b="1" dirty="0" smtClean="0"/>
              <a:t>Mgr. David Kříž, </a:t>
            </a:r>
            <a:r>
              <a:rPr lang="cs-CZ" sz="1600" dirty="0" smtClean="0">
                <a:solidFill>
                  <a:srgbClr val="0070C0"/>
                </a:solidFill>
                <a:hlinkClick r:id="rId2"/>
              </a:rPr>
              <a:t>david.kriz@msmt.cz</a:t>
            </a:r>
            <a:r>
              <a:rPr lang="cs-CZ" sz="1600" dirty="0" smtClean="0">
                <a:solidFill>
                  <a:srgbClr val="0070C0"/>
                </a:solidFill>
              </a:rPr>
              <a:t>, </a:t>
            </a:r>
            <a:r>
              <a:rPr lang="cs-CZ" sz="1600" dirty="0" smtClean="0"/>
              <a:t>tel. 234 814 295</a:t>
            </a:r>
            <a:endParaRPr lang="cs-CZ" sz="1600" dirty="0"/>
          </a:p>
          <a:p>
            <a:pPr algn="l">
              <a:buFont typeface="Arial" charset="0"/>
              <a:buNone/>
              <a:defRPr/>
            </a:pPr>
            <a:endParaRPr lang="cs-CZ" sz="1600" b="1" dirty="0" smtClean="0"/>
          </a:p>
          <a:p>
            <a:pPr algn="l">
              <a:buFont typeface="Arial" charset="0"/>
              <a:buNone/>
              <a:defRPr/>
            </a:pPr>
            <a:r>
              <a:rPr lang="cs-CZ" sz="1600" b="1" dirty="0" smtClean="0"/>
              <a:t>Mgr. Lucie Karešová</a:t>
            </a:r>
            <a:r>
              <a:rPr lang="cs-CZ" sz="1600" dirty="0" smtClean="0"/>
              <a:t>, </a:t>
            </a:r>
            <a:r>
              <a:rPr lang="cs-CZ" sz="1600" dirty="0" smtClean="0">
                <a:hlinkClick r:id="rId3"/>
              </a:rPr>
              <a:t>lucie.karesova@msmt.cz</a:t>
            </a:r>
            <a:r>
              <a:rPr lang="cs-CZ" sz="1600" dirty="0" smtClean="0"/>
              <a:t>, tel. 234 814 234 </a:t>
            </a:r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B53750-9DD6-4852-AA95-9AB2FC201C12}" type="slidenum">
              <a:rPr lang="en-US" smtClean="0">
                <a:latin typeface="Calibri" pitchFamily="34" charset="0"/>
              </a:rPr>
              <a:pPr/>
              <a:t>59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5"/>
            <a:ext cx="6457950" cy="3945255"/>
          </a:xfrm>
          <a:noFill/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Veřejná podpora</a:t>
            </a:r>
          </a:p>
          <a:p>
            <a:pPr>
              <a:buFontTx/>
              <a:buChar char="-"/>
            </a:pPr>
            <a:r>
              <a:rPr lang="cs-CZ" dirty="0" smtClean="0"/>
              <a:t>Výzva vyhlášena v režimu podpory de </a:t>
            </a:r>
            <a:r>
              <a:rPr lang="cs-CZ" dirty="0" err="1" smtClean="0"/>
              <a:t>minimis</a:t>
            </a:r>
            <a:r>
              <a:rPr lang="cs-CZ" dirty="0" smtClean="0"/>
              <a:t> (celá Výzva, bez ohledu na právní formu příjemce)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Max. částka: 200.000 EUR v rozhodném 3letém období (pro přepočet v Kč: kurz Evropské centrální banky v den poskytnutí podpory)</a:t>
            </a:r>
          </a:p>
          <a:p>
            <a:pPr>
              <a:buFontTx/>
              <a:buChar char="-"/>
            </a:pPr>
            <a:r>
              <a:rPr lang="cs-CZ" dirty="0" smtClean="0"/>
              <a:t>Dokumenty: Čestné prohlášení a Sdělení o poskytnutí podpory de </a:t>
            </a:r>
            <a:r>
              <a:rPr lang="cs-CZ" dirty="0" err="1" smtClean="0"/>
              <a:t>minimis</a:t>
            </a: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b="1" dirty="0" smtClean="0"/>
              <a:t>Uvedená částka podpory je maximálně možná</a:t>
            </a:r>
            <a:r>
              <a:rPr lang="cs-CZ" dirty="0" smtClean="0"/>
              <a:t> – jak pro příjemce, tak pro partnera (není možné změnit v průběhu realizace).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9943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cs-CZ" dirty="0" smtClean="0"/>
              <a:t>Podmínky Výzvy 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171700"/>
            <a:ext cx="6457950" cy="354330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Realizace projektu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ejdříve od 1.8.2012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ejpozději do 30.10.2013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Finanční prostředky </a:t>
            </a:r>
          </a:p>
          <a:p>
            <a:pPr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edočerpané finanční prostředky vrátit</a:t>
            </a:r>
          </a:p>
          <a:p>
            <a:pPr>
              <a:buFontTx/>
              <a:buChar char="-"/>
            </a:pPr>
            <a:r>
              <a:rPr lang="cs-CZ" dirty="0"/>
              <a:t>i</a:t>
            </a:r>
            <a:r>
              <a:rPr lang="cs-CZ" dirty="0" smtClean="0"/>
              <a:t>ntenzivnější práce během kratší doby realizace: možnost vytvoření nové pozice (zdůvodnit v nepodstatných změnách)</a:t>
            </a:r>
          </a:p>
          <a:p>
            <a:pPr>
              <a:buFontTx/>
              <a:buChar char="-"/>
            </a:pPr>
            <a:r>
              <a:rPr lang="cs-CZ" dirty="0"/>
              <a:t>b</a:t>
            </a:r>
            <a:r>
              <a:rPr lang="cs-CZ" dirty="0" smtClean="0"/>
              <a:t>ez auditu (dle </a:t>
            </a:r>
            <a:r>
              <a:rPr lang="cs-CZ" dirty="0" err="1" smtClean="0"/>
              <a:t>PpP</a:t>
            </a:r>
            <a:r>
              <a:rPr lang="cs-CZ" dirty="0" smtClean="0"/>
              <a:t> verze 5: audit od 10mil. Kč)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89960-7443-462E-9A92-0BF02E4AB3B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021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Helvetica CE" charset="-18"/>
                <a:cs typeface="Helvetica CE" charset="-18"/>
              </a:rPr>
              <a:t>Metodické dokumenty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1195388" y="1952625"/>
            <a:ext cx="6592887" cy="391096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latin typeface="Helvetica CE" charset="-18"/>
                <a:cs typeface="Helvetica CE" charset="-18"/>
              </a:rPr>
              <a:t>Příručka pro příjemce finanční podpory z OP VK,</a:t>
            </a:r>
          </a:p>
          <a:p>
            <a:pPr marL="0" indent="0">
              <a:buNone/>
            </a:pPr>
            <a:r>
              <a:rPr lang="cs-CZ" b="1" dirty="0">
                <a:latin typeface="Helvetica CE" charset="-18"/>
                <a:cs typeface="Helvetica CE" charset="-18"/>
              </a:rPr>
              <a:t> </a:t>
            </a:r>
            <a:r>
              <a:rPr lang="cs-CZ" b="1" dirty="0" smtClean="0">
                <a:latin typeface="Helvetica CE" charset="-18"/>
                <a:cs typeface="Helvetica CE" charset="-18"/>
              </a:rPr>
              <a:t>     verze 5/6 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Právní akt </a:t>
            </a:r>
            <a:r>
              <a:rPr lang="cs-CZ" dirty="0" smtClean="0">
                <a:latin typeface="Helvetica CE" charset="-18"/>
                <a:cs typeface="Helvetica CE" charset="-18"/>
              </a:rPr>
              <a:t>– Rozhodnutí o poskytnutí dotace </a:t>
            </a:r>
          </a:p>
          <a:p>
            <a:endParaRPr lang="cs-CZ" b="1" dirty="0" smtClean="0">
              <a:latin typeface="Helvetica CE" charset="-18"/>
              <a:cs typeface="Helvetica CE" charset="-18"/>
            </a:endParaRP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Metodické dopisy OP VK </a:t>
            </a:r>
            <a:r>
              <a:rPr lang="cs-CZ" dirty="0" smtClean="0">
                <a:latin typeface="Helvetica CE" charset="-18"/>
                <a:cs typeface="Helvetica CE" charset="-18"/>
              </a:rPr>
              <a:t>uvedené v právním aktu</a:t>
            </a: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                </a:t>
            </a:r>
          </a:p>
          <a:p>
            <a:r>
              <a:rPr lang="cs-CZ" b="1" dirty="0" smtClean="0">
                <a:latin typeface="Helvetica CE" charset="-18"/>
                <a:cs typeface="Helvetica CE" charset="-18"/>
              </a:rPr>
              <a:t>Metodika monitorovacích indikátorů </a:t>
            </a:r>
            <a:r>
              <a:rPr lang="cs-CZ" dirty="0" smtClean="0">
                <a:latin typeface="Helvetica CE" charset="-18"/>
                <a:cs typeface="Helvetica CE" charset="-18"/>
              </a:rPr>
              <a:t>– aktuálně verze 3 platná od 22.11.2011 </a:t>
            </a:r>
          </a:p>
          <a:p>
            <a:pPr marL="0" indent="0"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Příručka: </a:t>
            </a:r>
            <a:r>
              <a:rPr lang="cs-CZ" b="1" dirty="0" smtClean="0">
                <a:latin typeface="Helvetica CE" charset="-18"/>
                <a:cs typeface="Helvetica CE" charset="-18"/>
              </a:rPr>
              <a:t>Elektronická Monitorovací zpráva v Benefit 7</a:t>
            </a:r>
          </a:p>
          <a:p>
            <a:pPr>
              <a:buFont typeface="Arial" charset="0"/>
              <a:buNone/>
            </a:pPr>
            <a:endParaRPr lang="cs-CZ" dirty="0" smtClean="0">
              <a:latin typeface="Helvetica CE" charset="-18"/>
              <a:cs typeface="Helvetica CE" charset="-18"/>
            </a:endParaRPr>
          </a:p>
          <a:p>
            <a:pPr>
              <a:buFont typeface="Arial" charset="0"/>
              <a:buNone/>
            </a:pPr>
            <a:r>
              <a:rPr lang="cs-CZ" dirty="0" smtClean="0">
                <a:latin typeface="Helvetica CE" charset="-18"/>
                <a:cs typeface="Helvetica CE" charset="-18"/>
              </a:rPr>
              <a:t>		+ </a:t>
            </a:r>
            <a:r>
              <a:rPr lang="cs-CZ" b="1" dirty="0" smtClean="0">
                <a:latin typeface="Helvetica CE" charset="-18"/>
                <a:cs typeface="Helvetica CE" charset="-18"/>
              </a:rPr>
              <a:t>platná legislativa ČR</a:t>
            </a:r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1A36DE8-9030-4B21-8DBB-120DC622DA95}" type="slidenum">
              <a:rPr lang="en-US" smtClean="0">
                <a:latin typeface="Calibri" pitchFamily="34" charset="0"/>
              </a:rPr>
              <a:pPr/>
              <a:t>8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latin typeface="Helvetica CE" charset="-18"/>
                <a:cs typeface="Helvetica CE" charset="-18"/>
              </a:rPr>
              <a:t>Možnost zasílání aktualit OP VK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</a:rPr>
              <a:t>Na této adrese je možné se přihlásit k emailovému odebírání  aktualit týkající se ESF a OP VK</a:t>
            </a:r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endParaRPr lang="cs-CZ" dirty="0" smtClean="0">
              <a:latin typeface="Helvetica CE" charset="-18"/>
              <a:cs typeface="Helvetica CE" charset="-18"/>
              <a:hlinkClick r:id="rId2"/>
            </a:endParaRPr>
          </a:p>
          <a:p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http://www.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msmt.cz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/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strukturalni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-fondy/</a:t>
            </a:r>
            <a:r>
              <a:rPr lang="cs-CZ" dirty="0" err="1" smtClean="0">
                <a:latin typeface="Helvetica CE" charset="-18"/>
                <a:cs typeface="Helvetica CE" charset="-18"/>
                <a:hlinkClick r:id="rId2"/>
              </a:rPr>
              <a:t>zasilani</a:t>
            </a:r>
            <a:r>
              <a:rPr lang="cs-CZ" dirty="0" smtClean="0">
                <a:latin typeface="Helvetica CE" charset="-18"/>
                <a:cs typeface="Helvetica CE" charset="-18"/>
                <a:hlinkClick r:id="rId2"/>
              </a:rPr>
              <a:t>-informaci-registrace</a:t>
            </a:r>
            <a:endParaRPr lang="cs-CZ" dirty="0" smtClean="0">
              <a:latin typeface="Helvetica CE" charset="-18"/>
              <a:cs typeface="Helvetica CE" charset="-18"/>
            </a:endParaRPr>
          </a:p>
          <a:p>
            <a:endParaRPr lang="cs-CZ" dirty="0" smtClean="0">
              <a:latin typeface="Helvetica CE" charset="-18"/>
              <a:cs typeface="Helvetica CE" charset="-18"/>
            </a:endParaRPr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D9FCFB-BE4C-4C79-AC0E-CEA9F8364D37}" type="slidenum">
              <a:rPr lang="en-US" smtClean="0">
                <a:latin typeface="Calibri" pitchFamily="34" charset="0"/>
              </a:rPr>
              <a:pPr/>
              <a:t>9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3077</TotalTime>
  <Words>5477</Words>
  <Application>Microsoft Office PowerPoint</Application>
  <PresentationFormat>Předvádění na obrazovce (4:3)</PresentationFormat>
  <Paragraphs>631</Paragraphs>
  <Slides>59</Slides>
  <Notes>30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0" baseType="lpstr">
      <vt:lpstr>Office Theme</vt:lpstr>
      <vt:lpstr>Pravidla realizace a monitorování projektu  Oblast podpory 3.1 OP VK Výzva 37 MŠMT</vt:lpstr>
      <vt:lpstr>Stručný obsah </vt:lpstr>
      <vt:lpstr>Stručný obsah </vt:lpstr>
      <vt:lpstr>MŠMT</vt:lpstr>
      <vt:lpstr>Podmínky Výzvy 37</vt:lpstr>
      <vt:lpstr>Podmínky Výzvy 37</vt:lpstr>
      <vt:lpstr>Podmínky Výzvy 37</vt:lpstr>
      <vt:lpstr>Metodické dokumenty</vt:lpstr>
      <vt:lpstr>Možnost zasílání aktualit OP VK</vt:lpstr>
      <vt:lpstr>Doba realizace projektu </vt:lpstr>
      <vt:lpstr>Monitorovací indikátory</vt:lpstr>
      <vt:lpstr>Monitorovací indikátory</vt:lpstr>
      <vt:lpstr>Monitorovací indikátory</vt:lpstr>
      <vt:lpstr>Monitorovací indikátory</vt:lpstr>
      <vt:lpstr>MI: autorská práva</vt:lpstr>
      <vt:lpstr>Monitorovací indikátory</vt:lpstr>
      <vt:lpstr>Partnerství</vt:lpstr>
      <vt:lpstr>Partner bez finančního příspěvku</vt:lpstr>
      <vt:lpstr>Partner s finančním příspěvkem </vt:lpstr>
      <vt:lpstr>Vypořádání po skončení projektu</vt:lpstr>
      <vt:lpstr>Změny v projektu</vt:lpstr>
      <vt:lpstr>Změny v projektu</vt:lpstr>
      <vt:lpstr>Nepodstatné změny</vt:lpstr>
      <vt:lpstr>Změny v rozpočtu - nepodstatné</vt:lpstr>
      <vt:lpstr>Podstatné změny</vt:lpstr>
      <vt:lpstr>Podstatné změny v rozpočtu</vt:lpstr>
      <vt:lpstr>Podstatné změny</vt:lpstr>
      <vt:lpstr>Publicita</vt:lpstr>
      <vt:lpstr>Minimum povinné publicity</vt:lpstr>
      <vt:lpstr>Jaká je posloupnost log v logolinku?</vt:lpstr>
      <vt:lpstr>Zásady používání publicity</vt:lpstr>
      <vt:lpstr>Zásady používání publicity</vt:lpstr>
      <vt:lpstr>Zásady používání publicity</vt:lpstr>
      <vt:lpstr>Veřejné zakázky</vt:lpstr>
      <vt:lpstr>Veřejné zakázky</vt:lpstr>
      <vt:lpstr>Stanovení předmětu zakázky</vt:lpstr>
      <vt:lpstr>Stanovení předmětu zakázky</vt:lpstr>
      <vt:lpstr>Forma zahájení výběrového řízení</vt:lpstr>
      <vt:lpstr>Zakázky do 200 000 Kč bez DPH</vt:lpstr>
      <vt:lpstr>Zakázky 200 000 – 1 000 000 Kč bez DPH</vt:lpstr>
      <vt:lpstr>Archivace</vt:lpstr>
      <vt:lpstr>Archivace</vt:lpstr>
      <vt:lpstr>Kontroly</vt:lpstr>
      <vt:lpstr>Nesrovnalosti</vt:lpstr>
      <vt:lpstr>Námitky a jejich řešení</vt:lpstr>
      <vt:lpstr>Sankce vyplývající z Rozhodnutí</vt:lpstr>
      <vt:lpstr>Sankce vyplývající z Rozhodnutí</vt:lpstr>
      <vt:lpstr>Ukončení projektu v jiném režimu</vt:lpstr>
      <vt:lpstr>Ukončení projektu v jiném režimu</vt:lpstr>
      <vt:lpstr>Ukončení projektu v jiném režimu</vt:lpstr>
      <vt:lpstr>Ukončení projektu v jiném režimu</vt:lpstr>
      <vt:lpstr>Monitorování a el. MZ </vt:lpstr>
      <vt:lpstr>Pravidla monitorování </vt:lpstr>
      <vt:lpstr>Průběžná MZ</vt:lpstr>
      <vt:lpstr>Mimořádná průběžná MZ </vt:lpstr>
      <vt:lpstr>Závěrečná MZ  </vt:lpstr>
      <vt:lpstr>Informace k MZ</vt:lpstr>
      <vt:lpstr>Předkládání MZ  </vt:lpstr>
      <vt:lpstr>Děkuji za pozornost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kasparkovav</cp:lastModifiedBy>
  <cp:revision>392</cp:revision>
  <dcterms:created xsi:type="dcterms:W3CDTF">2010-04-21T17:09:51Z</dcterms:created>
  <dcterms:modified xsi:type="dcterms:W3CDTF">2012-07-25T14:41:19Z</dcterms:modified>
</cp:coreProperties>
</file>