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371" r:id="rId2"/>
    <p:sldId id="316" r:id="rId3"/>
    <p:sldId id="340" r:id="rId4"/>
    <p:sldId id="320" r:id="rId5"/>
    <p:sldId id="345" r:id="rId6"/>
    <p:sldId id="366" r:id="rId7"/>
    <p:sldId id="352" r:id="rId8"/>
    <p:sldId id="372" r:id="rId9"/>
    <p:sldId id="367" r:id="rId10"/>
    <p:sldId id="341" r:id="rId11"/>
    <p:sldId id="354" r:id="rId12"/>
    <p:sldId id="360" r:id="rId13"/>
    <p:sldId id="361" r:id="rId14"/>
    <p:sldId id="364" r:id="rId15"/>
    <p:sldId id="362" r:id="rId16"/>
    <p:sldId id="358" r:id="rId17"/>
    <p:sldId id="373" r:id="rId18"/>
    <p:sldId id="375" r:id="rId19"/>
    <p:sldId id="374" r:id="rId20"/>
    <p:sldId id="317" r:id="rId21"/>
    <p:sldId id="292" r:id="rId22"/>
    <p:sldId id="370" r:id="rId23"/>
    <p:sldId id="376" r:id="rId24"/>
    <p:sldId id="293" r:id="rId25"/>
    <p:sldId id="294" r:id="rId26"/>
    <p:sldId id="346" r:id="rId27"/>
    <p:sldId id="295" r:id="rId28"/>
    <p:sldId id="296" r:id="rId29"/>
    <p:sldId id="322" r:id="rId30"/>
    <p:sldId id="323" r:id="rId31"/>
    <p:sldId id="325" r:id="rId32"/>
    <p:sldId id="324" r:id="rId33"/>
    <p:sldId id="333" r:id="rId34"/>
    <p:sldId id="335" r:id="rId35"/>
    <p:sldId id="332" r:id="rId36"/>
    <p:sldId id="342" r:id="rId37"/>
    <p:sldId id="395" r:id="rId38"/>
    <p:sldId id="394" r:id="rId39"/>
    <p:sldId id="343" r:id="rId40"/>
    <p:sldId id="312" r:id="rId41"/>
    <p:sldId id="399" r:id="rId42"/>
    <p:sldId id="398" r:id="rId43"/>
    <p:sldId id="397" r:id="rId44"/>
    <p:sldId id="311" r:id="rId45"/>
    <p:sldId id="402" r:id="rId46"/>
    <p:sldId id="404" r:id="rId47"/>
    <p:sldId id="403" r:id="rId48"/>
    <p:sldId id="406" r:id="rId49"/>
    <p:sldId id="405" r:id="rId50"/>
    <p:sldId id="407" r:id="rId51"/>
    <p:sldId id="408" r:id="rId52"/>
    <p:sldId id="377" r:id="rId53"/>
    <p:sldId id="378" r:id="rId54"/>
    <p:sldId id="393" r:id="rId55"/>
    <p:sldId id="379" r:id="rId56"/>
    <p:sldId id="383" r:id="rId57"/>
    <p:sldId id="384" r:id="rId58"/>
    <p:sldId id="388" r:id="rId59"/>
    <p:sldId id="385" r:id="rId60"/>
    <p:sldId id="380" r:id="rId61"/>
    <p:sldId id="390" r:id="rId62"/>
    <p:sldId id="391" r:id="rId63"/>
    <p:sldId id="381" r:id="rId64"/>
    <p:sldId id="386" r:id="rId65"/>
    <p:sldId id="350" r:id="rId66"/>
  </p:sldIdLst>
  <p:sldSz cx="10080625" cy="756126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503238" indent="-46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1006475" indent="-920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511300" indent="-139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2014538" indent="-1857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12C"/>
    <a:srgbClr val="FAFC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0" autoAdjust="0"/>
    <p:restoredTop sz="67602" autoAdjust="0"/>
  </p:normalViewPr>
  <p:slideViewPr>
    <p:cSldViewPr>
      <p:cViewPr>
        <p:scale>
          <a:sx n="69" d="100"/>
          <a:sy n="69" d="100"/>
        </p:scale>
        <p:origin x="-1908" y="-72"/>
      </p:cViewPr>
      <p:guideLst>
        <p:guide orient="horz" pos="2382"/>
        <p:guide pos="3175"/>
      </p:guideLst>
    </p:cSldViewPr>
  </p:slideViewPr>
  <p:outlineViewPr>
    <p:cViewPr>
      <p:scale>
        <a:sx n="33" d="100"/>
        <a:sy n="33" d="100"/>
      </p:scale>
      <p:origin x="0" y="20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80" d="100"/>
          <a:sy n="80" d="100"/>
        </p:scale>
        <p:origin x="-3276" y="-72"/>
      </p:cViewPr>
      <p:guideLst>
        <p:guide orient="horz" pos="3127"/>
        <p:guide pos="2141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5541" tIns="47771" rIns="95541" bIns="47771" rtlCol="0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5541" tIns="47771" rIns="95541" bIns="47771" rtlCol="0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5300"/>
          </a:xfrm>
          <a:prstGeom prst="rect">
            <a:avLst/>
          </a:prstGeom>
        </p:spPr>
        <p:txBody>
          <a:bodyPr vert="horz" lIns="95541" tIns="47771" rIns="95541" bIns="47771" rtlCol="0" anchor="b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</p:spPr>
        <p:txBody>
          <a:bodyPr vert="horz" lIns="95541" tIns="47771" rIns="95541" bIns="47771" rtlCol="0" anchor="b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23B55E15-D35B-417A-A994-A35641AD1B5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2693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5541" tIns="47771" rIns="95541" bIns="47771" rtlCol="0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5541" tIns="47771" rIns="95541" bIns="47771" rtlCol="0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41" tIns="47771" rIns="95541" bIns="47771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5638"/>
          </a:xfrm>
          <a:prstGeom prst="rect">
            <a:avLst/>
          </a:prstGeom>
        </p:spPr>
        <p:txBody>
          <a:bodyPr vert="horz" lIns="95541" tIns="47771" rIns="95541" bIns="47771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5300"/>
          </a:xfrm>
          <a:prstGeom prst="rect">
            <a:avLst/>
          </a:prstGeom>
        </p:spPr>
        <p:txBody>
          <a:bodyPr vert="horz" lIns="95541" tIns="47771" rIns="95541" bIns="47771" rtlCol="0" anchor="b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</p:spPr>
        <p:txBody>
          <a:bodyPr vert="horz" lIns="95541" tIns="47771" rIns="95541" bIns="47771" rtlCol="0" anchor="b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3A033B51-A55E-4A28-922B-1E64DBA5C6A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26636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3238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06475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1130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14538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20086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24104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28121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32138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706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BBDBC17-DE9C-4A29-9921-14C9664423A0}" type="slidenum">
              <a:rPr lang="cs-CZ" smtClean="0"/>
              <a:pPr eaLnBrk="1" hangingPunct="1"/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798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329C7B8-BA8D-4501-B160-7021D1228245}" type="slidenum">
              <a:rPr lang="cs-CZ" smtClean="0"/>
              <a:pPr eaLnBrk="1" hangingPunct="1"/>
              <a:t>10</a:t>
            </a:fld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mtClean="0"/>
              <a:t>Postupně klikat a rekapitulovat návaznost jednotlivých příloh.</a:t>
            </a:r>
          </a:p>
          <a:p>
            <a:r>
              <a:rPr lang="cs-CZ" smtClean="0"/>
              <a:t>Soupiska účetních dokladů je navázána na jednotlivé </a:t>
            </a:r>
            <a:r>
              <a:rPr lang="cs-CZ" b="1" smtClean="0"/>
              <a:t>účetní doklady </a:t>
            </a:r>
            <a:r>
              <a:rPr lang="cs-CZ" smtClean="0"/>
              <a:t>– v soupisce jsou totiž uvedeny všechny přímé výdaje daného monitorovaného období, z účetních dokladů se do soupisky zaznamenává </a:t>
            </a:r>
            <a:r>
              <a:rPr lang="cs-CZ" b="1" smtClean="0"/>
              <a:t>Typ a označení prvotního dokladu, název dodavatele a částka uvedená na dokladu</a:t>
            </a:r>
            <a:r>
              <a:rPr lang="cs-CZ" smtClean="0"/>
              <a:t>.</a:t>
            </a:r>
          </a:p>
          <a:p>
            <a:r>
              <a:rPr lang="cs-CZ" smtClean="0"/>
              <a:t>Souhrnné částky z Rozpisu mzdových výdajů jsou uvedeny v řádcích soupisky. </a:t>
            </a:r>
          </a:p>
          <a:p>
            <a:r>
              <a:rPr lang="cs-CZ" smtClean="0"/>
              <a:t>Rozpis je provázán i s pracovním výkazem. </a:t>
            </a:r>
            <a:r>
              <a:rPr lang="cs-CZ" b="1" i="1" smtClean="0"/>
              <a:t>Počet hodin proplacených v daném měsíci za projekt  </a:t>
            </a:r>
            <a:r>
              <a:rPr lang="cs-CZ" smtClean="0"/>
              <a:t>uvedených v pracovním výkazu musí být shodný s počtem odpracovaných hodin uvedených v Rozpisu mzdových výdajů a s počtem hodin skutečně proplacených z projektu.</a:t>
            </a:r>
          </a:p>
          <a:p>
            <a:r>
              <a:rPr lang="cs-CZ" smtClean="0"/>
              <a:t>V soupisce jsou také souhrnné částky z Rozpisu cestovních náhrad i z Rozpisu mzdových příspěvků. Rozpis mzdových příspěvků je na seznam školení napojen pomocí pole Kód školení.</a:t>
            </a:r>
          </a:p>
          <a:p>
            <a:r>
              <a:rPr lang="cs-CZ" smtClean="0"/>
              <a:t>Na konec je Soupiska napojena i na výpis z projektového či provozního účtu na základě data uskutečnění výdaje. Může být i projektová (provozní) pokladna.</a:t>
            </a:r>
          </a:p>
          <a:p>
            <a:endParaRPr lang="cs-CZ" smtClean="0"/>
          </a:p>
        </p:txBody>
      </p:sp>
      <p:sp>
        <p:nvSpPr>
          <p:cNvPr id="809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53456DD-4EC5-4551-887C-04E9AB51B10B}" type="slidenum">
              <a:rPr lang="cs-CZ" smtClean="0"/>
              <a:pPr eaLnBrk="1" hangingPunct="1"/>
              <a:t>11</a:t>
            </a:fld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Zástupný symbol pro poznámky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cs-CZ" dirty="0" smtClean="0"/>
              <a:t>Problematika mzdových výdajů je detailně popsána v </a:t>
            </a:r>
            <a:r>
              <a:rPr lang="cs-CZ" dirty="0" err="1" smtClean="0"/>
              <a:t>newsletteru</a:t>
            </a:r>
            <a:r>
              <a:rPr lang="cs-CZ" dirty="0" smtClean="0"/>
              <a:t> z června 2010, který je dostupný na webu. Rámeček je hypertextový odkaz, stačí na něj kliknout a ukáže se vám web!</a:t>
            </a:r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r>
              <a:rPr lang="cs-CZ" dirty="0" smtClean="0"/>
              <a:t>Náležitosti pracovní smlouvy (dohod) jsou popsány v </a:t>
            </a:r>
            <a:r>
              <a:rPr lang="cs-CZ" dirty="0" err="1" smtClean="0"/>
              <a:t>PpP</a:t>
            </a:r>
            <a:r>
              <a:rPr lang="cs-CZ" dirty="0" smtClean="0"/>
              <a:t> verze 6 - str. 34 – musí být v </a:t>
            </a:r>
            <a:r>
              <a:rPr lang="cs-CZ" b="1" dirty="0" smtClean="0"/>
              <a:t>souladu se zákoníkem práce </a:t>
            </a:r>
            <a:r>
              <a:rPr lang="cs-CZ" dirty="0" smtClean="0"/>
              <a:t>a </a:t>
            </a:r>
            <a:r>
              <a:rPr lang="cs-CZ" b="1" dirty="0" smtClean="0"/>
              <a:t>dále musí obsahovat identifikace projektu</a:t>
            </a:r>
            <a:r>
              <a:rPr lang="cs-CZ" dirty="0" smtClean="0"/>
              <a:t>, popis činnosti relevantní pro projekt (</a:t>
            </a:r>
            <a:r>
              <a:rPr lang="cs-CZ" b="1" dirty="0" smtClean="0"/>
              <a:t>náplň práce</a:t>
            </a:r>
            <a:r>
              <a:rPr lang="cs-CZ" dirty="0" smtClean="0"/>
              <a:t>), rozsah činnosti- </a:t>
            </a:r>
            <a:r>
              <a:rPr lang="cs-CZ" b="1" dirty="0" smtClean="0"/>
              <a:t>úvazek</a:t>
            </a:r>
          </a:p>
          <a:p>
            <a:pPr>
              <a:defRPr/>
            </a:pPr>
            <a:endParaRPr lang="cs-CZ" dirty="0" smtClean="0"/>
          </a:p>
          <a:p>
            <a:pPr marL="285750" indent="-285750">
              <a:buFontTx/>
              <a:buChar char="-"/>
              <a:defRPr/>
            </a:pPr>
            <a:r>
              <a:rPr lang="cs-CZ" dirty="0" smtClean="0"/>
              <a:t>Místo provozního účtu </a:t>
            </a:r>
            <a:r>
              <a:rPr lang="cs-CZ" b="1" dirty="0" smtClean="0"/>
              <a:t>lze sjetinu z personálního IS- </a:t>
            </a:r>
            <a:r>
              <a:rPr lang="cs-CZ" dirty="0" smtClean="0"/>
              <a:t>ta ale musí obsahovat identifikaci zaměstnance, číslo účtu a výši celkové vyplacené mzdy,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 smtClean="0"/>
              <a:t>Místo provozního účtu </a:t>
            </a:r>
            <a:r>
              <a:rPr lang="cs-CZ" b="1" dirty="0" smtClean="0"/>
              <a:t>čestné prohlášení dotyčného zaměstnance</a:t>
            </a:r>
            <a:r>
              <a:rPr lang="cs-CZ" dirty="0" smtClean="0"/>
              <a:t>, že deklarovanou částku za dané období skutečně obdržel</a:t>
            </a:r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r>
              <a:rPr lang="cs-CZ" dirty="0" smtClean="0"/>
              <a:t>- upozorňuji, že jsme povinni ověřovat, zda jsou mzdy/platy v čase a místě obvyklé, tj. budeme potřebovat vnitřní směrnice, projektový manažer OP VK i jiných </a:t>
            </a:r>
            <a:r>
              <a:rPr lang="cs-CZ" dirty="0" err="1" smtClean="0"/>
              <a:t>operáků</a:t>
            </a:r>
            <a:r>
              <a:rPr lang="cs-CZ" dirty="0" smtClean="0"/>
              <a:t> musí mít stejný platový tarif.</a:t>
            </a:r>
          </a:p>
        </p:txBody>
      </p:sp>
      <p:sp>
        <p:nvSpPr>
          <p:cNvPr id="819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9403956-AE9D-4F33-8A33-B8F3C3FFDE13}" type="slidenum">
              <a:rPr lang="cs-CZ" smtClean="0"/>
              <a:pPr eaLnBrk="1" hangingPunct="1"/>
              <a:t>12</a:t>
            </a:fld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Zástupný symbol pro poznámky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cs-CZ" dirty="0" smtClean="0"/>
              <a:t>- </a:t>
            </a:r>
            <a:r>
              <a:rPr lang="cs-CZ" b="1" dirty="0" smtClean="0"/>
              <a:t>povinnost odevzdávat výkaz </a:t>
            </a:r>
            <a:r>
              <a:rPr lang="cs-CZ" dirty="0" smtClean="0"/>
              <a:t>už v </a:t>
            </a:r>
            <a:r>
              <a:rPr lang="cs-CZ" dirty="0" err="1" smtClean="0"/>
              <a:t>PpP</a:t>
            </a:r>
            <a:r>
              <a:rPr lang="cs-CZ" dirty="0" smtClean="0"/>
              <a:t> 5 ani 6 není, pokud pracuje celým svým úvazkem pro projekt!</a:t>
            </a:r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r>
              <a:rPr lang="cs-CZ" dirty="0" smtClean="0"/>
              <a:t>Pracovní výkaz musí minimálně obsahovat tyto údaje: </a:t>
            </a:r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r>
              <a:rPr lang="cs-CZ" dirty="0" smtClean="0"/>
              <a:t>Pokud je pracovní výkaz podepsán pracovníkem i jeho nadřízeným a jsou řádně vyplněna všechna pole, slouží jako potvrzení o nepřekročení 1,5 úvazku. Pokud podepíše pouze nadřízený pracovník, je potřeba dodat čestné prohlášení o nepřekročení 1,5 úvazku podepsané daným pracovníkem.</a:t>
            </a:r>
          </a:p>
          <a:p>
            <a:pPr>
              <a:defRPr/>
            </a:pPr>
            <a:endParaRPr lang="cs-CZ" dirty="0" smtClean="0"/>
          </a:p>
          <a:p>
            <a:pPr marL="285750" indent="-285750">
              <a:buFontTx/>
              <a:buChar char="-"/>
              <a:defRPr/>
            </a:pPr>
            <a:r>
              <a:rPr lang="cs-CZ" dirty="0" smtClean="0"/>
              <a:t>Pracovní výkaz musí také obsahovat časové vymezení, tj. </a:t>
            </a:r>
            <a:r>
              <a:rPr lang="cs-CZ" b="1" dirty="0" smtClean="0"/>
              <a:t>konkrétní měsíc a rok, ve kterém byla činnost prováděna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 smtClean="0"/>
              <a:t>V případě, že pracovník pracuje v rámci pracovní smlouvy u zaměstnavatele </a:t>
            </a:r>
            <a:r>
              <a:rPr lang="cs-CZ" b="1" dirty="0" smtClean="0"/>
              <a:t>na více pozicích pro projekt </a:t>
            </a:r>
            <a:r>
              <a:rPr lang="cs-CZ" dirty="0" smtClean="0"/>
              <a:t>(např. lektor a hlavní řešitel), musí pro každou pozici doložit pracovní výkaz zvlášť</a:t>
            </a:r>
          </a:p>
        </p:txBody>
      </p:sp>
      <p:sp>
        <p:nvSpPr>
          <p:cNvPr id="829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B441C83-3CBA-42E3-9944-FBFDDA2A0C67}" type="slidenum">
              <a:rPr lang="cs-CZ" smtClean="0"/>
              <a:pPr eaLnBrk="1" hangingPunct="1"/>
              <a:t>13</a:t>
            </a:fld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b="1" smtClean="0"/>
              <a:t>- Ukázat vyplněný pracovní výkaz- </a:t>
            </a:r>
            <a:r>
              <a:rPr lang="cs-CZ" smtClean="0"/>
              <a:t>PM</a:t>
            </a:r>
          </a:p>
          <a:p>
            <a:endParaRPr lang="cs-CZ" b="1" smtClean="0"/>
          </a:p>
          <a:p>
            <a:endParaRPr lang="cs-CZ" b="1" smtClean="0"/>
          </a:p>
          <a:p>
            <a:r>
              <a:rPr lang="cs-CZ" b="1" smtClean="0"/>
              <a:t>Pracovní pozice - </a:t>
            </a:r>
            <a:r>
              <a:rPr lang="cs-CZ" smtClean="0"/>
              <a:t>Uveďte název pracovní pozice, tak jak je uvedena ve schválené projektové žádosti. Pracovní pozici uveďte včetně identifikace položky v rozpočtu např. 1.1.1.1. Lektor</a:t>
            </a:r>
          </a:p>
          <a:p>
            <a:r>
              <a:rPr lang="cs-CZ" b="1" smtClean="0"/>
              <a:t>Vykazovaný měsíc a rok </a:t>
            </a:r>
            <a:r>
              <a:rPr lang="cs-CZ" smtClean="0"/>
              <a:t>- Uveďte kalednáří měsíc a rok, ke kterému se daný výkaz práce vztahuje.</a:t>
            </a:r>
          </a:p>
          <a:p>
            <a:r>
              <a:rPr lang="cs-CZ" b="1" smtClean="0"/>
              <a:t>Druh PP </a:t>
            </a:r>
            <a:r>
              <a:rPr lang="cs-CZ" smtClean="0"/>
              <a:t>- Uveďte zaměstnanecká  smlouva (ZS) pro hlavní nebo vedlejší pracovní poměr, dohoda o prac. činnosti (DPČ) nebo dohoda o provedení práce (DPP)</a:t>
            </a:r>
          </a:p>
          <a:p>
            <a:r>
              <a:rPr lang="cs-CZ" b="1" smtClean="0"/>
              <a:t>Výše měsíčního úvazku pro projekt  v hodinách* </a:t>
            </a:r>
            <a:r>
              <a:rPr lang="cs-CZ" smtClean="0"/>
              <a:t>- Uveďte výši měsíčního úvazku, resp. počet hodin dle dohody v dokladovaném projektu.</a:t>
            </a:r>
          </a:p>
          <a:p>
            <a:r>
              <a:rPr lang="pl-PL" b="1" smtClean="0"/>
              <a:t>Další úvazek v projektech příjemce/partnera* </a:t>
            </a:r>
            <a:r>
              <a:rPr lang="pl-PL" smtClean="0"/>
              <a:t>- </a:t>
            </a:r>
            <a:r>
              <a:rPr lang="cs-CZ" smtClean="0"/>
              <a:t>Uveďte úvazek v dalších projektech příjemce/ partnera OP VK.</a:t>
            </a:r>
          </a:p>
          <a:p>
            <a:r>
              <a:rPr lang="it-IT" b="1" smtClean="0"/>
              <a:t>Úvazek v další činnosti pro příjemce/partnera*</a:t>
            </a:r>
            <a:r>
              <a:rPr lang="cs-CZ" b="1" smtClean="0"/>
              <a:t> - </a:t>
            </a:r>
            <a:r>
              <a:rPr lang="cs-CZ" smtClean="0"/>
              <a:t>Uveďte výši úvazků na dalších výše neuvedených činnostech u přijemce a partnera/ů např. kmenová čínnost, činnost na dalších projektech mimo OP VK atd. </a:t>
            </a:r>
          </a:p>
          <a:p>
            <a:endParaRPr lang="cs-CZ" smtClean="0"/>
          </a:p>
        </p:txBody>
      </p:sp>
      <p:sp>
        <p:nvSpPr>
          <p:cNvPr id="839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A6E5D51-3917-48C4-880A-114DBBA5F144}" type="slidenum">
              <a:rPr lang="cs-CZ" smtClean="0"/>
              <a:pPr eaLnBrk="1" hangingPunct="1"/>
              <a:t>14</a:t>
            </a:fld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mtClean="0"/>
              <a:t>Kolečka a šipky naznačují, jaká pole se sčítají.</a:t>
            </a:r>
          </a:p>
          <a:p>
            <a:r>
              <a:rPr lang="cs-CZ" smtClean="0"/>
              <a:t>Oranžová bublina </a:t>
            </a:r>
            <a:r>
              <a:rPr lang="cs-CZ" b="1" smtClean="0"/>
              <a:t>Dopište počet skutečně proplacených hodin- </a:t>
            </a:r>
            <a:r>
              <a:rPr lang="cs-CZ" smtClean="0"/>
              <a:t>zadává se počet hodin, který byl pracovníkovi proplacen z projektových peněz. Tento údaj nesmí být vyšší než počet hodin vyplývající ze smlouvy (ale může být nižší, což příjemcům říkat nebudeme). Počet hodin zde uvedený může být i nižší než v poli Celkem, protože v těle výkazu může být uvedena práce „navíc“, která může být např. podkladem pro mimořádnou odměnu.</a:t>
            </a:r>
          </a:p>
          <a:p>
            <a:r>
              <a:rPr lang="cs-CZ" smtClean="0"/>
              <a:t>Počet skutečně proplacených hodin </a:t>
            </a:r>
            <a:r>
              <a:rPr lang="cs-CZ" b="1" smtClean="0"/>
              <a:t>bude pak uveden v Rozpise mzdových výdajů </a:t>
            </a:r>
            <a:r>
              <a:rPr lang="cs-CZ" smtClean="0"/>
              <a:t>(zde se započítávají i svátky a dovolená)</a:t>
            </a:r>
          </a:p>
          <a:p>
            <a:endParaRPr lang="cs-CZ" smtClean="0"/>
          </a:p>
        </p:txBody>
      </p:sp>
      <p:sp>
        <p:nvSpPr>
          <p:cNvPr id="849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622676B-1033-490F-A1E4-5B90039BCC26}" type="slidenum">
              <a:rPr lang="cs-CZ" smtClean="0"/>
              <a:pPr eaLnBrk="1" hangingPunct="1"/>
              <a:t>15</a:t>
            </a:fld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860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AA40858-6C19-413F-BB4C-7A4EEECCEE86}" type="slidenum">
              <a:rPr lang="cs-CZ" smtClean="0"/>
              <a:pPr eaLnBrk="1" hangingPunct="1"/>
              <a:t>16</a:t>
            </a:fld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dirty="0" smtClean="0"/>
              <a:t>Mzdové náhrady mohou být poskytovány pouze pedagogickým, akademickým a dalším pracovníkům ve školství, výzkumu a vývoji (</a:t>
            </a:r>
            <a:r>
              <a:rPr lang="cs-CZ" dirty="0" err="1" smtClean="0"/>
              <a:t>PpP</a:t>
            </a:r>
            <a:r>
              <a:rPr lang="cs-CZ" dirty="0" smtClean="0"/>
              <a:t> verze 6, str. 57), případně dalších, což by stanovila např. výzva.</a:t>
            </a:r>
          </a:p>
          <a:p>
            <a:endParaRPr lang="cs-CZ" dirty="0" smtClean="0"/>
          </a:p>
          <a:p>
            <a:r>
              <a:rPr lang="cs-CZ" dirty="0" smtClean="0"/>
              <a:t>Zaměstnavatel cílové skupiny musí s příjemcem/partnerem uzavřít smlouvu o vzdělávání</a:t>
            </a:r>
          </a:p>
          <a:p>
            <a:endParaRPr lang="cs-CZ" dirty="0" smtClean="0"/>
          </a:p>
          <a:p>
            <a:r>
              <a:rPr lang="cs-CZ" dirty="0" smtClean="0"/>
              <a:t>V přílohách MZ je nastaven vzorec na dvojnásobek mzdy, musí si ho buď upravit, nebo si to přepočítat sami.</a:t>
            </a:r>
          </a:p>
        </p:txBody>
      </p:sp>
      <p:sp>
        <p:nvSpPr>
          <p:cNvPr id="870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A107888-1F08-46CD-B314-6EC1E4E8F20F}" type="slidenum">
              <a:rPr lang="cs-CZ" smtClean="0"/>
              <a:pPr eaLnBrk="1" hangingPunct="1"/>
              <a:t>17</a:t>
            </a:fld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880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738B923-3FF0-42C6-8FB4-6A8730A8097E}" type="slidenum">
              <a:rPr lang="cs-CZ" smtClean="0"/>
              <a:pPr eaLnBrk="1" hangingPunct="1"/>
              <a:t>18</a:t>
            </a:fld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Zástupný symbol pro poznámky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>
              <a:defRPr/>
            </a:pPr>
            <a:r>
              <a:rPr lang="cs-CZ" sz="1200" dirty="0" smtClean="0"/>
              <a:t>Zaměstnanec jde na školení 29.9.-1.10.2010- 3 dny, každý den od 9 do 14h, tj. 5 h (čistý čas školení, cesta na školení se nezapočítává). Jelikož se mzdové příspěvky vypočítávají z měsíční hrubé mzdy, musí být každý měsíc zvlášť v řádku. V září to byly dva dny (29. a 30.), tedy 10 h, v říjnu jeden den, tj. 5 hodin.</a:t>
            </a:r>
          </a:p>
          <a:p>
            <a:pPr>
              <a:defRPr/>
            </a:pPr>
            <a:r>
              <a:rPr lang="cs-CZ" sz="1200" dirty="0" smtClean="0"/>
              <a:t>Měsíční fond pracovní doby v hodinách</a:t>
            </a:r>
          </a:p>
          <a:p>
            <a:pPr>
              <a:defRPr/>
            </a:pPr>
            <a:r>
              <a:rPr lang="cs-CZ" sz="1200" dirty="0" smtClean="0"/>
              <a:t>- září má 176 h (hrubá mzda 18 000 Kč)</a:t>
            </a:r>
          </a:p>
          <a:p>
            <a:pPr>
              <a:buFontTx/>
              <a:buChar char="-"/>
              <a:defRPr/>
            </a:pPr>
            <a:r>
              <a:rPr lang="cs-CZ" sz="1200" dirty="0" smtClean="0"/>
              <a:t> říjen má 168 h; předpokládejme, že zaměstnanec čerpal 1 den dovolenou 168 – 8=160 </a:t>
            </a:r>
            <a:r>
              <a:rPr lang="cs-CZ" sz="1200" dirty="0" err="1" smtClean="0"/>
              <a:t>h</a:t>
            </a:r>
            <a:r>
              <a:rPr lang="cs-CZ" sz="1200" dirty="0" smtClean="0"/>
              <a:t>. (hrubá mzda s náhradou za dovolenou 18 250 Kč)</a:t>
            </a:r>
          </a:p>
          <a:p>
            <a:pPr>
              <a:defRPr/>
            </a:pPr>
            <a:r>
              <a:rPr lang="cs-CZ" sz="1200" dirty="0" smtClean="0"/>
              <a:t>Další odvody- povinné pojištění zaměstnanců</a:t>
            </a:r>
          </a:p>
          <a:p>
            <a:pPr>
              <a:defRPr/>
            </a:pPr>
            <a:r>
              <a:rPr lang="cs-CZ" sz="1200" dirty="0" smtClean="0"/>
              <a:t>Hodinový mzdový náklad se dopočte sám.</a:t>
            </a:r>
          </a:p>
          <a:p>
            <a:pPr>
              <a:defRPr/>
            </a:pPr>
            <a:r>
              <a:rPr lang="cs-CZ" sz="1200" dirty="0" smtClean="0"/>
              <a:t>Podmínka uznatelnosti: v přílohách MZ je nastaven vzorec na 70 % skutečných nákladů a dvojnásobek mzdy, musí si ho upravit na 100 % skutečných nákladů a trojnásobek mzdy.</a:t>
            </a:r>
          </a:p>
          <a:p>
            <a:pPr>
              <a:defRPr/>
            </a:pPr>
            <a:r>
              <a:rPr lang="cs-CZ" sz="1200" dirty="0" smtClean="0"/>
              <a:t>Mzdové příspěvky jsou poskytovány do výše 100 % skutečných nákladů, maximálně však do trojnásobku minimální mzdy platné v době školení. </a:t>
            </a:r>
          </a:p>
          <a:p>
            <a:pPr>
              <a:defRPr/>
            </a:pPr>
            <a:r>
              <a:rPr lang="cs-CZ" sz="1000" dirty="0" smtClean="0"/>
              <a:t>V prvním řádku jsou skutečné náklady menší než 3násobek minimální  mzdy (137,48 </a:t>
            </a:r>
            <a:r>
              <a:rPr lang="en-US" sz="1000" dirty="0" smtClean="0"/>
              <a:t>&lt;</a:t>
            </a:r>
            <a:r>
              <a:rPr lang="cs-CZ" sz="1000" dirty="0" smtClean="0"/>
              <a:t> 144,30), takže jsou proplaceny skutečné náklady.</a:t>
            </a:r>
          </a:p>
          <a:p>
            <a:pPr>
              <a:defRPr/>
            </a:pPr>
            <a:r>
              <a:rPr lang="cs-CZ" sz="1000" dirty="0" smtClean="0"/>
              <a:t>V druhém řádku jsou skutečné náklady vyšší než 3násobek minimální mzdy (145,99 </a:t>
            </a:r>
            <a:r>
              <a:rPr lang="en-US" sz="1000" dirty="0" smtClean="0"/>
              <a:t>&gt;</a:t>
            </a:r>
            <a:r>
              <a:rPr lang="cs-CZ" sz="1000" dirty="0" smtClean="0"/>
              <a:t> 144,30), takže je proplacen 3násobek minimální mzdy.</a:t>
            </a:r>
          </a:p>
          <a:p>
            <a:pPr>
              <a:defRPr/>
            </a:pPr>
            <a:endParaRPr lang="cs-CZ" sz="1000" dirty="0" smtClean="0"/>
          </a:p>
          <a:p>
            <a:pPr>
              <a:defRPr/>
            </a:pPr>
            <a:r>
              <a:rPr lang="cs-CZ" sz="1000" dirty="0" smtClean="0"/>
              <a:t>Do Soupisky bude uveden celkový součet mzdových příspěvků (přílohy, které jsou rozepsány v Rozpisech, se do soupisky dávají souhrnně).</a:t>
            </a:r>
            <a:endParaRPr lang="cs-CZ" sz="1200" dirty="0" smtClean="0"/>
          </a:p>
        </p:txBody>
      </p:sp>
      <p:sp>
        <p:nvSpPr>
          <p:cNvPr id="890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1828ADD-C975-48AA-BBB0-0F454311F7AA}" type="slidenum">
              <a:rPr lang="cs-CZ" smtClean="0"/>
              <a:pPr eaLnBrk="1" hangingPunct="1"/>
              <a:t>19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cs-CZ" dirty="0" smtClean="0">
                <a:solidFill>
                  <a:srgbClr val="FF0000"/>
                </a:solidFill>
              </a:rPr>
              <a:t>Materiály, které mají příjemci k dispozici:</a:t>
            </a:r>
          </a:p>
          <a:p>
            <a:pPr>
              <a:buFontTx/>
              <a:buChar char="-"/>
              <a:defRPr/>
            </a:pPr>
            <a:r>
              <a:rPr lang="cs-CZ" dirty="0" smtClean="0"/>
              <a:t>Prezentace</a:t>
            </a:r>
          </a:p>
          <a:p>
            <a:pPr>
              <a:buFontTx/>
              <a:buChar char="-"/>
              <a:defRPr/>
            </a:pPr>
            <a:r>
              <a:rPr lang="cs-CZ" dirty="0" smtClean="0"/>
              <a:t>Výpis z fiktivního účtu</a:t>
            </a:r>
          </a:p>
          <a:p>
            <a:pPr>
              <a:buFontTx/>
              <a:buChar char="-"/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Kopie smluv</a:t>
            </a:r>
          </a:p>
          <a:p>
            <a:pPr>
              <a:defRPr/>
            </a:pPr>
            <a:endParaRPr lang="cs-CZ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0)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Dotazy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ať už budete mít jakýkoliv dotaz, kdykoliv v průběhu, ptejte se, jde možná o peníze Vaše nebo vaší organizace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</a:t>
            </a:r>
            <a:endParaRPr lang="cs-CZ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cs-CZ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Tx/>
              <a:buAutoNum type="arabicParenR"/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Především se zabývat nepřímými náklady- v jejich vykazování stále dělají příjemci mnoho chyb- znaky pro jejich rozlišení, příklady a zobrazení NN v jednotlivých přílohách</a:t>
            </a:r>
          </a:p>
          <a:p>
            <a:pPr marL="342900" indent="-342900">
              <a:buFontTx/>
              <a:buAutoNum type="arabicParenR"/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Probereme si jednotlivé přílohy monitorovací zprávy, které jsou její povinnou součástí- soupisku, přehled čerpání, rozpis mzdových výdajů a další</a:t>
            </a:r>
          </a:p>
          <a:p>
            <a:pPr marL="342900" indent="-342900">
              <a:buFontTx/>
              <a:buAutoNum type="arabicParenR"/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</a:t>
            </a:r>
            <a:r>
              <a:rPr lang="cs-CZ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slidech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Vám ukážu význam jednotlivých polí při založení žádosti o platbu a vysvětlím, co daná pole znamenají- častá chybovost</a:t>
            </a:r>
          </a:p>
          <a:p>
            <a:pPr marL="342900" indent="-342900">
              <a:buFontTx/>
              <a:buAutoNum type="arabicParenR"/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případě zjištění nesrovnalostí během kontroly- Nezpůsobilý výdaj a mylná platba- co z toho vyplývá a možné následky</a:t>
            </a:r>
          </a:p>
          <a:p>
            <a:pPr marL="342900" indent="-342900">
              <a:buFontTx/>
              <a:buAutoNum type="arabicParenR"/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Pokud zbyde čas, předvedu Vám praktickou ukázku, jak by vypadala práce na jednotlivých přílohách v rámci doložení monitorovací zprávy- nějaké mzdové výdaje a faktury</a:t>
            </a:r>
          </a:p>
          <a:p>
            <a:pPr marL="342900" indent="-342900">
              <a:buFontTx/>
              <a:buAutoNum type="arabicParenR"/>
              <a:defRPr/>
            </a:pPr>
            <a:endParaRPr lang="cs-CZ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6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E890BCD-FB5E-4CF1-B25D-9A7FF803FAFB}" type="slidenum">
              <a:rPr lang="cs-CZ" smtClean="0"/>
              <a:pPr eaLnBrk="1" hangingPunct="1"/>
              <a:t>2</a:t>
            </a:fld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mtClean="0"/>
              <a:t>Výdaj musí </a:t>
            </a:r>
            <a:r>
              <a:rPr lang="cs-CZ" b="1" smtClean="0"/>
              <a:t>věcně souviset </a:t>
            </a:r>
            <a:r>
              <a:rPr lang="cs-CZ" smtClean="0"/>
              <a:t>s monitorovaným obdobím- př. Letenky na zahraniční cestu, která proběhne až v dalším monitorovaném období; tento výdaj nebude v soupisce zahrnut</a:t>
            </a:r>
          </a:p>
          <a:p>
            <a:endParaRPr lang="cs-CZ" smtClean="0"/>
          </a:p>
          <a:p>
            <a:r>
              <a:rPr lang="cs-CZ" smtClean="0"/>
              <a:t>- Ale: soupiska může zahrnovat i výdaje z předchozích MZ, pokud tyto výdaje nebyly nárokovány v soupisce účetních dokladů právě v některé z předchozí MZ, v tom případě výdaj věcně souvisí už s nějakým předchozím monitorovaným obdobím. </a:t>
            </a:r>
          </a:p>
        </p:txBody>
      </p:sp>
      <p:sp>
        <p:nvSpPr>
          <p:cNvPr id="901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CBF5583-06F6-4A78-8698-B577A2230111}" type="slidenum">
              <a:rPr lang="cs-CZ" smtClean="0"/>
              <a:pPr eaLnBrk="1" hangingPunct="1"/>
              <a:t>20</a:t>
            </a:fld>
            <a:endParaRPr 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FontTx/>
              <a:buChar char="-"/>
            </a:pPr>
            <a:r>
              <a:rPr lang="cs-CZ" smtClean="0"/>
              <a:t>Rozpis mzdových výdajů- např. položka mzdy 09/2012, sociální pojištění 09/2012, zdravotní pojištění 2012</a:t>
            </a:r>
          </a:p>
          <a:p>
            <a:pPr marL="285750" indent="-285750">
              <a:buFontTx/>
              <a:buChar char="-"/>
            </a:pPr>
            <a:r>
              <a:rPr lang="cs-CZ" smtClean="0"/>
              <a:t>Rozpis cestovních náhrad zahraničních- nevím, kolika se to bude týkat- možná nikoho</a:t>
            </a:r>
          </a:p>
        </p:txBody>
      </p:sp>
      <p:sp>
        <p:nvSpPr>
          <p:cNvPr id="911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04F2E0C-993C-4334-855D-543E6FBF2D36}" type="slidenum">
              <a:rPr lang="cs-CZ" smtClean="0"/>
              <a:pPr eaLnBrk="1" hangingPunct="1"/>
              <a:t>21</a:t>
            </a:fld>
            <a:endParaRPr 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Zástupný symbol pro poznámky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defRPr/>
            </a:pPr>
            <a:r>
              <a:rPr lang="cs-CZ" sz="1000" dirty="0" smtClean="0"/>
              <a:t>Každý příjemce má u sebe vytištěnou soupisku účetních dokladů a prohlíží si ji. Přílohy jsou vytištěné se zobrazením komentářů k buňkám.</a:t>
            </a:r>
          </a:p>
          <a:p>
            <a:pPr>
              <a:defRPr/>
            </a:pPr>
            <a:r>
              <a:rPr lang="cs-CZ" sz="1000" dirty="0" smtClean="0"/>
              <a:t>Nejprve </a:t>
            </a:r>
            <a:r>
              <a:rPr lang="cs-CZ" sz="1000" b="1" dirty="0" smtClean="0"/>
              <a:t>záhlaví</a:t>
            </a:r>
            <a:r>
              <a:rPr lang="cs-CZ" sz="1000" dirty="0" smtClean="0"/>
              <a:t> přílohy- stejné u všech příloh: </a:t>
            </a:r>
          </a:p>
          <a:p>
            <a:pPr>
              <a:buFontTx/>
              <a:buChar char="-"/>
              <a:defRPr/>
            </a:pPr>
            <a:r>
              <a:rPr lang="cs-CZ" sz="1000" dirty="0" smtClean="0"/>
              <a:t>Registrační číslo projektu CZ…</a:t>
            </a:r>
          </a:p>
          <a:p>
            <a:pPr>
              <a:buFontTx/>
              <a:buChar char="-"/>
              <a:defRPr/>
            </a:pPr>
            <a:r>
              <a:rPr lang="cs-CZ" sz="1000" dirty="0" smtClean="0"/>
              <a:t>Název projektu</a:t>
            </a:r>
          </a:p>
          <a:p>
            <a:pPr>
              <a:buFontTx/>
              <a:buChar char="-"/>
              <a:defRPr/>
            </a:pPr>
            <a:r>
              <a:rPr lang="cs-CZ" sz="1000" dirty="0" smtClean="0"/>
              <a:t>Název příjemce podpory</a:t>
            </a:r>
          </a:p>
          <a:p>
            <a:pPr>
              <a:buFontTx/>
              <a:buChar char="-"/>
              <a:defRPr/>
            </a:pPr>
            <a:r>
              <a:rPr lang="cs-CZ" sz="1000" dirty="0" smtClean="0"/>
              <a:t>Pořadové číslo MZ ve tvaru 1/2010, 2/2011, 3/2011</a:t>
            </a:r>
          </a:p>
          <a:p>
            <a:pPr>
              <a:buFontTx/>
              <a:buChar char="-"/>
              <a:defRPr/>
            </a:pPr>
            <a:r>
              <a:rPr lang="cs-CZ" sz="1000" dirty="0" smtClean="0"/>
              <a:t>Období – monitorované období</a:t>
            </a:r>
          </a:p>
          <a:p>
            <a:pPr>
              <a:defRPr/>
            </a:pPr>
            <a:r>
              <a:rPr lang="cs-CZ" sz="1000" b="1" dirty="0" smtClean="0"/>
              <a:t>Pořadové číslo výdaje- </a:t>
            </a:r>
            <a:r>
              <a:rPr lang="cs-CZ" sz="1000" dirty="0" smtClean="0"/>
              <a:t>čísluje si příjemce svou vlastní řadou, doporučujeme ve tvaru </a:t>
            </a:r>
            <a:r>
              <a:rPr lang="cs-CZ" sz="1000" i="1" dirty="0" smtClean="0"/>
              <a:t>číslo výdaje/MZ</a:t>
            </a:r>
            <a:r>
              <a:rPr lang="cs-CZ" sz="1000" dirty="0" smtClean="0"/>
              <a:t>, tj. 1/1, 2/1, 3/1</a:t>
            </a:r>
          </a:p>
          <a:p>
            <a:pPr>
              <a:defRPr/>
            </a:pPr>
            <a:r>
              <a:rPr lang="cs-CZ" sz="1000" b="1" dirty="0" smtClean="0"/>
              <a:t>Číslo kapitoly/položky- </a:t>
            </a:r>
            <a:r>
              <a:rPr lang="cs-CZ" sz="1000" dirty="0" smtClean="0"/>
              <a:t>detailní členění, např. Fotoaparát, </a:t>
            </a:r>
            <a:r>
              <a:rPr lang="cs-CZ" sz="1000" dirty="0" err="1" smtClean="0"/>
              <a:t>pol</a:t>
            </a:r>
            <a:r>
              <a:rPr lang="cs-CZ" sz="1000" dirty="0" smtClean="0"/>
              <a:t>. 3.3.5, ne jen kapitola 3, dle tohoto sloupce by měla být soupiska řazena</a:t>
            </a:r>
          </a:p>
          <a:p>
            <a:pPr>
              <a:defRPr/>
            </a:pPr>
            <a:r>
              <a:rPr lang="cs-CZ" sz="1000" b="1" dirty="0" smtClean="0"/>
              <a:t>Typ účetního dokladu- </a:t>
            </a:r>
            <a:r>
              <a:rPr lang="cs-CZ" sz="1000" dirty="0" smtClean="0"/>
              <a:t>faktura, výdajový pokladní doklad</a:t>
            </a:r>
          </a:p>
          <a:p>
            <a:pPr>
              <a:defRPr/>
            </a:pPr>
            <a:r>
              <a:rPr lang="cs-CZ" sz="1000" b="1" dirty="0" smtClean="0"/>
              <a:t>Označení prvotního dokladu- </a:t>
            </a:r>
            <a:r>
              <a:rPr lang="cs-CZ" sz="1000" dirty="0" smtClean="0"/>
              <a:t>např. číslo faktury či paragonu</a:t>
            </a:r>
          </a:p>
          <a:p>
            <a:pPr>
              <a:defRPr/>
            </a:pPr>
            <a:r>
              <a:rPr lang="cs-CZ" sz="1000" b="1" dirty="0" smtClean="0"/>
              <a:t>Popis výdaje- </a:t>
            </a:r>
            <a:r>
              <a:rPr lang="cs-CZ" sz="1000" dirty="0" smtClean="0"/>
              <a:t>nebojte se rozepsat</a:t>
            </a:r>
          </a:p>
          <a:p>
            <a:pPr>
              <a:defRPr/>
            </a:pPr>
            <a:r>
              <a:rPr lang="cs-CZ" sz="1000" b="1" dirty="0" smtClean="0"/>
              <a:t>Název dodavatele- </a:t>
            </a:r>
            <a:r>
              <a:rPr lang="cs-CZ" sz="1000" dirty="0" smtClean="0"/>
              <a:t>u mezd není potřeba doplňovat</a:t>
            </a:r>
          </a:p>
          <a:p>
            <a:pPr>
              <a:defRPr/>
            </a:pPr>
            <a:r>
              <a:rPr lang="cs-CZ" sz="1000" dirty="0" smtClean="0"/>
              <a:t>Částky jsou jasné</a:t>
            </a:r>
          </a:p>
          <a:p>
            <a:pPr>
              <a:defRPr/>
            </a:pPr>
            <a:r>
              <a:rPr lang="cs-CZ" sz="1000" b="1" dirty="0" smtClean="0"/>
              <a:t>Datum uskutečnění výdaje- </a:t>
            </a:r>
            <a:r>
              <a:rPr lang="cs-CZ" sz="1000" dirty="0" smtClean="0"/>
              <a:t>datum uskutečnění výdaje z projektového účtu; v případě, že byl výdaj nejprve hrazen z účtu provozního, napište do závorky ještě toto datum</a:t>
            </a:r>
          </a:p>
          <a:p>
            <a:pPr>
              <a:defRPr/>
            </a:pPr>
            <a:r>
              <a:rPr lang="cs-CZ" sz="1000" b="1" dirty="0" smtClean="0"/>
              <a:t>Křížové financování- </a:t>
            </a:r>
            <a:r>
              <a:rPr lang="cs-CZ" sz="1000" dirty="0" smtClean="0"/>
              <a:t>první část je KF celkem, druhá část je KF investiční- doplňují se sem aktuálně čerpané výdaje, tedy vyplňujeme jen když jsme v daném období utratili nějaké výdaje z těchto položek.</a:t>
            </a:r>
          </a:p>
          <a:p>
            <a:pPr>
              <a:defRPr/>
            </a:pPr>
            <a:r>
              <a:rPr lang="cs-CZ" sz="1000" u="sng" dirty="0" smtClean="0"/>
              <a:t>Pro </a:t>
            </a:r>
            <a:r>
              <a:rPr lang="cs-CZ" sz="1000" u="sng" dirty="0" err="1" smtClean="0"/>
              <a:t>info</a:t>
            </a:r>
            <a:r>
              <a:rPr lang="cs-CZ" sz="1000" u="sng" dirty="0" smtClean="0"/>
              <a:t>: </a:t>
            </a:r>
          </a:p>
          <a:p>
            <a:pPr>
              <a:defRPr/>
            </a:pPr>
            <a:r>
              <a:rPr lang="cs-CZ" sz="1000" dirty="0" smtClean="0"/>
              <a:t>KF- položky rozpočtu 3.8 a 5.2</a:t>
            </a:r>
          </a:p>
          <a:p>
            <a:pPr>
              <a:defRPr/>
            </a:pPr>
            <a:r>
              <a:rPr lang="cs-CZ" sz="1000" dirty="0" smtClean="0"/>
              <a:t>KF investiční je jen položka 3.8.1 (patří sem např. tiskárna za 50 tis Kč) a 5.2 stavební úpravy v rámci KF</a:t>
            </a:r>
          </a:p>
          <a:p>
            <a:pPr>
              <a:defRPr/>
            </a:pPr>
            <a:r>
              <a:rPr lang="cs-CZ" sz="1000" dirty="0" smtClean="0"/>
              <a:t> investice- patří sem KF investiční (3.8.1 a 5.2) a nehmotný majetek v pořizovací ceně nad 60 tis Kč.</a:t>
            </a:r>
          </a:p>
          <a:p>
            <a:pPr>
              <a:defRPr/>
            </a:pPr>
            <a:endParaRPr lang="cs-CZ" sz="1000" dirty="0" smtClean="0"/>
          </a:p>
          <a:p>
            <a:pPr>
              <a:defRPr/>
            </a:pPr>
            <a:r>
              <a:rPr lang="cs-CZ" sz="1000" dirty="0" smtClean="0"/>
              <a:t>Oranžové bubliny </a:t>
            </a:r>
            <a:r>
              <a:rPr lang="cs-CZ" sz="1000" dirty="0" err="1" smtClean="0"/>
              <a:t>ŽoP</a:t>
            </a:r>
            <a:r>
              <a:rPr lang="cs-CZ" sz="1000" dirty="0" smtClean="0"/>
              <a:t>-</a:t>
            </a:r>
            <a:r>
              <a:rPr lang="en-US" sz="1000" dirty="0" smtClean="0"/>
              <a:t>&gt;</a:t>
            </a:r>
            <a:r>
              <a:rPr lang="cs-CZ" sz="1000" dirty="0" smtClean="0"/>
              <a:t> tyto částky zaznamenejte do žádosti o platbu</a:t>
            </a:r>
          </a:p>
          <a:p>
            <a:pPr>
              <a:defRPr/>
            </a:pPr>
            <a:endParaRPr lang="cs-CZ" sz="1000" b="1" dirty="0" smtClean="0"/>
          </a:p>
        </p:txBody>
      </p:sp>
      <p:sp>
        <p:nvSpPr>
          <p:cNvPr id="921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1F6B13E-6592-44EC-B53C-72F8532646E8}" type="slidenum">
              <a:rPr lang="cs-CZ" smtClean="0"/>
              <a:pPr eaLnBrk="1" hangingPunct="1"/>
              <a:t>22</a:t>
            </a:fld>
            <a:endParaRPr 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Zástupný symbol pro poznámky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defRPr/>
            </a:pPr>
            <a:r>
              <a:rPr lang="cs-CZ" sz="1000" dirty="0" smtClean="0"/>
              <a:t>Každý příjemce má u sebe vytištěnou soupisku účetních dokladů a prohlíží si ji. Přílohy jsou vytištěné se zobrazením komentářů k buňkám.</a:t>
            </a:r>
          </a:p>
          <a:p>
            <a:pPr>
              <a:defRPr/>
            </a:pPr>
            <a:r>
              <a:rPr lang="cs-CZ" sz="1000" dirty="0" smtClean="0"/>
              <a:t>Nejprve </a:t>
            </a:r>
            <a:r>
              <a:rPr lang="cs-CZ" sz="1000" b="1" dirty="0" smtClean="0"/>
              <a:t>záhlaví</a:t>
            </a:r>
            <a:r>
              <a:rPr lang="cs-CZ" sz="1000" dirty="0" smtClean="0"/>
              <a:t> přílohy- stejné u všech příloh: </a:t>
            </a:r>
          </a:p>
          <a:p>
            <a:pPr>
              <a:buFontTx/>
              <a:buChar char="-"/>
              <a:defRPr/>
            </a:pPr>
            <a:r>
              <a:rPr lang="cs-CZ" sz="1000" dirty="0" smtClean="0"/>
              <a:t>Registrační číslo projektu CZ…</a:t>
            </a:r>
          </a:p>
          <a:p>
            <a:pPr>
              <a:buFontTx/>
              <a:buChar char="-"/>
              <a:defRPr/>
            </a:pPr>
            <a:r>
              <a:rPr lang="cs-CZ" sz="1000" dirty="0" smtClean="0"/>
              <a:t>Název projektu</a:t>
            </a:r>
          </a:p>
          <a:p>
            <a:pPr>
              <a:buFontTx/>
              <a:buChar char="-"/>
              <a:defRPr/>
            </a:pPr>
            <a:r>
              <a:rPr lang="cs-CZ" sz="1000" dirty="0" smtClean="0"/>
              <a:t>Název příjemce podpory</a:t>
            </a:r>
          </a:p>
          <a:p>
            <a:pPr>
              <a:buFontTx/>
              <a:buChar char="-"/>
              <a:defRPr/>
            </a:pPr>
            <a:r>
              <a:rPr lang="cs-CZ" sz="1000" dirty="0" smtClean="0"/>
              <a:t>Pořadové číslo MZ ve tvaru 1/2010, 2/2011, 3/2011</a:t>
            </a:r>
          </a:p>
          <a:p>
            <a:pPr>
              <a:buFontTx/>
              <a:buChar char="-"/>
              <a:defRPr/>
            </a:pPr>
            <a:r>
              <a:rPr lang="cs-CZ" sz="1000" dirty="0" smtClean="0"/>
              <a:t>Období – monitorované období</a:t>
            </a:r>
          </a:p>
          <a:p>
            <a:pPr>
              <a:defRPr/>
            </a:pPr>
            <a:r>
              <a:rPr lang="cs-CZ" sz="1000" b="1" dirty="0" smtClean="0"/>
              <a:t>Pořadové číslo výdaje- </a:t>
            </a:r>
            <a:r>
              <a:rPr lang="cs-CZ" sz="1000" dirty="0" smtClean="0"/>
              <a:t>čísluje si příjemce svou vlastní řadou, doporučujeme ve tvaru </a:t>
            </a:r>
            <a:r>
              <a:rPr lang="cs-CZ" sz="1000" i="1" dirty="0" smtClean="0"/>
              <a:t>číslo výdaje/MZ</a:t>
            </a:r>
            <a:r>
              <a:rPr lang="cs-CZ" sz="1000" dirty="0" smtClean="0"/>
              <a:t>, tj. 1/1, 2/1, 3/1</a:t>
            </a:r>
          </a:p>
          <a:p>
            <a:pPr>
              <a:defRPr/>
            </a:pPr>
            <a:r>
              <a:rPr lang="cs-CZ" sz="1000" b="1" dirty="0" smtClean="0"/>
              <a:t>Číslo kapitoly/položky- </a:t>
            </a:r>
            <a:r>
              <a:rPr lang="cs-CZ" sz="1000" dirty="0" smtClean="0"/>
              <a:t>detailní členění, např. Fotoaparát, </a:t>
            </a:r>
            <a:r>
              <a:rPr lang="cs-CZ" sz="1000" dirty="0" err="1" smtClean="0"/>
              <a:t>pol</a:t>
            </a:r>
            <a:r>
              <a:rPr lang="cs-CZ" sz="1000" dirty="0" smtClean="0"/>
              <a:t>. 3.3.5, ne jen kapitola 3, dle tohoto sloupce by měla být soupiska řazena</a:t>
            </a:r>
          </a:p>
          <a:p>
            <a:pPr>
              <a:defRPr/>
            </a:pPr>
            <a:r>
              <a:rPr lang="cs-CZ" sz="1000" b="1" dirty="0" smtClean="0"/>
              <a:t>Typ účetního dokladu- </a:t>
            </a:r>
            <a:r>
              <a:rPr lang="cs-CZ" sz="1000" dirty="0" smtClean="0"/>
              <a:t>faktura, výdajový pokladní doklad</a:t>
            </a:r>
          </a:p>
          <a:p>
            <a:pPr>
              <a:defRPr/>
            </a:pPr>
            <a:r>
              <a:rPr lang="cs-CZ" sz="1000" b="1" dirty="0" smtClean="0"/>
              <a:t>Označení prvotního dokladu- </a:t>
            </a:r>
            <a:r>
              <a:rPr lang="cs-CZ" sz="1000" dirty="0" smtClean="0"/>
              <a:t>např. číslo faktury či paragonu</a:t>
            </a:r>
          </a:p>
          <a:p>
            <a:pPr>
              <a:defRPr/>
            </a:pPr>
            <a:r>
              <a:rPr lang="cs-CZ" sz="1000" b="1" dirty="0" smtClean="0"/>
              <a:t>Popis výdaje- </a:t>
            </a:r>
            <a:r>
              <a:rPr lang="cs-CZ" sz="1000" dirty="0" smtClean="0"/>
              <a:t>nebojte se rozepsat</a:t>
            </a:r>
          </a:p>
          <a:p>
            <a:pPr>
              <a:defRPr/>
            </a:pPr>
            <a:r>
              <a:rPr lang="cs-CZ" sz="1000" b="1" dirty="0" smtClean="0"/>
              <a:t>Název dodavatele- </a:t>
            </a:r>
            <a:r>
              <a:rPr lang="cs-CZ" sz="1000" dirty="0" smtClean="0"/>
              <a:t>u mezd není potřeba doplňovat</a:t>
            </a:r>
          </a:p>
          <a:p>
            <a:pPr>
              <a:defRPr/>
            </a:pPr>
            <a:r>
              <a:rPr lang="cs-CZ" sz="1000" dirty="0" smtClean="0"/>
              <a:t>Částky jsou jasné</a:t>
            </a:r>
          </a:p>
          <a:p>
            <a:pPr>
              <a:defRPr/>
            </a:pPr>
            <a:r>
              <a:rPr lang="cs-CZ" sz="1000" b="1" dirty="0" smtClean="0"/>
              <a:t>Datum uskutečnění výdaje- </a:t>
            </a:r>
            <a:r>
              <a:rPr lang="cs-CZ" sz="1000" dirty="0" smtClean="0"/>
              <a:t>datum uskutečnění výdaje z projektového účtu; v případě, že byl výdaj nejprve hrazen z účtu provozního, napište do závorky ještě toto datum</a:t>
            </a:r>
          </a:p>
          <a:p>
            <a:pPr>
              <a:defRPr/>
            </a:pPr>
            <a:r>
              <a:rPr lang="cs-CZ" sz="1000" b="1" dirty="0" smtClean="0"/>
              <a:t>Křížové financování- </a:t>
            </a:r>
            <a:r>
              <a:rPr lang="cs-CZ" sz="1000" dirty="0" smtClean="0"/>
              <a:t>první část je KF celkem, druhá část je KF investiční- doplňují se sem aktuálně čerpané výdaje, tedy vyplňujeme jen když jsme v daném období utratili nějaké výdaje z těchto položek.</a:t>
            </a:r>
          </a:p>
          <a:p>
            <a:pPr>
              <a:defRPr/>
            </a:pPr>
            <a:r>
              <a:rPr lang="cs-CZ" sz="1000" u="sng" dirty="0" smtClean="0"/>
              <a:t>Pro </a:t>
            </a:r>
            <a:r>
              <a:rPr lang="cs-CZ" sz="1000" u="sng" dirty="0" err="1" smtClean="0"/>
              <a:t>info</a:t>
            </a:r>
            <a:r>
              <a:rPr lang="cs-CZ" sz="1000" u="sng" dirty="0" smtClean="0"/>
              <a:t>: </a:t>
            </a:r>
          </a:p>
          <a:p>
            <a:pPr>
              <a:defRPr/>
            </a:pPr>
            <a:r>
              <a:rPr lang="cs-CZ" sz="1000" dirty="0" smtClean="0"/>
              <a:t>KF- položky rozpočtu 3.8 a 5.2</a:t>
            </a:r>
          </a:p>
          <a:p>
            <a:pPr>
              <a:defRPr/>
            </a:pPr>
            <a:r>
              <a:rPr lang="cs-CZ" sz="1000" dirty="0" smtClean="0"/>
              <a:t>KF investiční je jen položka 3.8.1 (patří sem např. tiskárna za 50 tis Kč) a 5.2 stavební úpravy v rámci KF</a:t>
            </a:r>
          </a:p>
          <a:p>
            <a:pPr>
              <a:defRPr/>
            </a:pPr>
            <a:r>
              <a:rPr lang="cs-CZ" sz="1000" dirty="0" smtClean="0"/>
              <a:t> investice- patří sem KF investiční (3.8.1 a 5.2) a nehmotný majetek v pořizovací ceně nad 60 tis Kč.</a:t>
            </a:r>
          </a:p>
          <a:p>
            <a:pPr>
              <a:defRPr/>
            </a:pPr>
            <a:endParaRPr lang="cs-CZ" sz="1000" dirty="0" smtClean="0"/>
          </a:p>
          <a:p>
            <a:pPr>
              <a:defRPr/>
            </a:pPr>
            <a:r>
              <a:rPr lang="cs-CZ" sz="1000" dirty="0" smtClean="0"/>
              <a:t>Oranžové bubliny </a:t>
            </a:r>
            <a:r>
              <a:rPr lang="cs-CZ" sz="1000" dirty="0" err="1" smtClean="0"/>
              <a:t>ŽoP</a:t>
            </a:r>
            <a:r>
              <a:rPr lang="cs-CZ" sz="1000" dirty="0" smtClean="0"/>
              <a:t>-</a:t>
            </a:r>
            <a:r>
              <a:rPr lang="en-US" sz="1000" dirty="0" smtClean="0"/>
              <a:t>&gt;</a:t>
            </a:r>
            <a:r>
              <a:rPr lang="cs-CZ" sz="1000" dirty="0" smtClean="0"/>
              <a:t> tyto částky zaznamenejte do žádosti o platbu</a:t>
            </a:r>
          </a:p>
          <a:p>
            <a:pPr>
              <a:defRPr/>
            </a:pPr>
            <a:endParaRPr lang="cs-CZ" sz="1000" b="1" dirty="0" smtClean="0"/>
          </a:p>
        </p:txBody>
      </p:sp>
      <p:sp>
        <p:nvSpPr>
          <p:cNvPr id="931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69FB8C5-575C-4A22-9A7A-E5865140D151}" type="slidenum">
              <a:rPr lang="cs-CZ" smtClean="0"/>
              <a:pPr eaLnBrk="1" hangingPunct="1"/>
              <a:t>23</a:t>
            </a:fld>
            <a:endParaRPr lang="cs-CZ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Zástupný symbol pro poznámky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cs-CZ" dirty="0" smtClean="0"/>
              <a:t>Upozornění: Je nutné, aby transakce související s projektem byly </a:t>
            </a:r>
            <a:r>
              <a:rPr lang="cs-CZ" b="1" dirty="0" smtClean="0"/>
              <a:t>odděleně identifikovatelné od ostatních účetních transakcí- </a:t>
            </a:r>
            <a:r>
              <a:rPr lang="cs-CZ" dirty="0" smtClean="0"/>
              <a:t>tj. projekt musí být účtován odděleně od ostatních aktivit organizace (např. na </a:t>
            </a:r>
            <a:r>
              <a:rPr lang="cs-CZ" b="1" dirty="0" smtClean="0"/>
              <a:t>zvláštním účetním středisku</a:t>
            </a:r>
            <a:r>
              <a:rPr lang="cs-CZ" dirty="0" smtClean="0"/>
              <a:t>)</a:t>
            </a:r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r>
              <a:rPr lang="cs-CZ" dirty="0" smtClean="0"/>
              <a:t>- Všechny doklady musejí být </a:t>
            </a:r>
            <a:r>
              <a:rPr lang="cs-CZ" b="1" dirty="0" smtClean="0"/>
              <a:t>v souladu se zákonem o účetnictví (563/1991 Sb.) </a:t>
            </a:r>
            <a:r>
              <a:rPr lang="cs-CZ" dirty="0" smtClean="0"/>
              <a:t>a musejí obsahovat všechny povinné náležitosti!</a:t>
            </a:r>
          </a:p>
          <a:p>
            <a:pPr>
              <a:defRPr/>
            </a:pPr>
            <a:r>
              <a:rPr lang="cs-CZ" dirty="0" smtClean="0"/>
              <a:t>- Všechny faktury musejí být </a:t>
            </a:r>
            <a:r>
              <a:rPr lang="cs-CZ" b="1" dirty="0" smtClean="0"/>
              <a:t>vystaveny na příjemce dotace </a:t>
            </a:r>
            <a:r>
              <a:rPr lang="cs-CZ" dirty="0" smtClean="0"/>
              <a:t>(nebo na partnera s finančním příspěvkem)</a:t>
            </a:r>
          </a:p>
          <a:p>
            <a:pPr>
              <a:defRPr/>
            </a:pPr>
            <a:r>
              <a:rPr lang="cs-CZ" dirty="0" smtClean="0"/>
              <a:t>- K fakturám musí dodat </a:t>
            </a:r>
            <a:r>
              <a:rPr lang="cs-CZ" b="1" dirty="0" smtClean="0"/>
              <a:t>likvidační protokol</a:t>
            </a:r>
            <a:r>
              <a:rPr lang="cs-CZ" dirty="0" smtClean="0"/>
              <a:t>, z kterého my poznáme, že byly částky řádně zaúčtovány</a:t>
            </a:r>
          </a:p>
          <a:p>
            <a:pPr>
              <a:defRPr/>
            </a:pPr>
            <a:r>
              <a:rPr lang="cs-CZ" dirty="0" smtClean="0"/>
              <a:t>- Doporučujeme vytvořit si </a:t>
            </a:r>
            <a:r>
              <a:rPr lang="cs-CZ" b="1" dirty="0" smtClean="0"/>
              <a:t>razítko projektu</a:t>
            </a:r>
            <a:r>
              <a:rPr lang="cs-CZ" dirty="0" smtClean="0"/>
              <a:t>, kterým označí všechny originály dokladů.</a:t>
            </a:r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r>
              <a:rPr lang="cs-CZ" dirty="0" smtClean="0"/>
              <a:t>V důsledku administrativní zátěže nebudeme kontrolovat </a:t>
            </a:r>
            <a:r>
              <a:rPr lang="cs-CZ" b="1" dirty="0" smtClean="0"/>
              <a:t>doklady pod 10tis Kč</a:t>
            </a:r>
            <a:r>
              <a:rPr lang="cs-CZ" dirty="0" smtClean="0"/>
              <a:t>, tzn. pokud nám je dodají, budeme je ignorovat, jsou pro nás nerelevantní. Něco jiného je samozřejmě pokud si vyžádáme nějaký doklad k namátkové kontrole. To si myslím, že je standardní postup a většina kolegů si nějaký doklad opravdu vyžádá. </a:t>
            </a:r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r>
              <a:rPr lang="cs-CZ" dirty="0" smtClean="0"/>
              <a:t>!!!!</a:t>
            </a:r>
            <a:r>
              <a:rPr lang="cs-CZ" b="1" dirty="0" smtClean="0"/>
              <a:t>Nejsou akceptovány </a:t>
            </a:r>
            <a:r>
              <a:rPr lang="cs-CZ" dirty="0" smtClean="0"/>
              <a:t>obecně formulované doklady typu „stavební úpravy“, „občerstvení“, „ubytování“, </a:t>
            </a:r>
            <a:r>
              <a:rPr lang="cs-CZ" dirty="0" err="1" smtClean="0"/>
              <a:t>atd</a:t>
            </a:r>
            <a:r>
              <a:rPr lang="cs-CZ" dirty="0" smtClean="0"/>
              <a:t>…Vždy je nutné popsat jednotlivá plnění a znát tak množství a jednotkové ceny!!! Takové doklady budou vráceny k detailnímu rozepsání.</a:t>
            </a:r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r>
              <a:rPr lang="cs-CZ" b="1" dirty="0" smtClean="0"/>
              <a:t>- Zálohové faktury- </a:t>
            </a:r>
            <a:r>
              <a:rPr lang="cs-CZ" dirty="0" smtClean="0"/>
              <a:t>je možné proplácet, ale pouze za předpokladu, že naplňují znaky způsobilosti (jsou v souladu s uzavřenou smlouvou). Dále platí, že musí být nejpozději do konce projektu vyúčtovány, jinak budou zpětně označeny za nezpůsobilý výdaj projektu. </a:t>
            </a:r>
          </a:p>
          <a:p>
            <a:pPr marL="285750" indent="-285750">
              <a:buFontTx/>
              <a:buChar char="-"/>
              <a:defRPr/>
            </a:pPr>
            <a:endParaRPr lang="cs-CZ" dirty="0" smtClean="0"/>
          </a:p>
          <a:p>
            <a:pPr>
              <a:defRPr/>
            </a:pPr>
            <a:r>
              <a:rPr lang="cs-CZ" dirty="0" smtClean="0"/>
              <a:t>- </a:t>
            </a:r>
            <a:r>
              <a:rPr lang="cs-CZ" b="1" dirty="0" smtClean="0"/>
              <a:t>V materiálech je kopie faktury- </a:t>
            </a:r>
            <a:r>
              <a:rPr lang="cs-CZ" dirty="0" smtClean="0"/>
              <a:t>podívat se na ní</a:t>
            </a:r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 smtClean="0"/>
          </a:p>
        </p:txBody>
      </p:sp>
      <p:sp>
        <p:nvSpPr>
          <p:cNvPr id="942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4A4E1D5-12A1-4187-B7FB-48BC09A474D8}" type="slidenum">
              <a:rPr lang="cs-CZ" smtClean="0"/>
              <a:pPr eaLnBrk="1" hangingPunct="1"/>
              <a:t>24</a:t>
            </a:fld>
            <a:endParaRPr lang="cs-CZ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Zástupný symbol pro poznámky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FontTx/>
              <a:buChar char="-"/>
              <a:defRPr/>
            </a:pPr>
            <a:r>
              <a:rPr lang="cs-CZ" dirty="0" smtClean="0"/>
              <a:t>Samostatný bankovní účet- který slouží </a:t>
            </a:r>
            <a:r>
              <a:rPr lang="cs-CZ" b="1" dirty="0" smtClean="0"/>
              <a:t>výhradně pro platební operace související s projektem</a:t>
            </a:r>
            <a:r>
              <a:rPr lang="cs-CZ" dirty="0" smtClean="0"/>
              <a:t>!!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 smtClean="0"/>
              <a:t>Nelze ho zrušit dříve, než dojde k finančnímu vypořádání projektu (partner může dříve- všechny výdaje musí být ale vypořádány a proplaceny v </a:t>
            </a:r>
            <a:r>
              <a:rPr lang="cs-CZ" dirty="0" err="1" smtClean="0"/>
              <a:t>žop</a:t>
            </a:r>
            <a:r>
              <a:rPr lang="cs-CZ" dirty="0" smtClean="0"/>
              <a:t>)</a:t>
            </a:r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r>
              <a:rPr lang="cs-CZ" dirty="0" smtClean="0"/>
              <a:t>!!!Pozor na časté chyby. Pokud chtějí poskytnout partnerovi peníze předem (tzn. dát mu zálohu), musí mít partner zřízený samostatný projektový účet!</a:t>
            </a:r>
          </a:p>
          <a:p>
            <a:pPr>
              <a:defRPr/>
            </a:pPr>
            <a:r>
              <a:rPr lang="cs-CZ" b="1" dirty="0" smtClean="0"/>
              <a:t>Ex- post- </a:t>
            </a:r>
            <a:r>
              <a:rPr lang="cs-CZ" dirty="0" smtClean="0"/>
              <a:t>Partner si účet nemusí zřizovat, pokud výdaj uhradí nejprve ze svého provozního účtu a následně mu jej příjemce proplatí. Způsob financování musí být zakotven v partnerské smlouvě. </a:t>
            </a:r>
          </a:p>
          <a:p>
            <a:pPr>
              <a:defRPr/>
            </a:pPr>
            <a:r>
              <a:rPr lang="cs-CZ" dirty="0" smtClean="0"/>
              <a:t>- Pokud chtějí způsob financování změnit, musí vydat </a:t>
            </a:r>
            <a:r>
              <a:rPr lang="cs-CZ" b="1" dirty="0" smtClean="0"/>
              <a:t>dodatek k partnerské smlouvě</a:t>
            </a:r>
            <a:r>
              <a:rPr lang="cs-CZ" dirty="0" smtClean="0"/>
              <a:t>.</a:t>
            </a:r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r>
              <a:rPr lang="cs-CZ" dirty="0" smtClean="0"/>
              <a:t>V současnosti časté chyby, pozor </a:t>
            </a:r>
            <a:r>
              <a:rPr lang="cs-CZ" dirty="0" err="1" smtClean="0"/>
              <a:t>pozor</a:t>
            </a:r>
            <a:r>
              <a:rPr lang="cs-CZ" dirty="0" smtClean="0"/>
              <a:t>, vzniká podezření na porušení rozpočtové kázně.</a:t>
            </a:r>
          </a:p>
        </p:txBody>
      </p:sp>
      <p:sp>
        <p:nvSpPr>
          <p:cNvPr id="952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1C405F6-C9E0-4FB4-9D98-D9A8815D0582}" type="slidenum">
              <a:rPr lang="cs-CZ" smtClean="0"/>
              <a:pPr eaLnBrk="1" hangingPunct="1"/>
              <a:t>25</a:t>
            </a:fld>
            <a:endParaRPr lang="cs-CZ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FontTx/>
              <a:buChar char="-"/>
            </a:pPr>
            <a:r>
              <a:rPr lang="cs-CZ" b="1" smtClean="0"/>
              <a:t>Pro ukázku v materiálech vytištěný výpis z účtu projektu- </a:t>
            </a:r>
            <a:r>
              <a:rPr lang="cs-CZ" smtClean="0"/>
              <a:t>ukázat s popsáním jednotlivých případů</a:t>
            </a:r>
          </a:p>
        </p:txBody>
      </p:sp>
      <p:sp>
        <p:nvSpPr>
          <p:cNvPr id="962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7C45995-ADD6-4B1C-9060-FB885D1357A5}" type="slidenum">
              <a:rPr lang="cs-CZ" smtClean="0"/>
              <a:pPr eaLnBrk="1" hangingPunct="1"/>
              <a:t>26</a:t>
            </a:fld>
            <a:endParaRPr lang="cs-CZ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dirty="0" smtClean="0"/>
              <a:t>- V případě, že příjemce využívá k úhradě některých svých výdajů, které souvisejí s realizací projektu, </a:t>
            </a:r>
            <a:r>
              <a:rPr lang="cs-CZ" b="1" dirty="0" smtClean="0"/>
              <a:t>provozní účet organizace</a:t>
            </a:r>
            <a:r>
              <a:rPr lang="cs-CZ" dirty="0" smtClean="0"/>
              <a:t>, může finanční prostředky převést z projektového účtu na provozní , ale </a:t>
            </a:r>
            <a:r>
              <a:rPr lang="cs-CZ" b="1" dirty="0" smtClean="0"/>
              <a:t>teprve poté, co jsou tyto výdaje prokazatelně z tohoto provozního účtu uhrazeny</a:t>
            </a:r>
            <a:r>
              <a:rPr lang="cs-CZ" dirty="0" smtClean="0"/>
              <a:t>.</a:t>
            </a:r>
          </a:p>
          <a:p>
            <a:r>
              <a:rPr lang="cs-CZ" dirty="0" smtClean="0"/>
              <a:t>- Je to možné provést v rámci jednoho dne. Příjemce dokládá výpis nejen z projektového, ale také z provozního účtu, prokazující proplacení daného výdaje (+ identifikace)</a:t>
            </a:r>
          </a:p>
          <a:p>
            <a:r>
              <a:rPr lang="cs-CZ" dirty="0" smtClean="0"/>
              <a:t>- Výjimka je u </a:t>
            </a:r>
            <a:r>
              <a:rPr lang="cs-CZ" b="1" dirty="0" smtClean="0"/>
              <a:t>Osobních výdajů- 5 pracovních dnů </a:t>
            </a:r>
            <a:r>
              <a:rPr lang="cs-CZ" dirty="0" smtClean="0"/>
              <a:t>přede dnem, kdy budou z provozního účtu proplaceny</a:t>
            </a:r>
          </a:p>
          <a:p>
            <a:endParaRPr lang="cs-CZ" dirty="0" smtClean="0"/>
          </a:p>
          <a:p>
            <a:r>
              <a:rPr lang="cs-CZ" dirty="0" smtClean="0"/>
              <a:t>- </a:t>
            </a:r>
            <a:r>
              <a:rPr lang="cs-CZ" b="1" dirty="0" smtClean="0"/>
              <a:t>Zpětná refundace- </a:t>
            </a:r>
            <a:r>
              <a:rPr lang="cs-CZ" dirty="0" smtClean="0"/>
              <a:t>může být provedena jednou operací za více položek- v tom případě příjemce dokládá vnitřní účetní doklad, z kterého bude zřejmé, z jakých částek se převáděná suma skládá</a:t>
            </a:r>
          </a:p>
          <a:p>
            <a:endParaRPr lang="cs-CZ" dirty="0" smtClean="0"/>
          </a:p>
          <a:p>
            <a:r>
              <a:rPr lang="cs-CZ" dirty="0" smtClean="0"/>
              <a:t>Dále jsou uvedeny názorné </a:t>
            </a:r>
            <a:r>
              <a:rPr lang="cs-CZ" b="1" dirty="0" smtClean="0"/>
              <a:t>příklady na časové ose</a:t>
            </a:r>
            <a:r>
              <a:rPr lang="cs-CZ" dirty="0" smtClean="0"/>
              <a:t>, kdy je možné zahrnout výdaj do MZ:</a:t>
            </a:r>
          </a:p>
        </p:txBody>
      </p:sp>
      <p:sp>
        <p:nvSpPr>
          <p:cNvPr id="972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E97F2D6-D5DC-4234-A975-044A5D524430}" type="slidenum">
              <a:rPr lang="cs-CZ" smtClean="0"/>
              <a:pPr eaLnBrk="1" hangingPunct="1"/>
              <a:t>27</a:t>
            </a:fld>
            <a:endParaRPr lang="cs-CZ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983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D295BF5-AAB5-419F-BDF6-7D66383C0DDB}" type="slidenum">
              <a:rPr lang="cs-CZ" smtClean="0"/>
              <a:pPr eaLnBrk="1" hangingPunct="1"/>
              <a:t>28</a:t>
            </a:fld>
            <a:endParaRPr lang="cs-CZ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993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BC2B878-26BF-4027-AA26-1E1CE3290E58}" type="slidenum">
              <a:rPr lang="cs-CZ" smtClean="0"/>
              <a:pPr eaLnBrk="1" hangingPunct="1"/>
              <a:t>29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727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FD32F21-04E7-4D63-9D76-1B2913CA60F6}" type="slidenum">
              <a:rPr lang="cs-CZ" smtClean="0"/>
              <a:pPr eaLnBrk="1" hangingPunct="1"/>
              <a:t>3</a:t>
            </a:fld>
            <a:endParaRPr lang="cs-CZ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1003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9CB5502-3594-429D-A0C0-9E6124808222}" type="slidenum">
              <a:rPr lang="cs-CZ" smtClean="0"/>
              <a:pPr eaLnBrk="1" hangingPunct="1"/>
              <a:t>30</a:t>
            </a:fld>
            <a:endParaRPr lang="cs-CZ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mtClean="0"/>
              <a:t>Výdaj z předchozího období = opomenutý výdaj nebo výdaj, který věcně nesouvisel s předchozím období</a:t>
            </a:r>
          </a:p>
          <a:p>
            <a:r>
              <a:rPr lang="cs-CZ" smtClean="0"/>
              <a:t>Slovní komentář: pokud do soupisky zahrnou výdaj z předchozích období, ať to komentují, abychom se v tom zorientovali.</a:t>
            </a:r>
          </a:p>
        </p:txBody>
      </p:sp>
      <p:sp>
        <p:nvSpPr>
          <p:cNvPr id="1013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DA0D92A-79B4-454F-8057-4BA062189ECE}" type="slidenum">
              <a:rPr lang="cs-CZ" smtClean="0"/>
              <a:pPr eaLnBrk="1" hangingPunct="1"/>
              <a:t>31</a:t>
            </a:fld>
            <a:endParaRPr lang="cs-CZ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mtClean="0"/>
              <a:t>Nesmí nastat v případě přímých výdajů. V tomto případě by došlo k </a:t>
            </a:r>
            <a:r>
              <a:rPr lang="cs-CZ" b="1" smtClean="0"/>
              <a:t>nesrovnalosti a k podezření na porušení rozpočtové kázně</a:t>
            </a:r>
            <a:r>
              <a:rPr lang="cs-CZ" smtClean="0"/>
              <a:t>.</a:t>
            </a:r>
          </a:p>
          <a:p>
            <a:r>
              <a:rPr lang="cs-CZ" smtClean="0"/>
              <a:t>S </a:t>
            </a:r>
            <a:r>
              <a:rPr lang="cs-CZ" b="1" smtClean="0"/>
              <a:t>nepřímým výdajem je toto možné</a:t>
            </a:r>
            <a:r>
              <a:rPr lang="cs-CZ" smtClean="0"/>
              <a:t>, částku NN si převedou a co je s ní dál nás už nezajímá.</a:t>
            </a:r>
          </a:p>
          <a:p>
            <a:endParaRPr lang="cs-CZ" smtClean="0"/>
          </a:p>
          <a:p>
            <a:r>
              <a:rPr lang="cs-CZ" smtClean="0"/>
              <a:t>Novinka Příručky pro příjemce verze 4: Osobní náklady-lze si na provozní účet zaslat prostředky z projektového účtu 5 pracovních dnů přede dnem, kdy budou tyto prostředky z provozního účtu uhrazeny.</a:t>
            </a:r>
          </a:p>
          <a:p>
            <a:endParaRPr lang="cs-CZ" smtClean="0"/>
          </a:p>
        </p:txBody>
      </p:sp>
      <p:sp>
        <p:nvSpPr>
          <p:cNvPr id="1024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01C3D50-29F5-410D-83D6-5A434FC1214A}" type="slidenum">
              <a:rPr lang="cs-CZ" smtClean="0"/>
              <a:pPr eaLnBrk="1" hangingPunct="1"/>
              <a:t>32</a:t>
            </a:fld>
            <a:endParaRPr lang="cs-CZ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mtClean="0"/>
              <a:t>Nezapomeňte do rozpočtu přidat řádky a zaznamenat tam konkrétní položky tak, aby byl shodný s rozpočtem uvedeným v Rozhodnutí (</a:t>
            </a:r>
            <a:r>
              <a:rPr lang="cs-CZ" b="1" smtClean="0"/>
              <a:t>detailní členění rozpočtu</a:t>
            </a:r>
            <a:r>
              <a:rPr lang="cs-CZ" smtClean="0"/>
              <a:t>).</a:t>
            </a:r>
          </a:p>
          <a:p>
            <a:endParaRPr lang="cs-CZ" smtClean="0"/>
          </a:p>
          <a:p>
            <a:r>
              <a:rPr lang="cs-CZ" smtClean="0"/>
              <a:t>Do sloupce </a:t>
            </a:r>
            <a:r>
              <a:rPr lang="cs-CZ" b="1" smtClean="0"/>
              <a:t>Schválený rozpočet</a:t>
            </a:r>
            <a:r>
              <a:rPr lang="cs-CZ" smtClean="0"/>
              <a:t>, uveďte </a:t>
            </a:r>
            <a:r>
              <a:rPr lang="cs-CZ" b="1" smtClean="0"/>
              <a:t>aktuální rozpočet, který je v právním aktu</a:t>
            </a:r>
            <a:r>
              <a:rPr lang="cs-CZ" smtClean="0"/>
              <a:t>, tj. rozpočet v Rozhodnutí, popř. </a:t>
            </a:r>
            <a:r>
              <a:rPr lang="cs-CZ" b="1" smtClean="0"/>
              <a:t>změněný akceptovaným Dodatkem </a:t>
            </a:r>
            <a:r>
              <a:rPr lang="cs-CZ" smtClean="0"/>
              <a:t>k Rozhodnutí na základě schválené podstatné změny.</a:t>
            </a:r>
          </a:p>
          <a:p>
            <a:endParaRPr lang="cs-CZ" b="1" smtClean="0">
              <a:cs typeface="Lucida Sans Unicode" pitchFamily="34" charset="0"/>
            </a:endParaRPr>
          </a:p>
          <a:p>
            <a:r>
              <a:rPr lang="cs-CZ" b="1" smtClean="0">
                <a:cs typeface="Lucida Sans Unicode" pitchFamily="34" charset="0"/>
              </a:rPr>
              <a:t>Rozpočet přepracovaný příjemcem</a:t>
            </a:r>
            <a:r>
              <a:rPr lang="cs-CZ" smtClean="0">
                <a:cs typeface="Lucida Sans Unicode" pitchFamily="34" charset="0"/>
              </a:rPr>
              <a:t>- kumulativně od začátku projektu- uvádí se zde všechny nepodstatné změny od začátku realizace projektu, včetně změn, které nastaly v tomto MO. Kumulativně se uvádějí z důvodů kontroly pravidel přesouvání v rámci nepodstatných změn - max 15% nákladů kapitoly, z které jsou prostředky přesouvány.  </a:t>
            </a:r>
          </a:p>
          <a:p>
            <a:endParaRPr lang="cs-CZ" smtClean="0">
              <a:cs typeface="Lucida Sans Unicode" pitchFamily="34" charset="0"/>
            </a:endParaRPr>
          </a:p>
          <a:p>
            <a:r>
              <a:rPr lang="cs-CZ" b="1" smtClean="0">
                <a:cs typeface="Lucida Sans Unicode" pitchFamily="34" charset="0"/>
              </a:rPr>
              <a:t>Rozpočet přepracovaný příjemcem- </a:t>
            </a:r>
            <a:r>
              <a:rPr lang="cs-CZ" smtClean="0">
                <a:cs typeface="Lucida Sans Unicode" pitchFamily="34" charset="0"/>
              </a:rPr>
              <a:t>pouze změny v daném monitorovaném období.</a:t>
            </a:r>
          </a:p>
          <a:p>
            <a:endParaRPr lang="cs-CZ" sz="2700" smtClean="0">
              <a:cs typeface="Lucida Sans Unicode" pitchFamily="34" charset="0"/>
            </a:endParaRPr>
          </a:p>
          <a:p>
            <a:r>
              <a:rPr lang="cs-CZ" smtClean="0"/>
              <a:t>Všechny změny zaznamenat do textové části monitorovací zprávy!!</a:t>
            </a:r>
          </a:p>
        </p:txBody>
      </p:sp>
      <p:sp>
        <p:nvSpPr>
          <p:cNvPr id="1034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FEE3356-A21B-4E8E-AA80-1F1608E250AB}" type="slidenum">
              <a:rPr lang="cs-CZ" smtClean="0"/>
              <a:pPr eaLnBrk="1" hangingPunct="1"/>
              <a:t>33</a:t>
            </a:fld>
            <a:endParaRPr lang="cs-CZ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Zástupný symbol pro poznámky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cs-CZ" dirty="0" smtClean="0"/>
              <a:t>Na tomto </a:t>
            </a:r>
            <a:r>
              <a:rPr lang="cs-CZ" dirty="0" err="1" smtClean="0"/>
              <a:t>slidu</a:t>
            </a:r>
            <a:r>
              <a:rPr lang="cs-CZ" dirty="0" smtClean="0"/>
              <a:t> je naznačena provázanost příloh Přepracovaný rozpočet projektu a přílohy Přehled čerpání způsobilých výdajů projektu:</a:t>
            </a:r>
          </a:p>
          <a:p>
            <a:pPr>
              <a:defRPr/>
            </a:pPr>
            <a:endParaRPr lang="cs-CZ" dirty="0" smtClean="0"/>
          </a:p>
          <a:p>
            <a:pPr marL="342900" indent="-342900">
              <a:buFontTx/>
              <a:buAutoNum type="arabicPeriod"/>
              <a:defRPr/>
            </a:pPr>
            <a:r>
              <a:rPr lang="cs-CZ" dirty="0" smtClean="0"/>
              <a:t>Vyplňte přílohu č. 9 </a:t>
            </a:r>
            <a:r>
              <a:rPr lang="cs-CZ" i="1" dirty="0" smtClean="0"/>
              <a:t>Přepracovaný rozpočet projektu</a:t>
            </a:r>
            <a:r>
              <a:rPr lang="cs-CZ" dirty="0" smtClean="0"/>
              <a:t>. </a:t>
            </a:r>
          </a:p>
          <a:p>
            <a:pPr marL="328613" indent="-328613">
              <a:buFontTx/>
              <a:buAutoNum type="arabicPeriod"/>
              <a:defRPr/>
            </a:pPr>
            <a:r>
              <a:rPr lang="cs-CZ" dirty="0" smtClean="0"/>
              <a:t>Takto předělaný rozpočet zaneste do prvního sloupce přílohy č. 8 </a:t>
            </a:r>
            <a:r>
              <a:rPr lang="cs-CZ" i="1" dirty="0" smtClean="0"/>
              <a:t>Přehled čerpání způsobilých výdajů.</a:t>
            </a:r>
            <a:endParaRPr lang="cs-CZ" dirty="0" smtClean="0"/>
          </a:p>
        </p:txBody>
      </p:sp>
      <p:sp>
        <p:nvSpPr>
          <p:cNvPr id="1044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A6C7C83-587C-45EB-93E2-A2BD733CCF62}" type="slidenum">
              <a:rPr lang="cs-CZ" smtClean="0"/>
              <a:pPr eaLnBrk="1" hangingPunct="1"/>
              <a:t>34</a:t>
            </a:fld>
            <a:endParaRPr lang="cs-CZ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mtClean="0"/>
              <a:t>Do prvního sloupce této přílohy zaneste údaje z </a:t>
            </a:r>
            <a:r>
              <a:rPr lang="cs-CZ" i="1" smtClean="0"/>
              <a:t>Přepracovaného rozpočet projektu, pokud žádný nebyl, je zde rozpočet na základě Rozhodnutí, případně dodatku k Rozhodnutí</a:t>
            </a:r>
            <a:r>
              <a:rPr lang="cs-CZ" smtClean="0"/>
              <a:t>. </a:t>
            </a:r>
          </a:p>
          <a:p>
            <a:r>
              <a:rPr lang="cs-CZ" smtClean="0"/>
              <a:t>Nezapomeňte do rozpočtu přidat řádky a zaznamenat tam konkrétní položky tak, aby byl shodný s rozpočtem uvedeným v Rozhodnutí (detailní členění rozpočtu).</a:t>
            </a:r>
          </a:p>
          <a:p>
            <a:r>
              <a:rPr lang="cs-CZ" smtClean="0"/>
              <a:t>Pomocí sloupce </a:t>
            </a:r>
            <a:r>
              <a:rPr lang="cs-CZ" b="1" i="1" smtClean="0"/>
              <a:t>Pořadová čísla účetních dokladů na soupisce</a:t>
            </a:r>
            <a:r>
              <a:rPr lang="cs-CZ" b="1" smtClean="0"/>
              <a:t> </a:t>
            </a:r>
            <a:r>
              <a:rPr lang="cs-CZ" smtClean="0"/>
              <a:t>bude tato příloha propojena se Soupiskou účetních dokladů.</a:t>
            </a:r>
          </a:p>
          <a:p>
            <a:endParaRPr lang="cs-CZ" smtClean="0"/>
          </a:p>
          <a:p>
            <a:r>
              <a:rPr lang="cs-CZ" smtClean="0"/>
              <a:t>- Popsat jednotlivé sloupce</a:t>
            </a:r>
          </a:p>
          <a:p>
            <a:endParaRPr lang="cs-CZ" smtClean="0"/>
          </a:p>
          <a:p>
            <a:r>
              <a:rPr lang="cs-CZ" smtClean="0"/>
              <a:t>Do řádku nepřímých nákladů (sloupec Aktuálně prokazované výdaje) zadejte skutečně vyčerpané nepřímé náklady, tzn. odvedené na provozní účet nebo na výpisu z projektového účtu identifikovány jako NN. Z tohoto důvodu se celkové způsobilé výdaje nebudou shodovat s částkou ze Soupisky účetních dokladů (v Soupisce jsou totiž NN dopočteny a nemusejí odpovídat skutečně čerpaným NN)</a:t>
            </a:r>
          </a:p>
          <a:p>
            <a:endParaRPr lang="cs-CZ" i="1" smtClean="0"/>
          </a:p>
        </p:txBody>
      </p:sp>
      <p:sp>
        <p:nvSpPr>
          <p:cNvPr id="1054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331E09B-E1C6-45F3-846B-5F0012721DE0}" type="slidenum">
              <a:rPr lang="cs-CZ" smtClean="0"/>
              <a:pPr eaLnBrk="1" hangingPunct="1"/>
              <a:t>35</a:t>
            </a:fld>
            <a:endParaRPr lang="cs-CZ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dirty="0" smtClean="0"/>
              <a:t>Další přílohu, kterou příjemce předkládá, je žádost o platbu. Tato příloha se předkládá </a:t>
            </a:r>
            <a:r>
              <a:rPr lang="cs-CZ" b="1" dirty="0" smtClean="0"/>
              <a:t>vždy s každou monitorovací zprávou </a:t>
            </a:r>
            <a:r>
              <a:rPr lang="cs-CZ" dirty="0" smtClean="0"/>
              <a:t>(</a:t>
            </a:r>
            <a:r>
              <a:rPr lang="cs-CZ" dirty="0" err="1" smtClean="0"/>
              <a:t>PpP</a:t>
            </a:r>
            <a:r>
              <a:rPr lang="cs-CZ" dirty="0" smtClean="0"/>
              <a:t> verze 6, str. 124). Výjimkou je první monitorovací zpráva, která se může podat bez žádosti o platbu.</a:t>
            </a:r>
          </a:p>
          <a:p>
            <a:endParaRPr lang="cs-CZ" dirty="0" smtClean="0"/>
          </a:p>
          <a:p>
            <a:r>
              <a:rPr lang="cs-CZ" dirty="0" smtClean="0"/>
              <a:t>- Prostřednictvím této přílohy příjemce žádá o poskytnutí dalších prostředků formou zálohy (</a:t>
            </a:r>
            <a:r>
              <a:rPr lang="cs-CZ" b="1" dirty="0" smtClean="0"/>
              <a:t>předfinancování</a:t>
            </a:r>
            <a:r>
              <a:rPr lang="cs-CZ" dirty="0" smtClean="0"/>
              <a:t>) a zároveň (nebo) vyúčtovává již zaslané prostředky (</a:t>
            </a:r>
            <a:r>
              <a:rPr lang="cs-CZ" b="1" dirty="0" smtClean="0"/>
              <a:t>refundace předfinancování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 smtClean="0"/>
              <a:t>Ukážeme si, jak vypadá zadání žádosti o platbu a vysvětlím Vám hlavní pole, která se zadávají. </a:t>
            </a:r>
          </a:p>
          <a:p>
            <a:r>
              <a:rPr lang="cs-CZ" dirty="0" err="1" smtClean="0"/>
              <a:t>ŽoP</a:t>
            </a:r>
            <a:r>
              <a:rPr lang="cs-CZ" dirty="0" smtClean="0"/>
              <a:t> se zadává v aplikaci Benefit, stejně jako elektronická monitorovací zpráva.</a:t>
            </a:r>
          </a:p>
        </p:txBody>
      </p:sp>
      <p:sp>
        <p:nvSpPr>
          <p:cNvPr id="1065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5327E34-4472-4D92-AAA1-5F81E1682DB9}" type="slidenum">
              <a:rPr lang="cs-CZ" smtClean="0"/>
              <a:pPr eaLnBrk="1" hangingPunct="1"/>
              <a:t>36</a:t>
            </a:fld>
            <a:endParaRPr lang="cs-CZ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Zástupný symbol pro poznámky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cs-CZ" dirty="0" smtClean="0"/>
              <a:t>- Po přihlášení do aplikace Benefit7 (dále jen B7) si ve sloupci </a:t>
            </a:r>
            <a:r>
              <a:rPr lang="cs-CZ" b="1" dirty="0" smtClean="0"/>
              <a:t>Navigace </a:t>
            </a:r>
            <a:r>
              <a:rPr lang="cs-CZ" dirty="0" smtClean="0"/>
              <a:t>zvolte </a:t>
            </a:r>
            <a:r>
              <a:rPr lang="cs-CZ" b="1" dirty="0" smtClean="0"/>
              <a:t>Konto projektů</a:t>
            </a:r>
            <a:r>
              <a:rPr lang="cs-CZ" b="1" i="1" dirty="0" smtClean="0"/>
              <a:t>. </a:t>
            </a:r>
            <a:r>
              <a:rPr lang="cs-CZ" dirty="0" smtClean="0"/>
              <a:t>Vyberte projekt, u kterého budete zadávat žádost o platbu (dále jen </a:t>
            </a:r>
            <a:r>
              <a:rPr lang="cs-CZ" dirty="0" err="1" smtClean="0"/>
              <a:t>ŽoP</a:t>
            </a:r>
            <a:r>
              <a:rPr lang="cs-CZ" dirty="0" smtClean="0"/>
              <a:t>) a v levém menu klikněte na </a:t>
            </a:r>
            <a:r>
              <a:rPr lang="cs-CZ" b="1" dirty="0" smtClean="0"/>
              <a:t>Žádost o platbu. </a:t>
            </a:r>
          </a:p>
          <a:p>
            <a:pPr>
              <a:defRPr/>
            </a:pPr>
            <a:r>
              <a:rPr lang="cs-CZ" dirty="0" smtClean="0"/>
              <a:t>- Novou </a:t>
            </a:r>
            <a:r>
              <a:rPr lang="cs-CZ" dirty="0" err="1" smtClean="0"/>
              <a:t>ŽoP</a:t>
            </a:r>
            <a:r>
              <a:rPr lang="cs-CZ" dirty="0" smtClean="0"/>
              <a:t> vytvoříte přes tlačítko </a:t>
            </a:r>
            <a:r>
              <a:rPr lang="cs-CZ" b="1" dirty="0" smtClean="0"/>
              <a:t>Nový záznam a Uložit. </a:t>
            </a:r>
            <a:endParaRPr lang="cs-CZ" dirty="0" smtClean="0"/>
          </a:p>
          <a:p>
            <a:pPr>
              <a:defRPr/>
            </a:pPr>
            <a:r>
              <a:rPr lang="cs-CZ" dirty="0" smtClean="0"/>
              <a:t>Následně zvolte </a:t>
            </a:r>
            <a:r>
              <a:rPr lang="cs-CZ" b="1" dirty="0" smtClean="0"/>
              <a:t>Načíst data z MONIT7+</a:t>
            </a:r>
            <a:r>
              <a:rPr lang="cs-CZ" dirty="0" smtClean="0"/>
              <a:t>. </a:t>
            </a:r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r>
              <a:rPr lang="cs-CZ" dirty="0" smtClean="0"/>
              <a:t>-     Pole </a:t>
            </a:r>
            <a:r>
              <a:rPr lang="cs-CZ" b="1" dirty="0" smtClean="0"/>
              <a:t>Typ žádosti </a:t>
            </a:r>
            <a:r>
              <a:rPr lang="cs-CZ" dirty="0" smtClean="0"/>
              <a:t>je automaticky předdefinováno způsobem financování odpovídajícímu právní subjektivitě příjemce. V případě, že nedojde k automatickému vygenerování, zvolte způsob financování z číselníku. 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 smtClean="0"/>
              <a:t>V poli </a:t>
            </a:r>
            <a:r>
              <a:rPr lang="cs-CZ" b="1" dirty="0" smtClean="0"/>
              <a:t>Výběr účtu příjemce </a:t>
            </a:r>
            <a:r>
              <a:rPr lang="cs-CZ" dirty="0" smtClean="0"/>
              <a:t>vyberte číslo účtu, na který bude zaslána platba. V případě, že jsou prostředky poskytovány přes zřizovatele, vyberte také tento účet v poli </a:t>
            </a:r>
            <a:r>
              <a:rPr lang="cs-CZ" b="1" dirty="0" smtClean="0"/>
              <a:t>Výběr účtu zřizovatele příjemce. 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 smtClean="0"/>
              <a:t>Aplikace B7 sama přiřadí nejbližší volný řádek finančního plánu v poli </a:t>
            </a:r>
            <a:r>
              <a:rPr lang="cs-CZ" b="1" dirty="0" smtClean="0"/>
              <a:t>Pořadí finančního plánu</a:t>
            </a:r>
            <a:r>
              <a:rPr lang="cs-CZ" dirty="0" smtClean="0"/>
              <a:t>. Není nutné jej editovat. V případě, že nedojde k automatickému vygenerování, zvolte </a:t>
            </a:r>
            <a:r>
              <a:rPr lang="cs-CZ" b="1" dirty="0" smtClean="0"/>
              <a:t>nejnižší číslo z výběru. 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 smtClean="0"/>
              <a:t>Do pole </a:t>
            </a:r>
            <a:r>
              <a:rPr lang="cs-CZ" b="1" dirty="0" smtClean="0"/>
              <a:t>Zdůvodnění platby </a:t>
            </a:r>
            <a:r>
              <a:rPr lang="cs-CZ" dirty="0" smtClean="0"/>
              <a:t>vepište číslo monitorovací zprávy, se kterou </a:t>
            </a:r>
            <a:r>
              <a:rPr lang="cs-CZ" dirty="0" err="1" smtClean="0"/>
              <a:t>ŽoP</a:t>
            </a:r>
            <a:r>
              <a:rPr lang="cs-CZ" dirty="0" smtClean="0"/>
              <a:t> předkládáte. Můžete připojit také další informace, např. o přijatých úrocích. </a:t>
            </a:r>
          </a:p>
          <a:p>
            <a:pPr marL="285750" indent="-285750">
              <a:buFontTx/>
              <a:buChar char="-"/>
              <a:defRPr/>
            </a:pPr>
            <a:endParaRPr lang="cs-CZ" dirty="0" smtClean="0"/>
          </a:p>
        </p:txBody>
      </p:sp>
      <p:sp>
        <p:nvSpPr>
          <p:cNvPr id="1075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1004F3F-2DDD-405B-BFED-771270A19C34}" type="slidenum">
              <a:rPr lang="cs-CZ" smtClean="0"/>
              <a:pPr eaLnBrk="1" hangingPunct="1"/>
              <a:t>37</a:t>
            </a:fld>
            <a:endParaRPr lang="cs-CZ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FontTx/>
              <a:buChar char="-"/>
            </a:pPr>
            <a:r>
              <a:rPr lang="cs-CZ" b="1" dirty="0" err="1" smtClean="0"/>
              <a:t>ŽoP</a:t>
            </a:r>
            <a:r>
              <a:rPr lang="cs-CZ" b="1" dirty="0" smtClean="0"/>
              <a:t> se skládá ze dvou částí- </a:t>
            </a:r>
            <a:r>
              <a:rPr lang="cs-CZ" dirty="0" smtClean="0"/>
              <a:t>Údaje pro zálohové platby (klasifikace platby předfinancování) a Údaje pro vyúčtování zálohových plateb (klasifikace platby refundace předfinancování)</a:t>
            </a:r>
          </a:p>
          <a:p>
            <a:pPr marL="285750" indent="-285750">
              <a:buFontTx/>
              <a:buChar char="-"/>
            </a:pPr>
            <a:r>
              <a:rPr lang="cs-CZ" b="1" dirty="0" smtClean="0"/>
              <a:t>Požadovaná částka dotace </a:t>
            </a:r>
            <a:r>
              <a:rPr lang="cs-CZ" dirty="0" smtClean="0"/>
              <a:t>je částka požadované zálohy, která Vám má být zaslána na další monitorovací období. Členěním na </a:t>
            </a:r>
            <a:r>
              <a:rPr lang="cs-CZ" b="1" dirty="0" smtClean="0"/>
              <a:t>investice a </a:t>
            </a:r>
            <a:r>
              <a:rPr lang="cs-CZ" b="1" dirty="0" err="1" smtClean="0"/>
              <a:t>neinvestice</a:t>
            </a:r>
            <a:r>
              <a:rPr lang="cs-CZ" b="1" dirty="0" smtClean="0"/>
              <a:t> </a:t>
            </a:r>
            <a:r>
              <a:rPr lang="cs-CZ" dirty="0" smtClean="0"/>
              <a:t>si určujete strukturu platby, kterou požadujete zaslat na následující monitorovací období- </a:t>
            </a:r>
            <a:r>
              <a:rPr lang="cs-CZ" b="1" dirty="0" smtClean="0"/>
              <a:t>!!!Pozor- </a:t>
            </a:r>
            <a:r>
              <a:rPr lang="cs-CZ" dirty="0" smtClean="0"/>
              <a:t>opravdu dbejte na to, </a:t>
            </a:r>
            <a:r>
              <a:rPr lang="cs-CZ" b="1" dirty="0" smtClean="0"/>
              <a:t>abyste měli zaslány od MŠMT investice, pokud je chcete z projektového účtu proplatit. </a:t>
            </a:r>
          </a:p>
          <a:p>
            <a:pPr marL="285750" indent="-285750">
              <a:buFontTx/>
              <a:buChar char="-"/>
            </a:pPr>
            <a:r>
              <a:rPr lang="cs-CZ" b="1" dirty="0" smtClean="0"/>
              <a:t>Celkové zdroje připadající na způsobilé výdaje </a:t>
            </a:r>
            <a:r>
              <a:rPr lang="cs-CZ" dirty="0" smtClean="0"/>
              <a:t>je částka předkládaného vyúčtování způsobilých výdajů za monitorovací období, včetně nepřímých výdajů. Neodečítají se příjmy ani soukromé financování. Je nutné vykázat vyúčtované prostředky v rozlišení investice a </a:t>
            </a:r>
            <a:r>
              <a:rPr lang="cs-CZ" dirty="0" err="1" smtClean="0"/>
              <a:t>neinvestice</a:t>
            </a:r>
            <a:r>
              <a:rPr lang="cs-CZ" dirty="0" smtClean="0"/>
              <a:t>. 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Do polí </a:t>
            </a:r>
            <a:r>
              <a:rPr lang="cs-CZ" b="1" dirty="0" smtClean="0"/>
              <a:t>Způsobilé výdaje z dotace investiční, neinvestiční </a:t>
            </a:r>
            <a:r>
              <a:rPr lang="cs-CZ" dirty="0" smtClean="0"/>
              <a:t>vepište částku předkládaného vyúčtování způsobilých výdajů za monitorovací období, včetně nepřímých výdajů, sníženou o případné příjmy či soukromé spolufinancování. Ke snížení by mělo primárně dojít v neinvestiční části výdajů z dotace. </a:t>
            </a:r>
          </a:p>
          <a:p>
            <a:pPr marL="285750" indent="-285750">
              <a:buFontTx/>
              <a:buChar char="-"/>
            </a:pPr>
            <a:r>
              <a:rPr lang="cs-CZ" b="1" dirty="0" smtClean="0"/>
              <a:t>Investiční způsobilé výdaje z dotace vynaložené v rámci křížového financování </a:t>
            </a:r>
            <a:r>
              <a:rPr lang="cs-CZ" dirty="0" smtClean="0"/>
              <a:t>je částka předkládaných investic v rámci křížového financování vynaložených v monitorovacím období. Neodečítají se příjmy ani soukromé financování. </a:t>
            </a:r>
          </a:p>
          <a:p>
            <a:pPr marL="285750" indent="-285750">
              <a:buFontTx/>
              <a:buChar char="-"/>
            </a:pPr>
            <a:r>
              <a:rPr lang="cs-CZ" b="1" dirty="0" smtClean="0"/>
              <a:t>Neinvestiční způsobilé výdaje z dotace vynaložené v rámci křížového financování </a:t>
            </a:r>
            <a:r>
              <a:rPr lang="cs-CZ" dirty="0" smtClean="0"/>
              <a:t>je částka předkládaných </a:t>
            </a:r>
            <a:r>
              <a:rPr lang="cs-CZ" dirty="0" err="1" smtClean="0"/>
              <a:t>neinvestic</a:t>
            </a:r>
            <a:r>
              <a:rPr lang="cs-CZ" dirty="0" smtClean="0"/>
              <a:t> v rámci křížového financování vynaložených v monitorovacím období. Neodečítají se příjmy ani soukromé financování. 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Do pole </a:t>
            </a:r>
            <a:r>
              <a:rPr lang="cs-CZ" b="1" dirty="0" smtClean="0"/>
              <a:t>Jiné peněžní příjmy </a:t>
            </a:r>
            <a:r>
              <a:rPr lang="cs-CZ" dirty="0" smtClean="0"/>
              <a:t>vepište příjmy za monitorovací období (nejčastěji půjde o kladné úroky z projektového účtu). </a:t>
            </a:r>
          </a:p>
          <a:p>
            <a:pPr marL="285750" indent="-285750">
              <a:buFontTx/>
              <a:buChar char="-"/>
            </a:pPr>
            <a:endParaRPr lang="cs-CZ" b="1" dirty="0" smtClean="0"/>
          </a:p>
        </p:txBody>
      </p:sp>
      <p:sp>
        <p:nvSpPr>
          <p:cNvPr id="1085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02E7189-8C10-4080-9E49-BB07B7198BB9}" type="slidenum">
              <a:rPr lang="cs-CZ" smtClean="0"/>
              <a:pPr eaLnBrk="1" hangingPunct="1"/>
              <a:t>38</a:t>
            </a:fld>
            <a:endParaRPr lang="cs-CZ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b="1" smtClean="0"/>
          </a:p>
          <a:p>
            <a:endParaRPr lang="cs-CZ" smtClean="0"/>
          </a:p>
          <a:p>
            <a:endParaRPr lang="cs-CZ" b="1" smtClean="0"/>
          </a:p>
        </p:txBody>
      </p:sp>
      <p:sp>
        <p:nvSpPr>
          <p:cNvPr id="1095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8858541-9010-4A5D-A188-DDFBE2ED2F51}" type="slidenum">
              <a:rPr lang="cs-CZ" smtClean="0"/>
              <a:pPr eaLnBrk="1" hangingPunct="1"/>
              <a:t>39</a:t>
            </a:fld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Zástupný symbol pro poznámky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cs-CZ" sz="1400" dirty="0" smtClean="0">
                <a:cs typeface="Lucida Sans Unicode" pitchFamily="34" charset="0"/>
              </a:rPr>
              <a:t>Nepřímé náklady – představují zjednodušenou formu nákladů-snahou bylo </a:t>
            </a:r>
            <a:r>
              <a:rPr lang="cs-CZ" sz="1400" b="1" dirty="0" smtClean="0">
                <a:cs typeface="Lucida Sans Unicode" pitchFamily="34" charset="0"/>
              </a:rPr>
              <a:t>ulehčit realizaci projektů </a:t>
            </a:r>
            <a:r>
              <a:rPr lang="cs-CZ" sz="1400" dirty="0" smtClean="0">
                <a:cs typeface="Lucida Sans Unicode" pitchFamily="34" charset="0"/>
              </a:rPr>
              <a:t>příjemcům a </a:t>
            </a:r>
            <a:r>
              <a:rPr lang="cs-CZ" sz="1400" b="1" dirty="0" smtClean="0">
                <a:cs typeface="Lucida Sans Unicode" pitchFamily="34" charset="0"/>
              </a:rPr>
              <a:t>zjednodušit vykazování</a:t>
            </a:r>
          </a:p>
          <a:p>
            <a:pPr marL="285750" indent="-285750">
              <a:buFontTx/>
              <a:buChar char="-"/>
              <a:defRPr/>
            </a:pPr>
            <a:r>
              <a:rPr lang="cs-CZ" sz="1400" dirty="0" smtClean="0">
                <a:cs typeface="Lucida Sans Unicode" pitchFamily="34" charset="0"/>
              </a:rPr>
              <a:t>jsou to </a:t>
            </a:r>
            <a:r>
              <a:rPr lang="cs-CZ" sz="1400" b="1" dirty="0" smtClean="0">
                <a:cs typeface="Lucida Sans Unicode" pitchFamily="34" charset="0"/>
              </a:rPr>
              <a:t>převážně</a:t>
            </a:r>
            <a:r>
              <a:rPr lang="cs-CZ" sz="1400" dirty="0" smtClean="0">
                <a:cs typeface="Lucida Sans Unicode" pitchFamily="34" charset="0"/>
              </a:rPr>
              <a:t> náklady spojené s administrací projektů, dále náklady na práci s cílovou skupinou (běžná činnost organizace), které nelze jednoznačně přiřadit k aktivitám projektu </a:t>
            </a:r>
          </a:p>
          <a:p>
            <a:pPr marL="285750" indent="-285750">
              <a:buFontTx/>
              <a:buChar char="-"/>
              <a:defRPr/>
            </a:pPr>
            <a:r>
              <a:rPr lang="cs-CZ" sz="1400" dirty="0" smtClean="0">
                <a:cs typeface="Lucida Sans Unicode" pitchFamily="34" charset="0"/>
              </a:rPr>
              <a:t>jejich výčet a popis je uveden v </a:t>
            </a:r>
            <a:r>
              <a:rPr lang="cs-CZ" sz="1400" dirty="0" err="1" smtClean="0">
                <a:cs typeface="Lucida Sans Unicode" pitchFamily="34" charset="0"/>
              </a:rPr>
              <a:t>PpP</a:t>
            </a:r>
            <a:r>
              <a:rPr lang="cs-CZ" sz="1400" dirty="0" smtClean="0">
                <a:cs typeface="Lucida Sans Unicode" pitchFamily="34" charset="0"/>
              </a:rPr>
              <a:t> verze 6, od str. 61</a:t>
            </a:r>
          </a:p>
          <a:p>
            <a:pPr marL="285750" indent="-285750">
              <a:buFontTx/>
              <a:buChar char="-"/>
              <a:defRPr/>
            </a:pPr>
            <a:r>
              <a:rPr lang="cs-CZ" sz="1400" dirty="0" smtClean="0">
                <a:cs typeface="Lucida Sans Unicode" pitchFamily="34" charset="0"/>
              </a:rPr>
              <a:t>Není nutné prokazovat v monitorovací zprávě, </a:t>
            </a:r>
            <a:r>
              <a:rPr lang="cs-CZ" sz="1400" b="1" dirty="0" smtClean="0">
                <a:cs typeface="Lucida Sans Unicode" pitchFamily="34" charset="0"/>
              </a:rPr>
              <a:t>ale předpokládá se, že celá jejich výše je využita na projekt</a:t>
            </a:r>
          </a:p>
          <a:p>
            <a:pPr>
              <a:defRPr/>
            </a:pPr>
            <a:endParaRPr lang="cs-CZ" sz="1400" dirty="0" smtClean="0">
              <a:cs typeface="Lucida Sans Unicode" pitchFamily="34" charset="0"/>
            </a:endParaRPr>
          </a:p>
          <a:p>
            <a:pPr>
              <a:defRPr/>
            </a:pPr>
            <a:r>
              <a:rPr lang="cs-CZ" sz="1400" dirty="0" smtClean="0">
                <a:cs typeface="Lucida Sans Unicode" pitchFamily="34" charset="0"/>
              </a:rPr>
              <a:t>Zdůraznit, že </a:t>
            </a:r>
            <a:r>
              <a:rPr lang="cs-CZ" sz="1400" b="1" dirty="0" smtClean="0">
                <a:cs typeface="Lucida Sans Unicode" pitchFamily="34" charset="0"/>
              </a:rPr>
              <a:t>pokud se budeme dále obecně bavit o výdajích</a:t>
            </a:r>
            <a:r>
              <a:rPr lang="cs-CZ" sz="1400" dirty="0" smtClean="0">
                <a:cs typeface="Lucida Sans Unicode" pitchFamily="34" charset="0"/>
              </a:rPr>
              <a:t>, budeme mít namysli </a:t>
            </a:r>
            <a:r>
              <a:rPr lang="cs-CZ" sz="1400" b="1" dirty="0" smtClean="0">
                <a:cs typeface="Lucida Sans Unicode" pitchFamily="34" charset="0"/>
              </a:rPr>
              <a:t>výdaje přímé</a:t>
            </a:r>
            <a:r>
              <a:rPr lang="cs-CZ" sz="1400" dirty="0" smtClean="0">
                <a:cs typeface="Lucida Sans Unicode" pitchFamily="34" charset="0"/>
              </a:rPr>
              <a:t>.</a:t>
            </a:r>
          </a:p>
          <a:p>
            <a:pPr>
              <a:defRPr/>
            </a:pPr>
            <a:endParaRPr lang="cs-CZ" sz="1400" dirty="0" smtClean="0">
              <a:cs typeface="Lucida Sans Unicode" pitchFamily="34" charset="0"/>
            </a:endParaRPr>
          </a:p>
          <a:p>
            <a:pPr>
              <a:defRPr/>
            </a:pPr>
            <a:r>
              <a:rPr lang="cs-CZ" sz="1400" dirty="0" smtClean="0">
                <a:cs typeface="Lucida Sans Unicode" pitchFamily="34" charset="0"/>
              </a:rPr>
              <a:t>Jen upozornění: </a:t>
            </a:r>
            <a:r>
              <a:rPr lang="cs-CZ" sz="1400" b="1" dirty="0" smtClean="0">
                <a:cs typeface="Lucida Sans Unicode" pitchFamily="34" charset="0"/>
              </a:rPr>
              <a:t>nerozlišujeme výdaj a náklad</a:t>
            </a:r>
            <a:r>
              <a:rPr lang="cs-CZ" sz="1400" dirty="0" smtClean="0">
                <a:cs typeface="Lucida Sans Unicode" pitchFamily="34" charset="0"/>
              </a:rPr>
              <a:t>, pokud bychom to rozlišovali tak, jak se má, mluvili bychom </a:t>
            </a:r>
            <a:r>
              <a:rPr lang="cs-CZ" sz="1400" b="1" dirty="0" smtClean="0">
                <a:cs typeface="Lucida Sans Unicode" pitchFamily="34" charset="0"/>
              </a:rPr>
              <a:t>jen o výdajích</a:t>
            </a:r>
            <a:r>
              <a:rPr lang="cs-CZ" sz="1400" dirty="0" smtClean="0">
                <a:cs typeface="Lucida Sans Unicode" pitchFamily="34" charset="0"/>
              </a:rPr>
              <a:t>.</a:t>
            </a:r>
          </a:p>
          <a:p>
            <a:pPr>
              <a:defRPr/>
            </a:pPr>
            <a:endParaRPr lang="cs-CZ" sz="1400" dirty="0" smtClean="0">
              <a:cs typeface="Lucida Sans Unicode" pitchFamily="34" charset="0"/>
            </a:endParaRPr>
          </a:p>
          <a:p>
            <a:pPr>
              <a:defRPr/>
            </a:pPr>
            <a:r>
              <a:rPr lang="cs-CZ" dirty="0" smtClean="0"/>
              <a:t>- Zmínit </a:t>
            </a:r>
            <a:r>
              <a:rPr lang="cs-CZ" b="1" dirty="0" smtClean="0"/>
              <a:t>metodický dopis</a:t>
            </a:r>
            <a:r>
              <a:rPr lang="cs-CZ" dirty="0" smtClean="0"/>
              <a:t>, který rozpracovává NN a pravděpodobně bude brzy schválen</a:t>
            </a:r>
          </a:p>
          <a:p>
            <a:pPr>
              <a:defRPr/>
            </a:pPr>
            <a:endParaRPr lang="cs-CZ" dirty="0" smtClean="0"/>
          </a:p>
        </p:txBody>
      </p:sp>
      <p:sp>
        <p:nvSpPr>
          <p:cNvPr id="737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356A2FA-A11C-4214-9D9B-DEBEB3FB66C4}" type="slidenum">
              <a:rPr lang="cs-CZ" smtClean="0"/>
              <a:pPr eaLnBrk="1" hangingPunct="1"/>
              <a:t>4</a:t>
            </a:fld>
            <a:endParaRPr lang="cs-CZ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mtClean="0"/>
              <a:t>Newsletter- doporučuji přečíst</a:t>
            </a:r>
          </a:p>
        </p:txBody>
      </p:sp>
      <p:sp>
        <p:nvSpPr>
          <p:cNvPr id="1105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A547617-CD72-4D07-A398-D91AA989B9F1}" type="slidenum">
              <a:rPr lang="cs-CZ" smtClean="0"/>
              <a:pPr eaLnBrk="1" hangingPunct="1"/>
              <a:t>40</a:t>
            </a:fld>
            <a:endParaRPr lang="cs-CZ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dirty="0" smtClean="0"/>
              <a:t>- Tak stanoví Nařízení Rady (ES) č. 1083/2006 a celá definice je i v </a:t>
            </a:r>
            <a:r>
              <a:rPr lang="cs-CZ" dirty="0" err="1" smtClean="0"/>
              <a:t>PpP</a:t>
            </a:r>
            <a:r>
              <a:rPr lang="cs-CZ" dirty="0" smtClean="0"/>
              <a:t>, str. 130 </a:t>
            </a:r>
          </a:p>
        </p:txBody>
      </p:sp>
      <p:sp>
        <p:nvSpPr>
          <p:cNvPr id="1116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37FCCAB-476D-4FFE-BB3E-F0E988DD5202}" type="slidenum">
              <a:rPr lang="cs-CZ" smtClean="0"/>
              <a:pPr eaLnBrk="1" hangingPunct="1"/>
              <a:t>41</a:t>
            </a:fld>
            <a:endParaRPr lang="cs-CZ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1126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EF17731-1E9F-4522-B9BB-72C93FEC4585}" type="slidenum">
              <a:rPr lang="cs-CZ" smtClean="0"/>
              <a:pPr eaLnBrk="1" hangingPunct="1"/>
              <a:t>42</a:t>
            </a:fld>
            <a:endParaRPr lang="cs-CZ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Zástupný symbol pro poznámky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cs-CZ" dirty="0" smtClean="0"/>
              <a:t>Příklady nesrovnalostí:</a:t>
            </a:r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r>
              <a:rPr lang="cs-CZ" dirty="0" smtClean="0"/>
              <a:t>- Opakované nedoložení požadovaných podkladů- nebudeme vás při opravě MZ vyzývat do nekonečna…</a:t>
            </a:r>
          </a:p>
          <a:p>
            <a:pPr>
              <a:defRPr/>
            </a:pPr>
            <a:endParaRPr lang="cs-CZ" b="1" dirty="0" smtClean="0"/>
          </a:p>
          <a:p>
            <a:pPr>
              <a:defRPr/>
            </a:pPr>
            <a:r>
              <a:rPr lang="cs-CZ" b="1" dirty="0" smtClean="0"/>
              <a:t>- Nezpůsobilé výdaje dle </a:t>
            </a:r>
            <a:r>
              <a:rPr lang="cs-CZ" b="1" dirty="0" err="1" smtClean="0"/>
              <a:t>PpP</a:t>
            </a:r>
            <a:r>
              <a:rPr lang="cs-CZ" b="1" dirty="0" smtClean="0"/>
              <a:t> ve verzi 6, str. 66-68- doporučuji prostudovat, aby pak nedošlo k NV </a:t>
            </a:r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r>
              <a:rPr lang="cs-CZ" dirty="0" smtClean="0"/>
              <a:t>- Neodůvodněné výdaje- zcela nesouvisející s projektem </a:t>
            </a:r>
          </a:p>
          <a:p>
            <a:pPr>
              <a:defRPr/>
            </a:pPr>
            <a:endParaRPr lang="cs-CZ" dirty="0" smtClean="0"/>
          </a:p>
          <a:p>
            <a:pPr marL="285750" indent="-285750">
              <a:buFontTx/>
              <a:buChar char="-"/>
              <a:defRPr/>
            </a:pPr>
            <a:r>
              <a:rPr lang="cs-CZ" dirty="0" smtClean="0"/>
              <a:t>Nehospodárný výdaj- mobil pro komunikaci v rámci projektového týmu za 10 tis Kč </a:t>
            </a:r>
            <a:r>
              <a:rPr lang="cs-CZ" dirty="0" smtClean="0">
                <a:sym typeface="Wingdings" pitchFamily="2" charset="2"/>
              </a:rPr>
              <a:t>, tiskárna pro tisk MZ za 40 tis Kč </a:t>
            </a:r>
            <a:r>
              <a:rPr lang="cs-CZ" dirty="0" err="1" smtClean="0">
                <a:sym typeface="Wingdings" pitchFamily="2" charset="2"/>
              </a:rPr>
              <a:t>apod</a:t>
            </a:r>
            <a:r>
              <a:rPr lang="cs-CZ" dirty="0" smtClean="0">
                <a:sym typeface="Wingdings" pitchFamily="2" charset="2"/>
              </a:rPr>
              <a:t>…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 smtClean="0">
                <a:sym typeface="Wingdings" pitchFamily="2" charset="2"/>
              </a:rPr>
              <a:t>Dále může být např. provedení podstatné změny bez oznámení nebo před schválením akceptace dodatku k rozhodnutí, nenaplnění indikátorů</a:t>
            </a:r>
          </a:p>
          <a:p>
            <a:pPr>
              <a:defRPr/>
            </a:pPr>
            <a:endParaRPr lang="cs-CZ" dirty="0" smtClean="0">
              <a:sym typeface="Wingdings" pitchFamily="2" charset="2"/>
            </a:endParaRPr>
          </a:p>
          <a:p>
            <a:pPr>
              <a:defRPr/>
            </a:pPr>
            <a:r>
              <a:rPr lang="cs-CZ" b="1" dirty="0" smtClean="0">
                <a:sym typeface="Wingdings" pitchFamily="2" charset="2"/>
              </a:rPr>
              <a:t>Mylné platby- </a:t>
            </a:r>
            <a:r>
              <a:rPr lang="cs-CZ" dirty="0" smtClean="0">
                <a:sym typeface="Wingdings" pitchFamily="2" charset="2"/>
              </a:rPr>
              <a:t>např. dvakrát uhrazená faktura. Nemusí to být pouze nákup nějakého zboží, služby, ale také pouze chybně (mylně) převedená částka (např. převod na provozní účet z projektového) aniž by bylo rozhodující, zda byla na nějakou službu či zařízení vynaložena</a:t>
            </a:r>
            <a:endParaRPr lang="cs-CZ" dirty="0" smtClean="0"/>
          </a:p>
        </p:txBody>
      </p:sp>
      <p:sp>
        <p:nvSpPr>
          <p:cNvPr id="1136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23F87C4-3BC2-458C-831B-7885836341BA}" type="slidenum">
              <a:rPr lang="cs-CZ" smtClean="0"/>
              <a:pPr eaLnBrk="1" hangingPunct="1"/>
              <a:t>43</a:t>
            </a:fld>
            <a:endParaRPr lang="cs-CZ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1146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5F8C1ED-046B-4805-B860-82F5EB31E698}" type="slidenum">
              <a:rPr lang="cs-CZ" smtClean="0"/>
              <a:pPr eaLnBrk="1" hangingPunct="1"/>
              <a:t>44</a:t>
            </a:fld>
            <a:endParaRPr lang="cs-CZ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1157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F36D007-8725-4B94-9D16-3ADD63C6708B}" type="slidenum">
              <a:rPr lang="cs-CZ" smtClean="0"/>
              <a:pPr eaLnBrk="1" hangingPunct="1"/>
              <a:t>45</a:t>
            </a:fld>
            <a:endParaRPr lang="cs-CZ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1167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D02C2A2-5247-49D2-9F21-4A8013244173}" type="slidenum">
              <a:rPr lang="cs-CZ" smtClean="0"/>
              <a:pPr eaLnBrk="1" hangingPunct="1"/>
              <a:t>46</a:t>
            </a:fld>
            <a:endParaRPr lang="cs-CZ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mtClean="0"/>
              <a:t>Datem proplacení žop, tj. </a:t>
            </a:r>
            <a:r>
              <a:rPr lang="cs-CZ" b="1" smtClean="0"/>
              <a:t>datem nevyplacení daného nezpůsobilého výdaje </a:t>
            </a:r>
            <a:r>
              <a:rPr lang="cs-CZ" smtClean="0"/>
              <a:t>končí doba </a:t>
            </a:r>
            <a:r>
              <a:rPr lang="cs-CZ" b="1" smtClean="0"/>
              <a:t>pro výpočet penále.</a:t>
            </a:r>
          </a:p>
          <a:p>
            <a:r>
              <a:rPr lang="cs-CZ" smtClean="0"/>
              <a:t>Příjemce by tak již nemusel zasílat prostředky na účet FÚ.</a:t>
            </a:r>
          </a:p>
        </p:txBody>
      </p:sp>
      <p:sp>
        <p:nvSpPr>
          <p:cNvPr id="1177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2036676-A241-4DEE-A3FC-2E1E889B6DCA}" type="slidenum">
              <a:rPr lang="cs-CZ" smtClean="0"/>
              <a:pPr eaLnBrk="1" hangingPunct="1"/>
              <a:t>47</a:t>
            </a:fld>
            <a:endParaRPr lang="cs-CZ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mtClean="0"/>
              <a:t>V druhém případě si pak příjemce může v některé z dalších MZ daný výdaj znovu uplatnit do soupisky účetních dokladů.</a:t>
            </a:r>
          </a:p>
          <a:p>
            <a:endParaRPr lang="cs-CZ" smtClean="0"/>
          </a:p>
        </p:txBody>
      </p:sp>
      <p:sp>
        <p:nvSpPr>
          <p:cNvPr id="1187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7E82CC1-5FB2-4EE4-A7FF-242EEDC0FB98}" type="slidenum">
              <a:rPr lang="cs-CZ" smtClean="0"/>
              <a:pPr eaLnBrk="1" hangingPunct="1"/>
              <a:t>48</a:t>
            </a:fld>
            <a:endParaRPr lang="cs-CZ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  <a:p>
            <a:r>
              <a:rPr lang="cs-CZ" smtClean="0"/>
              <a:t>- Jestliže se výdaj objeví v soupisce účetních dokladů, bylo za něj něco pořízeno, v tom případě již nezpůsobilý výdaj, nikoliv mylná platba</a:t>
            </a:r>
          </a:p>
          <a:p>
            <a:endParaRPr lang="cs-CZ" smtClean="0"/>
          </a:p>
        </p:txBody>
      </p:sp>
      <p:sp>
        <p:nvSpPr>
          <p:cNvPr id="11981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DF976B3-8C9B-4A75-BB23-9DC8E94C1090}" type="slidenum">
              <a:rPr lang="cs-CZ" smtClean="0"/>
              <a:pPr eaLnBrk="1" hangingPunct="1"/>
              <a:t>49</a:t>
            </a:fld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Zástupný symbol pro poznámky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FontTx/>
              <a:buChar char="-"/>
              <a:defRPr/>
            </a:pPr>
            <a:r>
              <a:rPr lang="cs-CZ" sz="1400" dirty="0" smtClean="0">
                <a:cs typeface="Lucida Sans Unicode" pitchFamily="34" charset="0"/>
              </a:rPr>
              <a:t>Vedení účetnictví včetně vedení mezd pracovníků, personalistika, školení BOZP</a:t>
            </a:r>
          </a:p>
          <a:p>
            <a:pPr marL="285750" indent="-285750">
              <a:buFontTx/>
              <a:buChar char="-"/>
              <a:defRPr/>
            </a:pPr>
            <a:r>
              <a:rPr lang="cs-CZ" sz="1400" dirty="0" smtClean="0">
                <a:cs typeface="Lucida Sans Unicode" pitchFamily="34" charset="0"/>
              </a:rPr>
              <a:t>Správa počítačových sítí a internetových stránek, včetně aktualizace</a:t>
            </a:r>
          </a:p>
          <a:p>
            <a:pPr marL="285750" indent="-285750">
              <a:buFontTx/>
              <a:buChar char="-"/>
              <a:defRPr/>
            </a:pPr>
            <a:r>
              <a:rPr lang="cs-CZ" sz="1400" dirty="0" smtClean="0">
                <a:cs typeface="Lucida Sans Unicode" pitchFamily="34" charset="0"/>
              </a:rPr>
              <a:t>Spotřební a kancelářský materiál, </a:t>
            </a:r>
            <a:r>
              <a:rPr lang="cs-CZ" sz="1400" dirty="0" err="1" smtClean="0">
                <a:cs typeface="Lucida Sans Unicode" pitchFamily="34" charset="0"/>
              </a:rPr>
              <a:t>flash</a:t>
            </a:r>
            <a:r>
              <a:rPr lang="cs-CZ" sz="1400" dirty="0" smtClean="0">
                <a:cs typeface="Lucida Sans Unicode" pitchFamily="34" charset="0"/>
              </a:rPr>
              <a:t> disky, DVD, CD, nákup papíru</a:t>
            </a:r>
          </a:p>
          <a:p>
            <a:pPr marL="285750" indent="-285750">
              <a:buFontTx/>
              <a:buChar char="-"/>
              <a:defRPr/>
            </a:pPr>
            <a:r>
              <a:rPr lang="cs-CZ" sz="1400" dirty="0" smtClean="0">
                <a:cs typeface="Lucida Sans Unicode" pitchFamily="34" charset="0"/>
              </a:rPr>
              <a:t>Veškeré tuzemské cestovní náhrady- </a:t>
            </a:r>
            <a:r>
              <a:rPr lang="cs-CZ" sz="1400" b="1" dirty="0" smtClean="0">
                <a:cs typeface="Lucida Sans Unicode" pitchFamily="34" charset="0"/>
              </a:rPr>
              <a:t>týká se realizačního týmu</a:t>
            </a:r>
          </a:p>
          <a:p>
            <a:pPr>
              <a:defRPr/>
            </a:pPr>
            <a:endParaRPr lang="cs-CZ" sz="1400" dirty="0" smtClean="0">
              <a:cs typeface="Lucida Sans Unicode" pitchFamily="34" charset="0"/>
            </a:endParaRPr>
          </a:p>
          <a:p>
            <a:pPr>
              <a:defRPr/>
            </a:pPr>
            <a:r>
              <a:rPr lang="cs-CZ" sz="1400" dirty="0" smtClean="0">
                <a:cs typeface="Lucida Sans Unicode" pitchFamily="34" charset="0"/>
              </a:rPr>
              <a:t>Nájemné prostor pro cílovou skupinu je přímý náklad.</a:t>
            </a:r>
          </a:p>
          <a:p>
            <a:pPr>
              <a:defRPr/>
            </a:pPr>
            <a:endParaRPr lang="cs-CZ" sz="1400" dirty="0" smtClean="0">
              <a:cs typeface="Lucida Sans Unicode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cs-CZ" sz="1400" dirty="0" smtClean="0">
                <a:cs typeface="Lucida Sans Unicode" pitchFamily="34" charset="0"/>
              </a:rPr>
              <a:t>Náklady na pořízení zásob či materiálu pro občerstvení pracovníků či cílové skupiny- jedná se zde o </a:t>
            </a:r>
            <a:r>
              <a:rPr lang="cs-CZ" sz="1400" b="1" dirty="0" smtClean="0">
                <a:cs typeface="Lucida Sans Unicode" pitchFamily="34" charset="0"/>
              </a:rPr>
              <a:t>„průběžnou spotřebu“- </a:t>
            </a:r>
            <a:r>
              <a:rPr lang="cs-CZ" sz="1400" dirty="0" smtClean="0">
                <a:cs typeface="Lucida Sans Unicode" pitchFamily="34" charset="0"/>
              </a:rPr>
              <a:t>sušenky, čaje, </a:t>
            </a:r>
            <a:r>
              <a:rPr lang="cs-CZ" sz="1400" dirty="0" err="1" smtClean="0">
                <a:cs typeface="Lucida Sans Unicode" pitchFamily="34" charset="0"/>
              </a:rPr>
              <a:t>kafe</a:t>
            </a:r>
            <a:r>
              <a:rPr lang="cs-CZ" sz="1400" dirty="0" smtClean="0">
                <a:cs typeface="Lucida Sans Unicode" pitchFamily="34" charset="0"/>
              </a:rPr>
              <a:t>, atd.</a:t>
            </a:r>
          </a:p>
          <a:p>
            <a:pPr marL="285750" indent="-285750">
              <a:buFontTx/>
              <a:buChar char="-"/>
              <a:defRPr/>
            </a:pPr>
            <a:endParaRPr lang="cs-CZ" sz="1400" dirty="0" smtClean="0">
              <a:cs typeface="Lucida Sans Unicode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cs-CZ" sz="1400" dirty="0" smtClean="0">
                <a:cs typeface="Lucida Sans Unicode" pitchFamily="34" charset="0"/>
              </a:rPr>
              <a:t>Internetové připojení, poštovné a balné, dopravné, voda, energie</a:t>
            </a:r>
          </a:p>
          <a:p>
            <a:pPr marL="285750" indent="-285750">
              <a:buFontTx/>
              <a:buChar char="-"/>
              <a:defRPr/>
            </a:pPr>
            <a:r>
              <a:rPr lang="cs-CZ" sz="1400" dirty="0" smtClean="0">
                <a:cs typeface="Lucida Sans Unicode" pitchFamily="34" charset="0"/>
              </a:rPr>
              <a:t>daňové a právní poradenství</a:t>
            </a:r>
          </a:p>
          <a:p>
            <a:pPr marL="285750" indent="-285750">
              <a:buFontTx/>
              <a:buChar char="-"/>
              <a:defRPr/>
            </a:pPr>
            <a:r>
              <a:rPr lang="cs-CZ" sz="1400" dirty="0" smtClean="0">
                <a:cs typeface="Lucida Sans Unicode" pitchFamily="34" charset="0"/>
              </a:rPr>
              <a:t>Administrace výběrových/zadávacích řízení nezbytných pro projekt a další služby spojené se zadáváním zakázek (např. poradenství)</a:t>
            </a:r>
            <a:endParaRPr lang="cs-CZ" dirty="0" smtClean="0"/>
          </a:p>
        </p:txBody>
      </p:sp>
      <p:sp>
        <p:nvSpPr>
          <p:cNvPr id="747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F72F1DF-C528-47B2-A799-CBFE4BB87DA4}" type="slidenum">
              <a:rPr lang="cs-CZ" smtClean="0"/>
              <a:pPr eaLnBrk="1" hangingPunct="1"/>
              <a:t>5</a:t>
            </a:fld>
            <a:endParaRPr lang="cs-CZ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1208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F88E677-89CC-4D64-A257-1132441541E3}" type="slidenum">
              <a:rPr lang="cs-CZ" smtClean="0"/>
              <a:pPr eaLnBrk="1" hangingPunct="1"/>
              <a:t>50</a:t>
            </a:fld>
            <a:endParaRPr lang="cs-CZ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12186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AEC8CFE-0CB9-4AEF-9291-3AD3509B377B}" type="slidenum">
              <a:rPr lang="cs-CZ" smtClean="0"/>
              <a:pPr eaLnBrk="1" hangingPunct="1"/>
              <a:t>51</a:t>
            </a:fld>
            <a:endParaRPr lang="cs-CZ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12288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1B29429-272B-4FC6-8C71-F291E53D8BDA}" type="slidenum">
              <a:rPr lang="cs-CZ" smtClean="0"/>
              <a:pPr eaLnBrk="1" hangingPunct="1"/>
              <a:t>52</a:t>
            </a:fld>
            <a:endParaRPr lang="cs-CZ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1239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D43C234-86CC-4877-BE0C-A62EF1A9B1BA}" type="slidenum">
              <a:rPr lang="cs-CZ" smtClean="0"/>
              <a:pPr eaLnBrk="1" hangingPunct="1"/>
              <a:t>53</a:t>
            </a:fld>
            <a:endParaRPr lang="cs-CZ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1249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4AEAF8C-55E1-4009-AADD-F05ECC57AFA8}" type="slidenum">
              <a:rPr lang="cs-CZ" smtClean="0"/>
              <a:pPr eaLnBrk="1" hangingPunct="1"/>
              <a:t>54</a:t>
            </a:fld>
            <a:endParaRPr lang="cs-CZ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1259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44D5A78-9872-4A08-B799-892A9DFA776D}" type="slidenum">
              <a:rPr lang="cs-CZ" smtClean="0"/>
              <a:pPr eaLnBrk="1" hangingPunct="1"/>
              <a:t>55</a:t>
            </a:fld>
            <a:endParaRPr lang="cs-CZ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1269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DBEF0A3-E396-4867-90F6-CE739DA5212D}" type="slidenum">
              <a:rPr lang="cs-CZ" smtClean="0"/>
              <a:pPr eaLnBrk="1" hangingPunct="1"/>
              <a:t>56</a:t>
            </a:fld>
            <a:endParaRPr lang="cs-CZ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1280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0B9D1DD-FA3E-470B-9308-D3978DF51596}" type="slidenum">
              <a:rPr lang="cs-CZ" smtClean="0"/>
              <a:pPr eaLnBrk="1" hangingPunct="1"/>
              <a:t>57</a:t>
            </a:fld>
            <a:endParaRPr lang="cs-CZ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1290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C7C8048-2E99-416D-BC92-759786FB4A95}" type="slidenum">
              <a:rPr lang="cs-CZ" smtClean="0"/>
              <a:pPr eaLnBrk="1" hangingPunct="1"/>
              <a:t>58</a:t>
            </a:fld>
            <a:endParaRPr lang="cs-CZ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1300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267A566-516E-487A-AB3B-BC52724E99C9}" type="slidenum">
              <a:rPr lang="cs-CZ" smtClean="0"/>
              <a:pPr eaLnBrk="1" hangingPunct="1"/>
              <a:t>59</a:t>
            </a:fld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Zástupný symbol pro poznámky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cs-CZ" dirty="0" smtClean="0"/>
              <a:t>U NN se má za to, </a:t>
            </a:r>
            <a:r>
              <a:rPr lang="cs-CZ" b="1" dirty="0" smtClean="0"/>
              <a:t>že vznikly a jsou způsobilé ve výši odvozené od jejich podílu na způsobilých přímých nákladech </a:t>
            </a:r>
            <a:r>
              <a:rPr lang="cs-CZ" dirty="0" smtClean="0"/>
              <a:t>snížených o položky křížového financování </a:t>
            </a:r>
          </a:p>
          <a:p>
            <a:pPr>
              <a:defRPr/>
            </a:pPr>
            <a:endParaRPr lang="cs-CZ" dirty="0" smtClean="0"/>
          </a:p>
          <a:p>
            <a:pPr marL="285750" indent="-285750">
              <a:buFontTx/>
              <a:buChar char="-"/>
              <a:defRPr/>
            </a:pPr>
            <a:r>
              <a:rPr lang="cs-CZ" dirty="0" smtClean="0"/>
              <a:t>NN se nedokladují a neprokazují jednotlivými účetními doklady. </a:t>
            </a:r>
            <a:r>
              <a:rPr lang="cs-CZ" b="1" dirty="0" smtClean="0"/>
              <a:t>Jejich výše je daná procentem a je stanovena v právním aktu </a:t>
            </a:r>
            <a:r>
              <a:rPr lang="cs-CZ" dirty="0" smtClean="0"/>
              <a:t>(nemělo by být více než 18%)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 smtClean="0"/>
              <a:t>Z projektového účtu je možné si převést na provozní účet více na NN než dle schválených výdajů z monitorovací zprávy, ale pozor!!! </a:t>
            </a:r>
          </a:p>
          <a:p>
            <a:pPr marL="285750" indent="-285750">
              <a:buFontTx/>
              <a:buChar char="-"/>
              <a:defRPr/>
            </a:pPr>
            <a:endParaRPr lang="cs-CZ" dirty="0" smtClean="0"/>
          </a:p>
          <a:p>
            <a:pPr marL="285750" indent="-285750">
              <a:buFontTx/>
              <a:buChar char="-"/>
              <a:defRPr/>
            </a:pPr>
            <a:r>
              <a:rPr lang="cs-CZ" dirty="0" smtClean="0"/>
              <a:t>Pokud </a:t>
            </a:r>
            <a:r>
              <a:rPr lang="cs-CZ" b="1" dirty="0" smtClean="0"/>
              <a:t>příjemce nedočerpá dotaci</a:t>
            </a:r>
            <a:r>
              <a:rPr lang="cs-CZ" dirty="0" smtClean="0"/>
              <a:t>, není nárok na více než procentem stanovenou částku NN odvozenou od přímých nákladů projektu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 smtClean="0"/>
              <a:t>Stejné i v případě </a:t>
            </a:r>
            <a:r>
              <a:rPr lang="cs-CZ" b="1" dirty="0" smtClean="0"/>
              <a:t>nezpůsobilých výdajů- </a:t>
            </a:r>
            <a:r>
              <a:rPr lang="cs-CZ" dirty="0" smtClean="0"/>
              <a:t>také není nárok na celou částku NN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 smtClean="0"/>
              <a:t>Pokud přijde </a:t>
            </a:r>
            <a:r>
              <a:rPr lang="cs-CZ" b="1" dirty="0" smtClean="0"/>
              <a:t>zálohová platba- nepřevést celou na NN- </a:t>
            </a:r>
            <a:r>
              <a:rPr lang="cs-CZ" dirty="0" smtClean="0"/>
              <a:t>další platba se odvíjí od prokázaných způsobilých přímých výdajů projektu</a:t>
            </a:r>
          </a:p>
        </p:txBody>
      </p:sp>
      <p:sp>
        <p:nvSpPr>
          <p:cNvPr id="757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A62A9B7-7E02-4A3A-A6CB-04EE6D14FF16}" type="slidenum">
              <a:rPr lang="cs-CZ" smtClean="0"/>
              <a:pPr eaLnBrk="1" hangingPunct="1"/>
              <a:t>6</a:t>
            </a:fld>
            <a:endParaRPr lang="cs-CZ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1310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8EFCD71-7DB0-4169-8093-D7C5464EFC06}" type="slidenum">
              <a:rPr lang="cs-CZ" smtClean="0"/>
              <a:pPr eaLnBrk="1" hangingPunct="1"/>
              <a:t>60</a:t>
            </a:fld>
            <a:endParaRPr lang="cs-CZ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1321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D2DC914-CE84-4060-9B3B-2875E0BE3869}" type="slidenum">
              <a:rPr lang="cs-CZ" smtClean="0"/>
              <a:pPr eaLnBrk="1" hangingPunct="1"/>
              <a:t>61</a:t>
            </a:fld>
            <a:endParaRPr lang="cs-CZ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1331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EED4868-65F3-435A-BBAA-8370F15583C7}" type="slidenum">
              <a:rPr lang="cs-CZ" smtClean="0"/>
              <a:pPr eaLnBrk="1" hangingPunct="1"/>
              <a:t>62</a:t>
            </a:fld>
            <a:endParaRPr lang="cs-CZ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134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6F3BE3A-AD19-44B2-9A12-DD9C994735DD}" type="slidenum">
              <a:rPr lang="cs-CZ" smtClean="0"/>
              <a:pPr eaLnBrk="1" hangingPunct="1"/>
              <a:t>63</a:t>
            </a:fld>
            <a:endParaRPr lang="cs-CZ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1351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D7D99E2-7639-4CCB-8758-EE77D9C13A75}" type="slidenum">
              <a:rPr lang="cs-CZ" smtClean="0"/>
              <a:pPr eaLnBrk="1" hangingPunct="1"/>
              <a:t>64</a:t>
            </a:fld>
            <a:endParaRPr lang="cs-CZ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1361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6903997-FD2E-4B36-802C-B9ABD2EC4163}" type="slidenum">
              <a:rPr lang="cs-CZ" smtClean="0"/>
              <a:pPr eaLnBrk="1" hangingPunct="1"/>
              <a:t>65</a:t>
            </a:fld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Zástupný symbol pro poznámky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>
              <a:defRPr/>
            </a:pPr>
            <a:r>
              <a:rPr lang="cs-CZ" sz="1000" dirty="0" smtClean="0"/>
              <a:t>Doplníte všechny přímé náklady, případně křížové financování a dále se dopočte dle vyplněného pole </a:t>
            </a:r>
            <a:r>
              <a:rPr lang="cs-CZ" sz="1000" b="1" dirty="0" smtClean="0"/>
              <a:t>% nepřímých nákladů </a:t>
            </a:r>
            <a:r>
              <a:rPr lang="cs-CZ" sz="1000" dirty="0" smtClean="0"/>
              <a:t>částka do pole </a:t>
            </a:r>
            <a:r>
              <a:rPr lang="cs-CZ" sz="1000" b="1" dirty="0" smtClean="0"/>
              <a:t>Požadováno na přímé a nepřímé náklady celkem</a:t>
            </a:r>
          </a:p>
        </p:txBody>
      </p:sp>
      <p:sp>
        <p:nvSpPr>
          <p:cNvPr id="768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0354903-1A37-4634-880D-217EC0F1D39A}" type="slidenum">
              <a:rPr lang="cs-CZ" smtClean="0"/>
              <a:pPr eaLnBrk="1" hangingPunct="1"/>
              <a:t>7</a:t>
            </a:fld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mtClean="0"/>
              <a:t>Výše NN dle Rozhodnutí o poskytnutí dotace- vypočteno jako procento z celkových způsobilých výdajů projektu (v Kč), v našem případě je to 10%, tedy 284 286,50Kč.</a:t>
            </a:r>
          </a:p>
          <a:p>
            <a:r>
              <a:rPr lang="cs-CZ" b="1" smtClean="0"/>
              <a:t>Dosud prokazované </a:t>
            </a:r>
            <a:r>
              <a:rPr lang="cs-CZ" smtClean="0"/>
              <a:t>je nula, protože se jedná o první monitorovací zprávu. V druhé monitorovací zprávě zde bude 6 144,50 Kč.</a:t>
            </a:r>
          </a:p>
          <a:p>
            <a:r>
              <a:rPr lang="cs-CZ" b="1" smtClean="0"/>
              <a:t>Aktuálně prokazované </a:t>
            </a:r>
            <a:r>
              <a:rPr lang="cs-CZ" smtClean="0"/>
              <a:t>– budou činit 7 708,- Kč</a:t>
            </a:r>
          </a:p>
          <a:p>
            <a:endParaRPr lang="cs-CZ" smtClean="0"/>
          </a:p>
        </p:txBody>
      </p:sp>
      <p:sp>
        <p:nvSpPr>
          <p:cNvPr id="778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1FE533A-4AD1-4E34-9128-E31267AB05AE}" type="slidenum">
              <a:rPr lang="cs-CZ" smtClean="0"/>
              <a:pPr eaLnBrk="1" hangingPunct="1"/>
              <a:t>8</a:t>
            </a:fld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Zástupný symbol pro poznámky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cs-CZ" dirty="0" smtClean="0"/>
              <a:t>Zvláštní přílohou je vzorový výpis z účtu</a:t>
            </a:r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r>
              <a:rPr lang="cs-CZ" dirty="0" smtClean="0"/>
              <a:t>Další přílohou, kde se projeví čerpání NN je výpis z účtu projektu.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 smtClean="0"/>
              <a:t>Každý výdaj by měl být popsán pro snadnou orientaci- neplatí jen pro NN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 smtClean="0"/>
              <a:t>Může být označeno i jinak, ale důležité je, aby se v tom dalo orientovat a každý výdaj mohl být jednoznačně identifikován</a:t>
            </a:r>
          </a:p>
          <a:p>
            <a:pPr marL="285750" indent="-285750">
              <a:buFontTx/>
              <a:buChar char="-"/>
              <a:defRPr/>
            </a:pPr>
            <a:endParaRPr lang="cs-CZ" dirty="0" smtClean="0"/>
          </a:p>
          <a:p>
            <a:pPr marL="285750" indent="-285750">
              <a:buFontTx/>
              <a:buChar char="-"/>
              <a:defRPr/>
            </a:pPr>
            <a:r>
              <a:rPr lang="cs-CZ" dirty="0" smtClean="0"/>
              <a:t>V případě </a:t>
            </a:r>
            <a:r>
              <a:rPr lang="cs-CZ" b="1" dirty="0" smtClean="0"/>
              <a:t>projektové pokladny </a:t>
            </a:r>
            <a:r>
              <a:rPr lang="cs-CZ" dirty="0" smtClean="0"/>
              <a:t>a dodaného pokladního deníku by označení bylo obdobné</a:t>
            </a:r>
          </a:p>
        </p:txBody>
      </p:sp>
      <p:sp>
        <p:nvSpPr>
          <p:cNvPr id="788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9561168-FCA2-4EFA-918E-C512D9A19754}" type="slidenum">
              <a:rPr lang="cs-CZ" smtClean="0"/>
              <a:pPr eaLnBrk="1" hangingPunct="1"/>
              <a:t>9</a:t>
            </a:fld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047606" y="1969066"/>
            <a:ext cx="7796788" cy="4253240"/>
          </a:xfrm>
          <a:prstGeom prst="rect">
            <a:avLst/>
          </a:prstGeom>
        </p:spPr>
        <p:txBody>
          <a:bodyPr/>
          <a:lstStyle>
            <a:lvl1pPr marL="0" indent="0" algn="ctr" eaLnBrk="1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1pPr>
            <a:lvl2pPr marL="504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6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0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4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8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2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4600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047606" y="1969066"/>
            <a:ext cx="7796788" cy="4253240"/>
          </a:xfrm>
          <a:prstGeom prst="rect">
            <a:avLst/>
          </a:prstGeom>
        </p:spPr>
        <p:txBody>
          <a:bodyPr/>
          <a:lstStyle>
            <a:lvl1pPr marL="0" indent="0" algn="ctr" eaLnBrk="1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1pPr>
            <a:lvl2pPr marL="504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6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0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4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8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2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490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047606" y="1969066"/>
            <a:ext cx="7796788" cy="4253240"/>
          </a:xfrm>
          <a:prstGeom prst="rect">
            <a:avLst/>
          </a:prstGeom>
        </p:spPr>
        <p:txBody>
          <a:bodyPr/>
          <a:lstStyle>
            <a:lvl1pPr marL="0" indent="0" algn="ctr" eaLnBrk="1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1pPr>
            <a:lvl2pPr marL="504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6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0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4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8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2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729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 userDrawn="1"/>
        </p:nvSpPr>
        <p:spPr>
          <a:xfrm>
            <a:off x="2125663" y="2047875"/>
            <a:ext cx="6931025" cy="3287713"/>
          </a:xfrm>
          <a:prstGeom prst="rect">
            <a:avLst/>
          </a:prstGeom>
          <a:noFill/>
        </p:spPr>
        <p:txBody>
          <a:bodyPr lIns="100803" tIns="50402" rIns="100803" bIns="50402">
            <a:spAutoFit/>
          </a:bodyPr>
          <a:lstStyle/>
          <a:p>
            <a:pPr fontAlgn="auto">
              <a:spcBef>
                <a:spcPts val="0"/>
              </a:spcBef>
              <a:buFont typeface="Wingdings" charset="2"/>
              <a:buNone/>
              <a:defRPr/>
            </a:pPr>
            <a:r>
              <a:rPr lang="cs-CZ" sz="4000" b="1" dirty="0">
                <a:solidFill>
                  <a:srgbClr val="F391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Děkuji za pozornost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/>
            </a:pPr>
            <a:endParaRPr lang="cs-CZ" sz="15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/>
            </a:pPr>
            <a:endParaRPr lang="cs-CZ" sz="15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/>
            </a:pPr>
            <a:endParaRPr lang="cs-CZ" sz="15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/>
            </a:pPr>
            <a:endParaRPr lang="cs-CZ" sz="15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Kontakt: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jméno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funkce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Odbor OP VK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Ministerstvo školství, mládeže a tělovýchovy ČR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e-mail:</a:t>
            </a:r>
          </a:p>
        </p:txBody>
      </p:sp>
    </p:spTree>
    <p:extLst>
      <p:ext uri="{BB962C8B-B14F-4D97-AF65-F5344CB8AC3E}">
        <p14:creationId xmlns:p14="http://schemas.microsoft.com/office/powerpoint/2010/main" val="1296664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MSMT_tecky_OK_RGB.ai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401638"/>
            <a:ext cx="64579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0" descr="MSMT_logolink_bezVlajky_RGB.ai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3" y="6405563"/>
            <a:ext cx="42672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504017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1008035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512052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2016069" algn="ctr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77825" indent="-37782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432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25082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5082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6950" indent="-25082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2095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6112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80130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4147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17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35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52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069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86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4104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8121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2138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mt.cz/strukturalni-fondy/newsletter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smt.cz/file/11642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mailto:jiri.haken@msmt.cz" TargetMode="Externa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1244600" y="3779838"/>
            <a:ext cx="7796213" cy="1323975"/>
          </a:xfrm>
        </p:spPr>
        <p:txBody>
          <a:bodyPr rtlCol="0">
            <a:normAutofit/>
          </a:bodyPr>
          <a:lstStyle/>
          <a:p>
            <a:pPr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cs-CZ" sz="2800" b="1" dirty="0" smtClean="0">
                <a:solidFill>
                  <a:srgbClr val="F3912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 CE" charset="-18"/>
                <a:ea typeface="ＭＳ Ｐゴシック" charset="-128"/>
                <a:cs typeface="Helvetica CE" charset="-18"/>
              </a:rPr>
              <a:t>Jiří Haken</a:t>
            </a:r>
          </a:p>
          <a:p>
            <a:pPr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cs-CZ" sz="2800" b="1" smtClean="0">
                <a:solidFill>
                  <a:srgbClr val="F3912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 CE" charset="-18"/>
                <a:ea typeface="ＭＳ Ｐゴシック" charset="-128"/>
                <a:cs typeface="Helvetica CE" charset="-18"/>
              </a:rPr>
              <a:t>30.8.2012</a:t>
            </a:r>
            <a:endParaRPr lang="cs-CZ" sz="2800" b="1" dirty="0" smtClean="0">
              <a:solidFill>
                <a:srgbClr val="F3912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 CE" charset="-18"/>
              <a:ea typeface="ＭＳ Ｐゴシック" charset="-128"/>
              <a:cs typeface="Helvetica CE" charset="-18"/>
            </a:endParaRPr>
          </a:p>
          <a:p>
            <a:pPr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cs-CZ" sz="2800" b="1" dirty="0" smtClean="0">
              <a:solidFill>
                <a:srgbClr val="F3912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 CE" charset="-18"/>
              <a:ea typeface="ＭＳ Ｐゴシック" charset="-128"/>
              <a:cs typeface="Helvetica CE" charset="-18"/>
            </a:endParaRPr>
          </a:p>
          <a:p>
            <a:pPr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cs-CZ" dirty="0"/>
          </a:p>
        </p:txBody>
      </p:sp>
      <p:sp>
        <p:nvSpPr>
          <p:cNvPr id="3075" name="Nadpis 2"/>
          <p:cNvSpPr>
            <a:spLocks noGrp="1"/>
          </p:cNvSpPr>
          <p:nvPr>
            <p:ph type="title" idx="4294967295"/>
          </p:nvPr>
        </p:nvSpPr>
        <p:spPr bwMode="auto">
          <a:xfrm>
            <a:off x="950913" y="1290638"/>
            <a:ext cx="8178800" cy="8001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cs-CZ" sz="5400" b="1" smtClean="0">
                <a:solidFill>
                  <a:srgbClr val="F3912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 CE"/>
                <a:ea typeface="MS PGothic" pitchFamily="34" charset="-128"/>
                <a:cs typeface="Helvetica CE"/>
              </a:rPr>
              <a:t>Finanční část monitorovací zprávy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2"/>
          <p:cNvSpPr>
            <a:spLocks noGrp="1"/>
          </p:cNvSpPr>
          <p:nvPr>
            <p:ph type="title" idx="4294967295"/>
          </p:nvPr>
        </p:nvSpPr>
        <p:spPr bwMode="auto">
          <a:xfrm>
            <a:off x="950913" y="3068638"/>
            <a:ext cx="81788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sz="4000" b="1" smtClean="0">
                <a:cs typeface="Arial" pitchFamily="34" charset="0"/>
              </a:rPr>
              <a:t>Přílohy monitorovací zprávy</a:t>
            </a:r>
            <a:endParaRPr lang="cs-CZ" sz="400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/>
          <p:nvPr/>
        </p:nvSpPr>
        <p:spPr>
          <a:xfrm>
            <a:off x="6126162" y="4225381"/>
            <a:ext cx="1733550" cy="11999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Rozpis mzdových příspěvků</a:t>
            </a:r>
          </a:p>
        </p:txBody>
      </p:sp>
      <p:sp>
        <p:nvSpPr>
          <p:cNvPr id="4" name="Nadpis 2"/>
          <p:cNvSpPr txBox="1">
            <a:spLocks/>
          </p:cNvSpPr>
          <p:nvPr/>
        </p:nvSpPr>
        <p:spPr>
          <a:xfrm>
            <a:off x="684213" y="846138"/>
            <a:ext cx="8694737" cy="91757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sz="3600" b="1" dirty="0">
                <a:latin typeface="+mj-lt"/>
                <a:ea typeface="+mj-ea"/>
                <a:cs typeface="+mj-cs"/>
              </a:rPr>
              <a:t>Provázanost příloh MZ</a:t>
            </a:r>
            <a:endParaRPr lang="cs-CZ" sz="36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082862" y="2758531"/>
            <a:ext cx="1735200" cy="1288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Soupiska účetních dokladů</a:t>
            </a:r>
          </a:p>
        </p:txBody>
      </p:sp>
      <p:sp>
        <p:nvSpPr>
          <p:cNvPr id="8" name="Obdélník 7"/>
          <p:cNvSpPr/>
          <p:nvPr/>
        </p:nvSpPr>
        <p:spPr>
          <a:xfrm>
            <a:off x="595312" y="1913731"/>
            <a:ext cx="1289050" cy="16891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Účetní doklady</a:t>
            </a:r>
          </a:p>
        </p:txBody>
      </p:sp>
      <p:sp>
        <p:nvSpPr>
          <p:cNvPr id="9" name="Obdélník 8"/>
          <p:cNvSpPr/>
          <p:nvPr/>
        </p:nvSpPr>
        <p:spPr>
          <a:xfrm>
            <a:off x="728662" y="2091531"/>
            <a:ext cx="1289050" cy="16891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Účetní doklady</a:t>
            </a:r>
          </a:p>
        </p:txBody>
      </p:sp>
      <p:sp>
        <p:nvSpPr>
          <p:cNvPr id="10" name="Obdélník 9"/>
          <p:cNvSpPr/>
          <p:nvPr/>
        </p:nvSpPr>
        <p:spPr>
          <a:xfrm>
            <a:off x="881062" y="2243931"/>
            <a:ext cx="1289050" cy="16891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Účetní doklady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906462" y="5069681"/>
            <a:ext cx="1289050" cy="16891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Provozní účet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2062162" y="4580731"/>
            <a:ext cx="1289050" cy="16891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Projektový účet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5973762" y="3113881"/>
            <a:ext cx="1733550" cy="11999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Rozpis cestovních náhrad zahraničních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5751512" y="2002631"/>
            <a:ext cx="1733550" cy="11999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Rozpis mzdových výdajů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8107362" y="1202531"/>
            <a:ext cx="1289050" cy="16891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Pracovní výkaz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8329612" y="4980781"/>
            <a:ext cx="1289050" cy="16891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Seznam školení</a:t>
            </a:r>
          </a:p>
        </p:txBody>
      </p:sp>
      <p:cxnSp>
        <p:nvCxnSpPr>
          <p:cNvPr id="23" name="Přímá spojovací šipka 22"/>
          <p:cNvCxnSpPr/>
          <p:nvPr/>
        </p:nvCxnSpPr>
        <p:spPr>
          <a:xfrm>
            <a:off x="2170113" y="3087688"/>
            <a:ext cx="844550" cy="2428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/>
          <p:nvPr/>
        </p:nvCxnSpPr>
        <p:spPr>
          <a:xfrm rot="5400000" flipH="1" flipV="1">
            <a:off x="2978150" y="3779838"/>
            <a:ext cx="530225" cy="1073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Přímá spojovací šipka 28"/>
          <p:cNvCxnSpPr/>
          <p:nvPr/>
        </p:nvCxnSpPr>
        <p:spPr>
          <a:xfrm rot="10800000" flipV="1">
            <a:off x="4818063" y="2601913"/>
            <a:ext cx="933450" cy="8016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Přímá spojovací šipka 30"/>
          <p:cNvCxnSpPr/>
          <p:nvPr/>
        </p:nvCxnSpPr>
        <p:spPr>
          <a:xfrm rot="10800000">
            <a:off x="4860925" y="3465513"/>
            <a:ext cx="1112838" cy="247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Přímá spojovací šipka 33"/>
          <p:cNvCxnSpPr/>
          <p:nvPr/>
        </p:nvCxnSpPr>
        <p:spPr>
          <a:xfrm rot="10800000">
            <a:off x="4814888" y="3556000"/>
            <a:ext cx="1260475" cy="12604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Přímá spojovací šipka 37"/>
          <p:cNvCxnSpPr/>
          <p:nvPr/>
        </p:nvCxnSpPr>
        <p:spPr>
          <a:xfrm rot="10800000" flipV="1">
            <a:off x="7485063" y="2046288"/>
            <a:ext cx="622300" cy="555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Přímá spojovací šipka 40"/>
          <p:cNvCxnSpPr/>
          <p:nvPr/>
        </p:nvCxnSpPr>
        <p:spPr>
          <a:xfrm rot="10800000">
            <a:off x="7245350" y="5491163"/>
            <a:ext cx="1035050" cy="495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Zástupný symbol pro text 3"/>
          <p:cNvSpPr txBox="1">
            <a:spLocks/>
          </p:cNvSpPr>
          <p:nvPr/>
        </p:nvSpPr>
        <p:spPr bwMode="auto">
          <a:xfrm>
            <a:off x="360363" y="1738313"/>
            <a:ext cx="9258300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803" tIns="50402" rIns="100803" bIns="50402"/>
          <a:lstStyle/>
          <a:p>
            <a:pPr marL="681038" lvl="3" indent="-236538" defTabSz="1006475" eaLnBrk="0" hangingPunct="0">
              <a:spcAft>
                <a:spcPts val="600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800" dirty="0">
                <a:latin typeface="+mn-lt"/>
                <a:cs typeface="Lucida Sans Unicode" pitchFamily="34" charset="0"/>
              </a:rPr>
              <a:t>Pracovní smlouva</a:t>
            </a:r>
          </a:p>
          <a:p>
            <a:pPr marL="681038" lvl="3" indent="-236538" defTabSz="1006475" eaLnBrk="0" hangingPunct="0">
              <a:spcAft>
                <a:spcPts val="600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800" dirty="0">
                <a:latin typeface="+mn-lt"/>
                <a:cs typeface="Lucida Sans Unicode" pitchFamily="34" charset="0"/>
              </a:rPr>
              <a:t>Výplatní listina, výplatní páska, mzdové listy</a:t>
            </a:r>
          </a:p>
          <a:p>
            <a:pPr marL="1184276" lvl="4" indent="-236538" defTabSz="1006475" eaLnBrk="0" hangingPunct="0">
              <a:spcAft>
                <a:spcPts val="600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400" dirty="0">
                <a:latin typeface="+mn-lt"/>
                <a:cs typeface="Lucida Sans Unicode" pitchFamily="34" charset="0"/>
              </a:rPr>
              <a:t>nebo sjetina z IS</a:t>
            </a:r>
          </a:p>
          <a:p>
            <a:pPr marL="681038" lvl="3" indent="-236538" defTabSz="1006475" eaLnBrk="0" hangingPunct="0">
              <a:spcAft>
                <a:spcPts val="600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800" dirty="0">
                <a:latin typeface="+mn-lt"/>
                <a:cs typeface="Lucida Sans Unicode" pitchFamily="34" charset="0"/>
              </a:rPr>
              <a:t>Výpis z projektového/provozního účtu</a:t>
            </a:r>
          </a:p>
          <a:p>
            <a:pPr marL="1184276" lvl="4" indent="-236538" defTabSz="1006475" eaLnBrk="0" hangingPunct="0">
              <a:spcAft>
                <a:spcPts val="600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400" dirty="0">
                <a:latin typeface="+mn-lt"/>
                <a:cs typeface="Lucida Sans Unicode" pitchFamily="34" charset="0"/>
              </a:rPr>
              <a:t>nebo sjetina z personálního IS</a:t>
            </a:r>
          </a:p>
          <a:p>
            <a:pPr marL="1184276" lvl="4" indent="-236538" defTabSz="1006475" eaLnBrk="0" hangingPunct="0">
              <a:spcAft>
                <a:spcPts val="600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400" dirty="0">
                <a:latin typeface="+mn-lt"/>
                <a:cs typeface="Lucida Sans Unicode" pitchFamily="34" charset="0"/>
              </a:rPr>
              <a:t>nebo čestné prohlášení zaměstnanců </a:t>
            </a:r>
          </a:p>
          <a:p>
            <a:pPr marL="681038" lvl="3" indent="-236538" defTabSz="1006475" eaLnBrk="0" hangingPunct="0">
              <a:spcAft>
                <a:spcPts val="600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800" dirty="0">
                <a:latin typeface="+mn-lt"/>
                <a:cs typeface="Lucida Sans Unicode" pitchFamily="34" charset="0"/>
              </a:rPr>
              <a:t>Pracovní výkazy</a:t>
            </a:r>
          </a:p>
          <a:p>
            <a:pPr marL="681038" lvl="3" indent="-236538" defTabSz="1006475" eaLnBrk="0" hangingPunct="0">
              <a:spcAft>
                <a:spcPts val="600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800" dirty="0">
                <a:latin typeface="+mn-lt"/>
                <a:cs typeface="Lucida Sans Unicode" pitchFamily="34" charset="0"/>
              </a:rPr>
              <a:t>Rozpis mzdových výdajů</a:t>
            </a:r>
          </a:p>
          <a:p>
            <a:pPr marL="681038" lvl="3" indent="-236538" defTabSz="1006475" eaLnBrk="0" hangingPunct="0">
              <a:spcAft>
                <a:spcPts val="600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800" dirty="0">
                <a:latin typeface="+mn-lt"/>
                <a:cs typeface="Lucida Sans Unicode" pitchFamily="34" charset="0"/>
              </a:rPr>
              <a:t>popř. další relevantní doklady</a:t>
            </a:r>
          </a:p>
          <a:p>
            <a:pPr marL="681038" lvl="3" indent="-236538" defTabSz="1006475" eaLnBrk="0" hangingPunct="0">
              <a:spcAft>
                <a:spcPts val="600"/>
              </a:spcAft>
              <a:buClr>
                <a:srgbClr val="FFA41D"/>
              </a:buClr>
              <a:buSzPct val="100000"/>
              <a:defRPr/>
            </a:pPr>
            <a:endParaRPr lang="cs-CZ" sz="2800" dirty="0">
              <a:latin typeface="+mn-lt"/>
              <a:cs typeface="Lucida Sans Unicode" pitchFamily="34" charset="0"/>
            </a:endParaRPr>
          </a:p>
          <a:p>
            <a:pPr marL="681038" lvl="3" indent="-236538" defTabSz="1006475" eaLnBrk="0" hangingPunct="0">
              <a:spcAft>
                <a:spcPts val="600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endParaRPr lang="cs-CZ" sz="2400" dirty="0">
              <a:latin typeface="Arial" charset="0"/>
              <a:cs typeface="Lucida Sans Unicode" pitchFamily="34" charset="0"/>
            </a:endParaRPr>
          </a:p>
        </p:txBody>
      </p:sp>
      <p:sp>
        <p:nvSpPr>
          <p:cNvPr id="4" name="Nadpis 2"/>
          <p:cNvSpPr txBox="1">
            <a:spLocks/>
          </p:cNvSpPr>
          <p:nvPr/>
        </p:nvSpPr>
        <p:spPr>
          <a:xfrm>
            <a:off x="684213" y="990600"/>
            <a:ext cx="8694737" cy="7731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sz="3600" b="1" dirty="0">
                <a:latin typeface="+mj-lt"/>
                <a:ea typeface="+mj-ea"/>
                <a:cs typeface="+mj-cs"/>
              </a:rPr>
              <a:t>Mzdové výdaje</a:t>
            </a:r>
            <a:endParaRPr lang="cs-CZ" sz="36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Obdélník 5">
            <a:hlinkClick r:id="rId3"/>
          </p:cNvPr>
          <p:cNvSpPr/>
          <p:nvPr/>
        </p:nvSpPr>
        <p:spPr>
          <a:xfrm>
            <a:off x="5940425" y="4770438"/>
            <a:ext cx="3330575" cy="118745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Viz </a:t>
            </a:r>
            <a:r>
              <a:rPr lang="cs-CZ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Newsletter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Osobní náklady</a:t>
            </a:r>
          </a:p>
          <a:p>
            <a:pPr algn="ctr">
              <a:defRPr/>
            </a:pP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  <a:hlinkClick r:id="rId4"/>
              </a:rPr>
              <a:t>http://www.</a:t>
            </a:r>
            <a:r>
              <a:rPr lang="cs-CZ" dirty="0" err="1">
                <a:solidFill>
                  <a:schemeClr val="tx1">
                    <a:lumMod val="50000"/>
                    <a:lumOff val="50000"/>
                  </a:schemeClr>
                </a:solidFill>
                <a:hlinkClick r:id="rId4"/>
              </a:rPr>
              <a:t>msmt.cz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  <a:hlinkClick r:id="rId4"/>
              </a:rPr>
              <a:t>/</a:t>
            </a:r>
            <a:r>
              <a:rPr lang="cs-CZ" dirty="0" err="1">
                <a:solidFill>
                  <a:schemeClr val="tx1">
                    <a:lumMod val="50000"/>
                    <a:lumOff val="50000"/>
                  </a:schemeClr>
                </a:solidFill>
                <a:hlinkClick r:id="rId4"/>
              </a:rPr>
              <a:t>file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  <a:hlinkClick r:id="rId4"/>
              </a:rPr>
              <a:t>/11642</a:t>
            </a: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Zástupný symbol pro text 3"/>
          <p:cNvSpPr txBox="1">
            <a:spLocks/>
          </p:cNvSpPr>
          <p:nvPr/>
        </p:nvSpPr>
        <p:spPr bwMode="auto">
          <a:xfrm>
            <a:off x="360363" y="1957388"/>
            <a:ext cx="9391650" cy="50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803" tIns="50402" rIns="100803" bIns="50402"/>
          <a:lstStyle/>
          <a:p>
            <a:pPr marL="681038" lvl="3" indent="-236538" defTabSz="1006475" eaLnBrk="0" hangingPunct="0">
              <a:spcAft>
                <a:spcPts val="1200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800" dirty="0">
                <a:latin typeface="+mn-lt"/>
                <a:cs typeface="Lucida Sans Unicode" pitchFamily="34" charset="0"/>
              </a:rPr>
              <a:t>Identifikace projektu, název subjektu,…</a:t>
            </a:r>
          </a:p>
          <a:p>
            <a:pPr marL="681038" lvl="3" indent="-236538" defTabSz="1006475" eaLnBrk="0" hangingPunct="0">
              <a:spcAft>
                <a:spcPts val="1200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800" dirty="0">
                <a:latin typeface="+mn-lt"/>
                <a:cs typeface="Lucida Sans Unicode" pitchFamily="34" charset="0"/>
              </a:rPr>
              <a:t>Identifikace pracovníka a zastávané funkce </a:t>
            </a:r>
            <a:r>
              <a:rPr lang="cs-CZ" sz="2400" dirty="0">
                <a:latin typeface="+mn-lt"/>
                <a:cs typeface="Lucida Sans Unicode" pitchFamily="34" charset="0"/>
              </a:rPr>
              <a:t>(odkaz na položku rozpočtu, např. 1.1.1.1.5 Řešitel projektu)</a:t>
            </a:r>
            <a:endParaRPr lang="cs-CZ" sz="2800" dirty="0">
              <a:latin typeface="+mn-lt"/>
              <a:cs typeface="Lucida Sans Unicode" pitchFamily="34" charset="0"/>
            </a:endParaRPr>
          </a:p>
          <a:p>
            <a:pPr marL="681038" lvl="3" indent="-236538" defTabSz="1006475" eaLnBrk="0" hangingPunct="0">
              <a:spcAft>
                <a:spcPts val="1200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800" dirty="0">
                <a:latin typeface="+mn-lt"/>
                <a:cs typeface="Lucida Sans Unicode" pitchFamily="34" charset="0"/>
              </a:rPr>
              <a:t>Údaje o úvazku v projektu, popřípadě o zapojení do dalších projektů v téže organizaci či u partnera</a:t>
            </a:r>
          </a:p>
          <a:p>
            <a:pPr marL="1184276" lvl="4" indent="-236538" defTabSz="1006475" eaLnBrk="0" hangingPunct="0">
              <a:spcAft>
                <a:spcPts val="1200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400" dirty="0">
                <a:latin typeface="+mn-lt"/>
                <a:cs typeface="Lucida Sans Unicode" pitchFamily="34" charset="0"/>
              </a:rPr>
              <a:t>V případě, že pracovní výkaz podepíše i pracovník, není potřeba zvlášť dodávat čestné prohlášení o nepřekročení </a:t>
            </a:r>
            <a:r>
              <a:rPr lang="cs-CZ" sz="2000" dirty="0">
                <a:latin typeface="+mn-lt"/>
                <a:cs typeface="Lucida Sans Unicode" pitchFamily="34" charset="0"/>
              </a:rPr>
              <a:t>1,5 </a:t>
            </a:r>
            <a:r>
              <a:rPr lang="cs-CZ" sz="2400" dirty="0">
                <a:latin typeface="+mn-lt"/>
                <a:cs typeface="Lucida Sans Unicode" pitchFamily="34" charset="0"/>
              </a:rPr>
              <a:t>úvazku</a:t>
            </a:r>
          </a:p>
          <a:p>
            <a:pPr marL="681038" lvl="3" indent="-236538" defTabSz="1006475" eaLnBrk="0" hangingPunct="0">
              <a:spcAft>
                <a:spcPts val="1200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800" dirty="0">
                <a:latin typeface="+mn-lt"/>
                <a:cs typeface="Lucida Sans Unicode" pitchFamily="34" charset="0"/>
              </a:rPr>
              <a:t>Časový rozsah práce dle smlouvy a podrobný popis činností</a:t>
            </a:r>
          </a:p>
          <a:p>
            <a:pPr marL="681038" lvl="3" indent="-236538" defTabSz="1006475" eaLnBrk="0" hangingPunct="0">
              <a:spcAft>
                <a:spcPts val="1200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endParaRPr lang="cs-CZ" sz="2800" dirty="0">
              <a:latin typeface="+mn-lt"/>
              <a:cs typeface="Lucida Sans Unicode" pitchFamily="34" charset="0"/>
            </a:endParaRPr>
          </a:p>
        </p:txBody>
      </p:sp>
      <p:sp>
        <p:nvSpPr>
          <p:cNvPr id="4" name="Nadpis 2"/>
          <p:cNvSpPr txBox="1">
            <a:spLocks/>
          </p:cNvSpPr>
          <p:nvPr/>
        </p:nvSpPr>
        <p:spPr>
          <a:xfrm>
            <a:off x="684213" y="944563"/>
            <a:ext cx="8694737" cy="81915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sz="3600" b="1" dirty="0">
                <a:latin typeface="+mj-lt"/>
                <a:ea typeface="+mj-ea"/>
                <a:cs typeface="+mj-cs"/>
              </a:rPr>
              <a:t>Pracovní výkaz</a:t>
            </a:r>
            <a:endParaRPr lang="cs-CZ" sz="36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/>
          <p:cNvSpPr txBox="1">
            <a:spLocks/>
          </p:cNvSpPr>
          <p:nvPr/>
        </p:nvSpPr>
        <p:spPr>
          <a:xfrm>
            <a:off x="684213" y="846138"/>
            <a:ext cx="8694737" cy="91757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sz="3600" b="1" dirty="0">
                <a:latin typeface="+mj-lt"/>
                <a:ea typeface="+mj-ea"/>
                <a:cs typeface="+mj-cs"/>
              </a:rPr>
              <a:t>Pracovní výkaz</a:t>
            </a:r>
            <a:endParaRPr lang="cs-CZ" sz="3600" dirty="0">
              <a:latin typeface="+mj-lt"/>
              <a:ea typeface="+mj-ea"/>
              <a:cs typeface="+mj-cs"/>
            </a:endParaRP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946275"/>
            <a:ext cx="9801225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/>
          <p:cNvSpPr txBox="1">
            <a:spLocks/>
          </p:cNvSpPr>
          <p:nvPr/>
        </p:nvSpPr>
        <p:spPr>
          <a:xfrm>
            <a:off x="684213" y="846138"/>
            <a:ext cx="8694737" cy="91757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sz="3600" b="1" dirty="0">
                <a:latin typeface="+mj-lt"/>
                <a:ea typeface="+mj-ea"/>
                <a:cs typeface="+mj-cs"/>
              </a:rPr>
              <a:t>Pracovní výkaz</a:t>
            </a:r>
            <a:endParaRPr lang="cs-CZ" sz="3600" dirty="0">
              <a:latin typeface="+mj-lt"/>
              <a:ea typeface="+mj-ea"/>
              <a:cs typeface="+mj-cs"/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2046288"/>
            <a:ext cx="9485313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ipsa 5"/>
          <p:cNvSpPr/>
          <p:nvPr/>
        </p:nvSpPr>
        <p:spPr>
          <a:xfrm>
            <a:off x="3128963" y="4090988"/>
            <a:ext cx="889000" cy="400050"/>
          </a:xfrm>
          <a:prstGeom prst="ellipse">
            <a:avLst/>
          </a:prstGeom>
          <a:noFill/>
          <a:ln w="28575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7" name="Elipsa 6"/>
          <p:cNvSpPr/>
          <p:nvPr/>
        </p:nvSpPr>
        <p:spPr>
          <a:xfrm>
            <a:off x="6373813" y="4090988"/>
            <a:ext cx="889000" cy="400050"/>
          </a:xfrm>
          <a:prstGeom prst="ellipse">
            <a:avLst/>
          </a:prstGeom>
          <a:noFill/>
          <a:ln w="28575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6951663" y="4668838"/>
            <a:ext cx="533400" cy="222250"/>
          </a:xfrm>
          <a:prstGeom prst="ellipse">
            <a:avLst/>
          </a:prstGeom>
          <a:noFill/>
          <a:ln w="28575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10" name="Zakřivená spojovací čára 9"/>
          <p:cNvCxnSpPr>
            <a:stCxn id="7" idx="6"/>
            <a:endCxn id="8" idx="6"/>
          </p:cNvCxnSpPr>
          <p:nvPr/>
        </p:nvCxnSpPr>
        <p:spPr>
          <a:xfrm>
            <a:off x="7262813" y="4291013"/>
            <a:ext cx="222250" cy="488950"/>
          </a:xfrm>
          <a:prstGeom prst="curvedConnector3">
            <a:avLst>
              <a:gd name="adj1" fmla="val 202857"/>
            </a:avLst>
          </a:prstGeom>
          <a:ln>
            <a:headEnd type="none" w="med" len="med"/>
            <a:tailEnd type="triangle" w="lg" len="lg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>
            <a:stCxn id="6" idx="6"/>
            <a:endCxn id="7" idx="2"/>
          </p:cNvCxnSpPr>
          <p:nvPr/>
        </p:nvCxnSpPr>
        <p:spPr>
          <a:xfrm>
            <a:off x="4017963" y="4291013"/>
            <a:ext cx="2355850" cy="3175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1" name="Zaoblený obdélníkový popisek 20"/>
          <p:cNvSpPr/>
          <p:nvPr/>
        </p:nvSpPr>
        <p:spPr>
          <a:xfrm>
            <a:off x="5173662" y="5291931"/>
            <a:ext cx="2089150" cy="800100"/>
          </a:xfrm>
          <a:prstGeom prst="wedgeRoundRectCallout">
            <a:avLst>
              <a:gd name="adj1" fmla="val 42360"/>
              <a:gd name="adj2" fmla="val -77576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dirty="0"/>
              <a:t>Dopište počet skutečně proplacených hodin</a:t>
            </a:r>
          </a:p>
        </p:txBody>
      </p:sp>
      <p:sp>
        <p:nvSpPr>
          <p:cNvPr id="11" name="Elipsa 10"/>
          <p:cNvSpPr/>
          <p:nvPr/>
        </p:nvSpPr>
        <p:spPr>
          <a:xfrm>
            <a:off x="5707063" y="2757488"/>
            <a:ext cx="889000" cy="400050"/>
          </a:xfrm>
          <a:prstGeom prst="ellipse">
            <a:avLst/>
          </a:prstGeom>
          <a:noFill/>
          <a:ln w="28575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cxnSp>
        <p:nvCxnSpPr>
          <p:cNvPr id="13" name="Přímá spojovací šipka 12"/>
          <p:cNvCxnSpPr>
            <a:stCxn id="6" idx="7"/>
            <a:endCxn id="11" idx="3"/>
          </p:cNvCxnSpPr>
          <p:nvPr/>
        </p:nvCxnSpPr>
        <p:spPr>
          <a:xfrm rot="5400000" flipH="1" flipV="1">
            <a:off x="4337050" y="2649538"/>
            <a:ext cx="1050925" cy="194945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/>
          <p:cNvSpPr txBox="1">
            <a:spLocks/>
          </p:cNvSpPr>
          <p:nvPr/>
        </p:nvSpPr>
        <p:spPr>
          <a:xfrm>
            <a:off x="684213" y="990600"/>
            <a:ext cx="8694737" cy="103505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sz="3600" b="1" dirty="0">
                <a:latin typeface="+mj-lt"/>
                <a:ea typeface="+mj-ea"/>
                <a:cs typeface="+mj-cs"/>
              </a:rPr>
              <a:t>Rozpis mzdových výdajů</a:t>
            </a:r>
            <a:endParaRPr lang="cs-CZ" sz="3600" dirty="0">
              <a:latin typeface="+mj-lt"/>
              <a:ea typeface="+mj-ea"/>
              <a:cs typeface="+mj-cs"/>
            </a:endParaRPr>
          </a:p>
        </p:txBody>
      </p:sp>
      <p:pic>
        <p:nvPicPr>
          <p:cNvPr id="1843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1935163"/>
            <a:ext cx="9758362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/>
          <p:cNvSpPr txBox="1">
            <a:spLocks/>
          </p:cNvSpPr>
          <p:nvPr/>
        </p:nvSpPr>
        <p:spPr>
          <a:xfrm>
            <a:off x="684213" y="990600"/>
            <a:ext cx="8694737" cy="7731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sz="3600" b="1" dirty="0">
                <a:latin typeface="+mj-lt"/>
                <a:ea typeface="+mj-ea"/>
                <a:cs typeface="+mj-cs"/>
              </a:rPr>
              <a:t>Mzdové příspěvky pro školené osoby</a:t>
            </a:r>
            <a:endParaRPr lang="cs-CZ" sz="36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Zástupný symbol pro text 3"/>
          <p:cNvSpPr txBox="1">
            <a:spLocks/>
          </p:cNvSpPr>
          <p:nvPr/>
        </p:nvSpPr>
        <p:spPr bwMode="auto">
          <a:xfrm>
            <a:off x="506413" y="1868488"/>
            <a:ext cx="9112250" cy="50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803" tIns="50402" rIns="100803" bIns="50402"/>
          <a:lstStyle/>
          <a:p>
            <a:pPr marL="176213" lvl="2" indent="-236538" defTabSz="1006475" eaLnBrk="0" hangingPunct="0">
              <a:spcAft>
                <a:spcPts val="1200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800" dirty="0">
                <a:latin typeface="+mn-lt"/>
                <a:cs typeface="Lucida Sans Unicode" pitchFamily="34" charset="0"/>
              </a:rPr>
              <a:t>Přímá podpora cílové skupině</a:t>
            </a:r>
          </a:p>
          <a:p>
            <a:pPr marL="176213" lvl="2" indent="-236538" defTabSz="1006475" eaLnBrk="0" hangingPunct="0">
              <a:spcAft>
                <a:spcPts val="1200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800" dirty="0">
                <a:latin typeface="+mn-lt"/>
                <a:cs typeface="Lucida Sans Unicode" pitchFamily="34" charset="0"/>
              </a:rPr>
              <a:t>Náhrada zaměstnavateli za pracovníka, který se školí</a:t>
            </a:r>
          </a:p>
          <a:p>
            <a:pPr marL="176213" lvl="2" indent="-236538" defTabSz="1006475" eaLnBrk="0" hangingPunct="0">
              <a:spcAft>
                <a:spcPts val="1200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800" dirty="0">
                <a:latin typeface="+mn-lt"/>
                <a:cs typeface="Lucida Sans Unicode" pitchFamily="34" charset="0"/>
              </a:rPr>
              <a:t>Mzdové náhrady až do výše </a:t>
            </a:r>
            <a:r>
              <a:rPr lang="cs-CZ" sz="2800" dirty="0" smtClean="0">
                <a:latin typeface="+mn-lt"/>
                <a:cs typeface="Lucida Sans Unicode" pitchFamily="34" charset="0"/>
              </a:rPr>
              <a:t>100 % </a:t>
            </a:r>
            <a:r>
              <a:rPr lang="cs-CZ" sz="2800" dirty="0">
                <a:latin typeface="+mn-lt"/>
                <a:cs typeface="Lucida Sans Unicode" pitchFamily="34" charset="0"/>
              </a:rPr>
              <a:t>skutečně vyplacených mzdových nákladů (max. do výše trojnásobku minimální mzdy) </a:t>
            </a:r>
          </a:p>
          <a:p>
            <a:pPr marL="176213" lvl="2" indent="-236538" defTabSz="1006475" eaLnBrk="0" hangingPunct="0">
              <a:spcAft>
                <a:spcPts val="1200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800" dirty="0">
                <a:latin typeface="+mn-lt"/>
                <a:cs typeface="Lucida Sans Unicode" pitchFamily="34" charset="0"/>
              </a:rPr>
              <a:t>Pouze za dobu školení (v hodinách)</a:t>
            </a:r>
          </a:p>
          <a:p>
            <a:pPr marL="176213" lvl="2" indent="-236538" defTabSz="1006475" eaLnBrk="0" hangingPunct="0">
              <a:spcAft>
                <a:spcPts val="1200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800" dirty="0">
                <a:latin typeface="+mn-lt"/>
                <a:cs typeface="Lucida Sans Unicode" pitchFamily="34" charset="0"/>
              </a:rPr>
              <a:t>Uzavřít smlouvu o vzdělávání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/>
          <p:cNvSpPr txBox="1">
            <a:spLocks/>
          </p:cNvSpPr>
          <p:nvPr/>
        </p:nvSpPr>
        <p:spPr>
          <a:xfrm>
            <a:off x="684213" y="990600"/>
            <a:ext cx="8694737" cy="7731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sz="3600" b="1" dirty="0">
                <a:latin typeface="+mj-lt"/>
                <a:ea typeface="+mj-ea"/>
                <a:cs typeface="+mj-cs"/>
              </a:rPr>
              <a:t>Rozpis mzdových příspěvků</a:t>
            </a:r>
            <a:endParaRPr lang="cs-CZ" sz="3600" dirty="0">
              <a:latin typeface="+mj-lt"/>
              <a:ea typeface="+mj-ea"/>
              <a:cs typeface="+mj-cs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1755775"/>
            <a:ext cx="796290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/>
          <p:cNvSpPr txBox="1">
            <a:spLocks/>
          </p:cNvSpPr>
          <p:nvPr/>
        </p:nvSpPr>
        <p:spPr>
          <a:xfrm>
            <a:off x="684213" y="846138"/>
            <a:ext cx="8694737" cy="91757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sz="3600" b="1" dirty="0">
                <a:latin typeface="+mj-lt"/>
                <a:ea typeface="+mj-ea"/>
                <a:cs typeface="+mj-cs"/>
              </a:rPr>
              <a:t>Mzdové příspěvky</a:t>
            </a:r>
            <a:endParaRPr lang="cs-CZ" sz="36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417513" y="1646238"/>
          <a:ext cx="7467600" cy="1401762"/>
        </p:xfrm>
        <a:graphic>
          <a:graphicData uri="http://schemas.openxmlformats.org/drawingml/2006/table">
            <a:tbl>
              <a:tblPr/>
              <a:tblGrid>
                <a:gridCol w="844550"/>
                <a:gridCol w="1778000"/>
                <a:gridCol w="1363537"/>
                <a:gridCol w="1027155"/>
                <a:gridCol w="1027155"/>
                <a:gridCol w="1427203"/>
              </a:tblGrid>
              <a:tr h="82601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Pořadové číslo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Jméno a příjmení zaměstnance</a:t>
                      </a:r>
                      <a:r>
                        <a:rPr lang="cs-CZ" sz="1600" b="0" i="0" u="none" strike="noStrike" baseline="30000" dirty="0">
                          <a:solidFill>
                            <a:srgbClr val="000000"/>
                          </a:solidFill>
                          <a:latin typeface="+mn-lt"/>
                        </a:rPr>
                        <a:t>1)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Měsíc školení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Školení dle kódu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Počet hodin  školení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Měsíční fond pracovní doby v hodinách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8787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Adam Novák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9/2010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001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176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787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Adam Novák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10/2010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001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160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1084263" y="3157538"/>
          <a:ext cx="7208837" cy="1733550"/>
        </p:xfrm>
        <a:graphic>
          <a:graphicData uri="http://schemas.openxmlformats.org/drawingml/2006/table">
            <a:tbl>
              <a:tblPr/>
              <a:tblGrid>
                <a:gridCol w="1526501"/>
                <a:gridCol w="1006963"/>
                <a:gridCol w="836482"/>
                <a:gridCol w="921722"/>
                <a:gridCol w="921722"/>
                <a:gridCol w="921722"/>
                <a:gridCol w="1073725"/>
              </a:tblGrid>
              <a:tr h="108990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Zúčtovaná hrubá mzda  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v </a:t>
                      </a: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Kč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Pojistné na sociální a zdravotní pojištění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Další odvody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Hodinový mzdový náklad</a:t>
                      </a:r>
                      <a:b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v Kč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Výše minimální mzdy za hodinu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Podmínka </a:t>
                      </a:r>
                      <a:r>
                        <a:rPr lang="cs-CZ" sz="16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uznatel</a:t>
                      </a: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  <a:b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cs-CZ" sz="16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nosti</a:t>
                      </a: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v Kč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Uznatelný mzdový náklad 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v </a:t>
                      </a: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Kč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2182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18 000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6 120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75,60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137,48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48,10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137,48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1 374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2182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18 250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6 200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76,65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145,99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 </a:t>
                      </a:r>
                      <a:r>
                        <a:rPr lang="cs-CZ" sz="14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48,10</a:t>
                      </a:r>
                      <a:endParaRPr lang="cs-CZ" sz="14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144,30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721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sp>
        <p:nvSpPr>
          <p:cNvPr id="10" name="Zástupný symbol pro text 3"/>
          <p:cNvSpPr txBox="1">
            <a:spLocks/>
          </p:cNvSpPr>
          <p:nvPr/>
        </p:nvSpPr>
        <p:spPr bwMode="auto">
          <a:xfrm>
            <a:off x="-71438" y="5113338"/>
            <a:ext cx="9912351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803" tIns="50402" rIns="100803" bIns="50402"/>
          <a:lstStyle/>
          <a:p>
            <a:pPr marL="681038" lvl="3" indent="-236538" defTabSz="1006475" eaLnBrk="0" hangingPunct="0">
              <a:spcBef>
                <a:spcPts val="0"/>
              </a:spcBef>
              <a:spcAft>
                <a:spcPts val="600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1900" dirty="0">
                <a:latin typeface="+mn-lt"/>
              </a:rPr>
              <a:t>Školení 29.9.2010-1.10.2010, každý den 5 hodin</a:t>
            </a:r>
          </a:p>
          <a:p>
            <a:pPr marL="681038" lvl="3" indent="-236538" defTabSz="1006475" eaLnBrk="0" hangingPunct="0">
              <a:spcBef>
                <a:spcPts val="0"/>
              </a:spcBef>
              <a:spcAft>
                <a:spcPts val="600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1900" dirty="0">
                <a:latin typeface="+mn-lt"/>
              </a:rPr>
              <a:t>Hrubá mzda 18 000 Kč/měsíc</a:t>
            </a:r>
          </a:p>
          <a:p>
            <a:pPr marL="681038" lvl="3" indent="-236538" defTabSz="1006475" eaLnBrk="0" hangingPunct="0">
              <a:spcBef>
                <a:spcPts val="0"/>
              </a:spcBef>
              <a:spcAft>
                <a:spcPts val="600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1900" dirty="0">
                <a:latin typeface="+mn-lt"/>
              </a:rPr>
              <a:t>Říjen - čerpaná dovolená 1 den</a:t>
            </a:r>
          </a:p>
        </p:txBody>
      </p:sp>
      <p:sp>
        <p:nvSpPr>
          <p:cNvPr id="11" name="Zaoblený obdélníkový popisek 10"/>
          <p:cNvSpPr/>
          <p:nvPr/>
        </p:nvSpPr>
        <p:spPr>
          <a:xfrm>
            <a:off x="8507412" y="3069431"/>
            <a:ext cx="1377950" cy="933450"/>
          </a:xfrm>
          <a:prstGeom prst="wedgeRoundRectCallout">
            <a:avLst>
              <a:gd name="adj1" fmla="val -57428"/>
              <a:gd name="adj2" fmla="val 93853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100 % skutečných nákladů</a:t>
            </a:r>
          </a:p>
        </p:txBody>
      </p:sp>
      <p:sp>
        <p:nvSpPr>
          <p:cNvPr id="12" name="Zaoblený obdélníkový popisek 11"/>
          <p:cNvSpPr/>
          <p:nvPr/>
        </p:nvSpPr>
        <p:spPr>
          <a:xfrm>
            <a:off x="8312149" y="5247481"/>
            <a:ext cx="1573213" cy="1022350"/>
          </a:xfrm>
          <a:prstGeom prst="wedgeRoundRectCallout">
            <a:avLst>
              <a:gd name="adj1" fmla="val -43000"/>
              <a:gd name="adj2" fmla="val -102421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Trojnásobek minimální mzdy</a:t>
            </a:r>
          </a:p>
        </p:txBody>
      </p:sp>
      <p:graphicFrame>
        <p:nvGraphicFramePr>
          <p:cNvPr id="13" name="Tabulka 12"/>
          <p:cNvGraphicFramePr>
            <a:graphicFrameLocks noGrp="1"/>
          </p:cNvGraphicFramePr>
          <p:nvPr/>
        </p:nvGraphicFramePr>
        <p:xfrm>
          <a:off x="7218363" y="4891088"/>
          <a:ext cx="107315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3150"/>
              </a:tblGrid>
              <a:tr h="371475"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solidFill>
                            <a:schemeClr val="tx1"/>
                          </a:solidFill>
                        </a:rPr>
                        <a:t>2 095</a:t>
                      </a:r>
                      <a:endParaRPr lang="cs-CZ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70" marR="91470" marT="45798" marB="45798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Zástupný symbol pro text 3"/>
          <p:cNvSpPr txBox="1">
            <a:spLocks/>
          </p:cNvSpPr>
          <p:nvPr/>
        </p:nvSpPr>
        <p:spPr bwMode="auto">
          <a:xfrm>
            <a:off x="1214438" y="1981200"/>
            <a:ext cx="7426325" cy="424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803" tIns="50402" rIns="100803" bIns="50402"/>
          <a:lstStyle/>
          <a:p>
            <a:pPr marL="958850" lvl="3" indent="-514350" defTabSz="1006475" eaLnBrk="0" hangingPunct="0">
              <a:spcBef>
                <a:spcPct val="20000"/>
              </a:spcBef>
              <a:spcAft>
                <a:spcPts val="600"/>
              </a:spcAft>
              <a:buClr>
                <a:srgbClr val="FFA41D"/>
              </a:buClr>
              <a:buSzPct val="100000"/>
              <a:buFont typeface="+mj-lt"/>
              <a:buAutoNum type="arabicPeriod"/>
              <a:defRPr/>
            </a:pPr>
            <a:r>
              <a:rPr lang="cs-CZ" sz="2800" dirty="0">
                <a:latin typeface="+mn-lt"/>
                <a:cs typeface="Lucida Sans Unicode" pitchFamily="34" charset="0"/>
              </a:rPr>
              <a:t>Přímé a nepřímé náklady projektu</a:t>
            </a:r>
          </a:p>
          <a:p>
            <a:pPr marL="958850" lvl="3" indent="-514350" defTabSz="1006475" eaLnBrk="0" hangingPunct="0">
              <a:spcBef>
                <a:spcPct val="20000"/>
              </a:spcBef>
              <a:spcAft>
                <a:spcPts val="600"/>
              </a:spcAft>
              <a:buClr>
                <a:srgbClr val="FFA41D"/>
              </a:buClr>
              <a:buSzPct val="100000"/>
              <a:buFont typeface="+mj-lt"/>
              <a:buAutoNum type="arabicPeriod"/>
              <a:defRPr/>
            </a:pPr>
            <a:r>
              <a:rPr lang="cs-CZ" sz="2800" dirty="0">
                <a:latin typeface="+mn-lt"/>
                <a:cs typeface="Lucida Sans Unicode" pitchFamily="34" charset="0"/>
              </a:rPr>
              <a:t>Přílohy monitorovací zprávy</a:t>
            </a:r>
          </a:p>
          <a:p>
            <a:pPr marL="958850" lvl="3" indent="-514350" defTabSz="1006475" eaLnBrk="0" hangingPunct="0">
              <a:spcBef>
                <a:spcPct val="20000"/>
              </a:spcBef>
              <a:spcAft>
                <a:spcPts val="600"/>
              </a:spcAft>
              <a:buClr>
                <a:srgbClr val="FFA41D"/>
              </a:buClr>
              <a:buSzPct val="100000"/>
              <a:buFont typeface="+mj-lt"/>
              <a:buAutoNum type="arabicPeriod"/>
              <a:defRPr/>
            </a:pPr>
            <a:r>
              <a:rPr lang="cs-CZ" sz="2800" dirty="0">
                <a:latin typeface="+mn-lt"/>
                <a:cs typeface="Lucida Sans Unicode" pitchFamily="34" charset="0"/>
              </a:rPr>
              <a:t>Zadání žádosti o platbu</a:t>
            </a:r>
          </a:p>
          <a:p>
            <a:pPr marL="958850" lvl="3" indent="-514350" defTabSz="1006475" eaLnBrk="0" hangingPunct="0">
              <a:spcBef>
                <a:spcPct val="20000"/>
              </a:spcBef>
              <a:spcAft>
                <a:spcPts val="600"/>
              </a:spcAft>
              <a:buClr>
                <a:srgbClr val="FFA41D"/>
              </a:buClr>
              <a:buSzPct val="100000"/>
              <a:buFont typeface="+mj-lt"/>
              <a:buAutoNum type="arabicPeriod"/>
              <a:defRPr/>
            </a:pPr>
            <a:r>
              <a:rPr lang="cs-CZ" sz="2800" dirty="0">
                <a:latin typeface="+mn-lt"/>
                <a:cs typeface="Lucida Sans Unicode" pitchFamily="34" charset="0"/>
              </a:rPr>
              <a:t>Nesrovnalosti</a:t>
            </a:r>
          </a:p>
          <a:p>
            <a:pPr marL="958850" lvl="3" indent="-514350" defTabSz="1006475" eaLnBrk="0" hangingPunct="0">
              <a:spcBef>
                <a:spcPct val="20000"/>
              </a:spcBef>
              <a:spcAft>
                <a:spcPts val="600"/>
              </a:spcAft>
              <a:buClr>
                <a:srgbClr val="FFA41D"/>
              </a:buClr>
              <a:buSzPct val="100000"/>
              <a:buFont typeface="+mj-lt"/>
              <a:buAutoNum type="arabicPeriod"/>
              <a:defRPr/>
            </a:pPr>
            <a:r>
              <a:rPr lang="cs-CZ" sz="2800" dirty="0">
                <a:latin typeface="+mn-lt"/>
                <a:cs typeface="Lucida Sans Unicode" pitchFamily="34" charset="0"/>
              </a:rPr>
              <a:t>Praktický příklad</a:t>
            </a:r>
          </a:p>
        </p:txBody>
      </p:sp>
      <p:sp>
        <p:nvSpPr>
          <p:cNvPr id="5" name="Nadpis 2"/>
          <p:cNvSpPr txBox="1">
            <a:spLocks/>
          </p:cNvSpPr>
          <p:nvPr/>
        </p:nvSpPr>
        <p:spPr>
          <a:xfrm>
            <a:off x="684213" y="990600"/>
            <a:ext cx="8694737" cy="80962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sz="3600" b="1" dirty="0">
                <a:latin typeface="+mj-lt"/>
                <a:ea typeface="+mj-ea"/>
                <a:cs typeface="+mj-cs"/>
              </a:rPr>
              <a:t>Obsah</a:t>
            </a:r>
            <a:endParaRPr lang="cs-CZ" sz="36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Zástupný symbol pro text 3"/>
          <p:cNvSpPr txBox="1">
            <a:spLocks/>
          </p:cNvSpPr>
          <p:nvPr/>
        </p:nvSpPr>
        <p:spPr bwMode="auto">
          <a:xfrm>
            <a:off x="0" y="1779588"/>
            <a:ext cx="9929813" cy="457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803" tIns="50402" rIns="100803" bIns="50402"/>
          <a:lstStyle/>
          <a:p>
            <a:pPr marL="681038" lvl="3" indent="-236538" defTabSz="1006475" eaLnBrk="0" hangingPunct="0">
              <a:spcBef>
                <a:spcPct val="20000"/>
              </a:spcBef>
              <a:spcAft>
                <a:spcPts val="1575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800" dirty="0">
                <a:latin typeface="+mn-lt"/>
                <a:cs typeface="Lucida Sans Unicode" pitchFamily="34" charset="0"/>
              </a:rPr>
              <a:t>Přehled účetních dokladů ke všem </a:t>
            </a:r>
            <a:r>
              <a:rPr lang="cs-CZ" sz="2800" b="1" dirty="0">
                <a:latin typeface="+mn-lt"/>
                <a:cs typeface="Lucida Sans Unicode" pitchFamily="34" charset="0"/>
              </a:rPr>
              <a:t>přímým způsobilým výdajům projektu </a:t>
            </a:r>
            <a:r>
              <a:rPr lang="cs-CZ" sz="2800" dirty="0">
                <a:latin typeface="+mn-lt"/>
                <a:cs typeface="Lucida Sans Unicode" pitchFamily="34" charset="0"/>
              </a:rPr>
              <a:t>dokládaným v rámci dané MZ   </a:t>
            </a:r>
            <a:br>
              <a:rPr lang="cs-CZ" sz="2800" dirty="0">
                <a:latin typeface="+mn-lt"/>
                <a:cs typeface="Lucida Sans Unicode" pitchFamily="34" charset="0"/>
              </a:rPr>
            </a:br>
            <a:r>
              <a:rPr lang="cs-CZ" sz="2800" dirty="0">
                <a:latin typeface="+mn-lt"/>
                <a:cs typeface="Lucida Sans Unicode" pitchFamily="34" charset="0"/>
              </a:rPr>
              <a:t>(výdaj musí věcně souviset s monitorovaným obdobím)</a:t>
            </a:r>
          </a:p>
          <a:p>
            <a:pPr marL="681038" lvl="3" indent="-236538" defTabSz="1006475" eaLnBrk="0" hangingPunct="0">
              <a:spcBef>
                <a:spcPct val="20000"/>
              </a:spcBef>
              <a:spcAft>
                <a:spcPts val="1575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800" dirty="0">
                <a:latin typeface="+mn-lt"/>
                <a:cs typeface="Lucida Sans Unicode" pitchFamily="34" charset="0"/>
              </a:rPr>
              <a:t>Obsahuje soupis všech účetních dokladů bez ohledu na hodnotu účetního dokladu</a:t>
            </a:r>
          </a:p>
          <a:p>
            <a:pPr marL="681038" lvl="3" indent="-236538" defTabSz="1006475" eaLnBrk="0" hangingPunct="0">
              <a:spcBef>
                <a:spcPct val="20000"/>
              </a:spcBef>
              <a:spcAft>
                <a:spcPts val="1575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800" dirty="0">
                <a:latin typeface="+mn-lt"/>
                <a:cs typeface="Lucida Sans Unicode" pitchFamily="34" charset="0"/>
              </a:rPr>
              <a:t>Řazení dokladů v soupisce je vzestupně dle jednotlivých kapitol (položek) rozpočtu</a:t>
            </a:r>
          </a:p>
          <a:p>
            <a:pPr marL="681038" lvl="3" indent="-236538" defTabSz="1006475" eaLnBrk="0" hangingPunct="0">
              <a:spcBef>
                <a:spcPct val="20000"/>
              </a:spcBef>
              <a:spcAft>
                <a:spcPts val="1575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800" dirty="0">
                <a:latin typeface="+mn-lt"/>
                <a:cs typeface="Lucida Sans Unicode" pitchFamily="34" charset="0"/>
              </a:rPr>
              <a:t>Nepřímé náklady se dopočítávají podle výše nákladů přímých</a:t>
            </a:r>
          </a:p>
        </p:txBody>
      </p:sp>
      <p:sp>
        <p:nvSpPr>
          <p:cNvPr id="5" name="Nadpis 2"/>
          <p:cNvSpPr txBox="1">
            <a:spLocks/>
          </p:cNvSpPr>
          <p:nvPr/>
        </p:nvSpPr>
        <p:spPr>
          <a:xfrm>
            <a:off x="684213" y="900113"/>
            <a:ext cx="8694737" cy="863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sz="3600" b="1" dirty="0">
                <a:latin typeface="+mj-lt"/>
                <a:ea typeface="+mj-ea"/>
                <a:cs typeface="+mj-cs"/>
              </a:rPr>
              <a:t>Soupiska účetních dokladů</a:t>
            </a:r>
            <a:endParaRPr lang="cs-CZ" sz="36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Zástupný symbol pro text 3"/>
          <p:cNvSpPr txBox="1">
            <a:spLocks/>
          </p:cNvSpPr>
          <p:nvPr/>
        </p:nvSpPr>
        <p:spPr bwMode="auto">
          <a:xfrm>
            <a:off x="373063" y="1800225"/>
            <a:ext cx="9024937" cy="464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803" tIns="50402" rIns="100803" bIns="50402"/>
          <a:lstStyle/>
          <a:p>
            <a:pPr marL="681038" lvl="3" indent="-236538" eaLnBrk="0" hangingPunct="0">
              <a:spcBef>
                <a:spcPct val="20000"/>
              </a:spcBef>
              <a:spcAft>
                <a:spcPts val="1200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3200" dirty="0">
                <a:latin typeface="+mn-lt"/>
                <a:cs typeface="Lucida Sans Unicode" pitchFamily="34" charset="0"/>
              </a:rPr>
              <a:t>Výdaje, které jsou rozepsány ve vlastních přílohách, jsou v Soupisce uvedeny souhrnně</a:t>
            </a:r>
          </a:p>
          <a:p>
            <a:pPr marL="1184276" lvl="4" indent="-236538" eaLnBrk="0" hangingPunct="0">
              <a:spcBef>
                <a:spcPts val="0"/>
              </a:spcBef>
              <a:spcAft>
                <a:spcPts val="1200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800" dirty="0">
                <a:latin typeface="+mn-lt"/>
                <a:cs typeface="Lucida Sans Unicode" pitchFamily="34" charset="0"/>
              </a:rPr>
              <a:t>Rozpis mzdových/platových výdajů realizačního týmu projektu</a:t>
            </a:r>
          </a:p>
          <a:p>
            <a:pPr marL="1184276" lvl="4" indent="-236538" eaLnBrk="0" hangingPunct="0">
              <a:spcBef>
                <a:spcPts val="0"/>
              </a:spcBef>
              <a:spcAft>
                <a:spcPts val="1200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800" dirty="0">
                <a:latin typeface="+mn-lt"/>
                <a:cs typeface="Lucida Sans Unicode" pitchFamily="34" charset="0"/>
              </a:rPr>
              <a:t>Rozpis mzdových příspěvků pro školené osoby</a:t>
            </a:r>
          </a:p>
          <a:p>
            <a:pPr marL="1184276" lvl="4" indent="-236538" eaLnBrk="0" hangingPunct="0">
              <a:spcBef>
                <a:spcPts val="0"/>
              </a:spcBef>
              <a:spcAft>
                <a:spcPts val="1200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800" dirty="0">
                <a:latin typeface="+mn-lt"/>
                <a:cs typeface="Lucida Sans Unicode" pitchFamily="34" charset="0"/>
              </a:rPr>
              <a:t>Rozpis cestovních náhrad - zahraničních</a:t>
            </a:r>
          </a:p>
          <a:p>
            <a:pPr marL="1184276" lvl="4" indent="-236538" eaLnBrk="0" hangingPunct="0">
              <a:spcBef>
                <a:spcPts val="0"/>
              </a:spcBef>
              <a:spcAft>
                <a:spcPts val="1200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800" dirty="0">
                <a:latin typeface="+mn-lt"/>
                <a:cs typeface="Lucida Sans Unicode" pitchFamily="34" charset="0"/>
              </a:rPr>
              <a:t>Odpisy</a:t>
            </a:r>
          </a:p>
        </p:txBody>
      </p:sp>
      <p:sp>
        <p:nvSpPr>
          <p:cNvPr id="8" name="Nadpis 2"/>
          <p:cNvSpPr txBox="1">
            <a:spLocks/>
          </p:cNvSpPr>
          <p:nvPr/>
        </p:nvSpPr>
        <p:spPr>
          <a:xfrm>
            <a:off x="684213" y="1035050"/>
            <a:ext cx="8694737" cy="7286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sz="3600" b="1" dirty="0">
                <a:latin typeface="+mj-lt"/>
                <a:ea typeface="+mj-ea"/>
                <a:cs typeface="+mj-cs"/>
              </a:rPr>
              <a:t>Soupiska účetních dokladů</a:t>
            </a:r>
            <a:endParaRPr lang="cs-CZ" sz="36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/>
          <p:cNvSpPr txBox="1">
            <a:spLocks/>
          </p:cNvSpPr>
          <p:nvPr/>
        </p:nvSpPr>
        <p:spPr>
          <a:xfrm>
            <a:off x="684213" y="846138"/>
            <a:ext cx="8694737" cy="91757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sz="3600" b="1" dirty="0">
                <a:latin typeface="+mj-lt"/>
                <a:ea typeface="+mj-ea"/>
                <a:cs typeface="+mj-cs"/>
              </a:rPr>
              <a:t>Soupiska účetních dokladů</a:t>
            </a:r>
            <a:endParaRPr lang="cs-CZ" sz="3600" dirty="0">
              <a:latin typeface="+mj-lt"/>
              <a:ea typeface="+mj-ea"/>
              <a:cs typeface="+mj-cs"/>
            </a:endParaRPr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485900"/>
            <a:ext cx="7712075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/>
          <p:cNvSpPr txBox="1">
            <a:spLocks/>
          </p:cNvSpPr>
          <p:nvPr/>
        </p:nvSpPr>
        <p:spPr>
          <a:xfrm>
            <a:off x="684213" y="846138"/>
            <a:ext cx="8694737" cy="91757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sz="3600" b="1" dirty="0">
                <a:latin typeface="+mj-lt"/>
                <a:ea typeface="+mj-ea"/>
                <a:cs typeface="+mj-cs"/>
              </a:rPr>
              <a:t>Soupiska účetních dokladů</a:t>
            </a:r>
            <a:endParaRPr lang="cs-CZ" sz="3600" dirty="0">
              <a:latin typeface="+mj-lt"/>
              <a:ea typeface="+mj-ea"/>
              <a:cs typeface="+mj-cs"/>
            </a:endParaRPr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18"/>
          <a:stretch>
            <a:fillRect/>
          </a:stretch>
        </p:blipFill>
        <p:spPr bwMode="auto">
          <a:xfrm>
            <a:off x="239713" y="1541463"/>
            <a:ext cx="9494837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 descr="Soupisk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" t="7222" r="4279"/>
          <a:stretch>
            <a:fillRect/>
          </a:stretch>
        </p:blipFill>
        <p:spPr bwMode="auto">
          <a:xfrm>
            <a:off x="247650" y="4076700"/>
            <a:ext cx="959326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aoblený obdélníkový popisek 5"/>
          <p:cNvSpPr/>
          <p:nvPr/>
        </p:nvSpPr>
        <p:spPr>
          <a:xfrm>
            <a:off x="8196262" y="5514181"/>
            <a:ext cx="1706562" cy="800100"/>
          </a:xfrm>
          <a:prstGeom prst="wedgeRoundRectCallout">
            <a:avLst>
              <a:gd name="adj1" fmla="val 19184"/>
              <a:gd name="adj2" fmla="val -69854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dirty="0" err="1"/>
              <a:t>ŽoP</a:t>
            </a:r>
            <a:r>
              <a:rPr lang="cs-CZ" sz="1600" dirty="0"/>
              <a:t>-předpokládané celkové výdaje</a:t>
            </a:r>
          </a:p>
        </p:txBody>
      </p:sp>
      <p:sp>
        <p:nvSpPr>
          <p:cNvPr id="14" name="Elipsa 13"/>
          <p:cNvSpPr/>
          <p:nvPr/>
        </p:nvSpPr>
        <p:spPr>
          <a:xfrm>
            <a:off x="7396163" y="4046538"/>
            <a:ext cx="533400" cy="222250"/>
          </a:xfrm>
          <a:prstGeom prst="ellipse">
            <a:avLst/>
          </a:prstGeom>
          <a:noFill/>
          <a:ln w="28575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15" name="Elipsa 14"/>
          <p:cNvSpPr/>
          <p:nvPr/>
        </p:nvSpPr>
        <p:spPr>
          <a:xfrm>
            <a:off x="7396163" y="4535488"/>
            <a:ext cx="533400" cy="222250"/>
          </a:xfrm>
          <a:prstGeom prst="ellipse">
            <a:avLst/>
          </a:prstGeom>
          <a:noFill/>
          <a:ln w="28575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6" name="Elipsa 15"/>
          <p:cNvSpPr/>
          <p:nvPr/>
        </p:nvSpPr>
        <p:spPr>
          <a:xfrm>
            <a:off x="7396163" y="4846638"/>
            <a:ext cx="533400" cy="222250"/>
          </a:xfrm>
          <a:prstGeom prst="ellipse">
            <a:avLst/>
          </a:prstGeom>
          <a:noFill/>
          <a:ln w="28575"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18" name="Zakřivená spojovací čára 17"/>
          <p:cNvCxnSpPr>
            <a:stCxn id="14" idx="6"/>
            <a:endCxn id="15" idx="6"/>
          </p:cNvCxnSpPr>
          <p:nvPr/>
        </p:nvCxnSpPr>
        <p:spPr>
          <a:xfrm>
            <a:off x="7929563" y="4157663"/>
            <a:ext cx="1587" cy="488950"/>
          </a:xfrm>
          <a:prstGeom prst="curvedConnector3">
            <a:avLst>
              <a:gd name="adj1" fmla="val 14395466"/>
            </a:avLst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Zakřivená spojovací čára 19"/>
          <p:cNvCxnSpPr>
            <a:stCxn id="15" idx="6"/>
            <a:endCxn id="16" idx="6"/>
          </p:cNvCxnSpPr>
          <p:nvPr/>
        </p:nvCxnSpPr>
        <p:spPr>
          <a:xfrm>
            <a:off x="7929563" y="4646613"/>
            <a:ext cx="1587" cy="311150"/>
          </a:xfrm>
          <a:prstGeom prst="curvedConnector3">
            <a:avLst>
              <a:gd name="adj1" fmla="val 14395466"/>
            </a:avLst>
          </a:prstGeom>
          <a:ln>
            <a:headEnd type="none" w="med" len="med"/>
            <a:tailEnd type="triangle" w="lg" len="lg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1" name="Zaoblený obdélníkový popisek 20"/>
          <p:cNvSpPr/>
          <p:nvPr/>
        </p:nvSpPr>
        <p:spPr>
          <a:xfrm>
            <a:off x="373062" y="5603081"/>
            <a:ext cx="1733550" cy="1289050"/>
          </a:xfrm>
          <a:prstGeom prst="wedgeRoundRectCallout">
            <a:avLst>
              <a:gd name="adj1" fmla="val 78052"/>
              <a:gd name="adj2" fmla="val -51002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dirty="0" err="1"/>
              <a:t>ŽoP</a:t>
            </a:r>
            <a:r>
              <a:rPr lang="cs-CZ" sz="1600" dirty="0"/>
              <a:t>- vyúčtování vynaložených celkových způsobilých výdajů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Zástupný symbol pro text 3"/>
          <p:cNvSpPr txBox="1">
            <a:spLocks/>
          </p:cNvSpPr>
          <p:nvPr/>
        </p:nvSpPr>
        <p:spPr bwMode="auto">
          <a:xfrm>
            <a:off x="0" y="1665288"/>
            <a:ext cx="9574213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803" tIns="50402" rIns="100803" bIns="50402"/>
          <a:lstStyle/>
          <a:p>
            <a:pPr marL="681038" lvl="3" indent="-236538" defTabSz="1006475" eaLnBrk="0" hangingPunct="0">
              <a:spcBef>
                <a:spcPts val="300"/>
              </a:spcBef>
              <a:spcAft>
                <a:spcPts val="600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800" dirty="0">
                <a:latin typeface="+mn-lt"/>
                <a:cs typeface="Lucida Sans Unicode" pitchFamily="34" charset="0"/>
              </a:rPr>
              <a:t>Kopie přiložených dokladů označit číslem, které je uvedeno v Soupisce účetních dokladů – „Pořadové číslo výdaje“.</a:t>
            </a:r>
          </a:p>
          <a:p>
            <a:pPr marL="681038" lvl="3" indent="-236538" defTabSz="1006475" eaLnBrk="0" hangingPunct="0">
              <a:spcBef>
                <a:spcPts val="300"/>
              </a:spcBef>
              <a:spcAft>
                <a:spcPts val="600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800" dirty="0">
                <a:latin typeface="+mn-lt"/>
                <a:cs typeface="Lucida Sans Unicode" pitchFamily="34" charset="0"/>
              </a:rPr>
              <a:t>Originály dokladů musí být označeny </a:t>
            </a:r>
            <a:r>
              <a:rPr lang="cs-CZ" sz="2800" dirty="0" err="1">
                <a:latin typeface="+mn-lt"/>
                <a:cs typeface="Lucida Sans Unicode" pitchFamily="34" charset="0"/>
              </a:rPr>
              <a:t>reg</a:t>
            </a:r>
            <a:r>
              <a:rPr lang="cs-CZ" sz="2800" dirty="0">
                <a:latin typeface="+mn-lt"/>
                <a:cs typeface="Lucida Sans Unicode" pitchFamily="34" charset="0"/>
              </a:rPr>
              <a:t>. číslem projektu</a:t>
            </a:r>
          </a:p>
          <a:p>
            <a:pPr marL="681038" lvl="3" indent="-236538" defTabSz="1006475" eaLnBrk="0" hangingPunct="0">
              <a:spcBef>
                <a:spcPts val="300"/>
              </a:spcBef>
              <a:spcAft>
                <a:spcPts val="600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800" dirty="0">
                <a:latin typeface="+mn-lt"/>
                <a:cs typeface="Lucida Sans Unicode" pitchFamily="34" charset="0"/>
              </a:rPr>
              <a:t>Předkládají se pouze kopie účetních dokladů s částkou uvedenou na dokladu přesahující 10 000 Kč.</a:t>
            </a:r>
          </a:p>
          <a:p>
            <a:pPr marL="681038" lvl="3" indent="-236538" defTabSz="1006475" eaLnBrk="0" hangingPunct="0">
              <a:spcBef>
                <a:spcPts val="300"/>
              </a:spcBef>
              <a:spcAft>
                <a:spcPts val="600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800" dirty="0">
                <a:latin typeface="+mn-lt"/>
                <a:cs typeface="Lucida Sans Unicode" pitchFamily="34" charset="0"/>
              </a:rPr>
              <a:t>Doklady s částkou pod 10 000 Kč</a:t>
            </a:r>
          </a:p>
          <a:p>
            <a:pPr marL="1185863" lvl="4" indent="-236538" defTabSz="1006475" eaLnBrk="0" hangingPunct="0"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400" dirty="0">
                <a:latin typeface="+mn-lt"/>
                <a:cs typeface="Lucida Sans Unicode" pitchFamily="34" charset="0"/>
              </a:rPr>
              <a:t> zaznamenány v Soupisce účetních dokladů</a:t>
            </a:r>
          </a:p>
          <a:p>
            <a:pPr marL="1185863" lvl="4" indent="-236538" defTabSz="1006475" eaLnBrk="0" hangingPunct="0"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400" dirty="0">
                <a:latin typeface="+mn-lt"/>
                <a:cs typeface="Lucida Sans Unicode" pitchFamily="34" charset="0"/>
              </a:rPr>
              <a:t> nedokládejte</a:t>
            </a:r>
          </a:p>
          <a:p>
            <a:pPr marL="1185863" lvl="4" indent="-236538" defTabSz="1006475" eaLnBrk="0" hangingPunct="0">
              <a:spcAft>
                <a:spcPts val="600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400" dirty="0">
                <a:latin typeface="+mn-lt"/>
                <a:cs typeface="Lucida Sans Unicode" pitchFamily="34" charset="0"/>
              </a:rPr>
              <a:t> mohou být vyžádány k namátkové kontrole</a:t>
            </a:r>
          </a:p>
          <a:p>
            <a:pPr marL="682625" lvl="3" indent="-236538" defTabSz="1006475" eaLnBrk="0" hangingPunct="0"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800" dirty="0">
                <a:latin typeface="+mn-lt"/>
                <a:cs typeface="Lucida Sans Unicode" pitchFamily="34" charset="0"/>
              </a:rPr>
              <a:t>K fakturám nutno dokládat objednávku a likvidační list </a:t>
            </a:r>
          </a:p>
        </p:txBody>
      </p:sp>
      <p:sp>
        <p:nvSpPr>
          <p:cNvPr id="4" name="Nadpis 2"/>
          <p:cNvSpPr txBox="1">
            <a:spLocks/>
          </p:cNvSpPr>
          <p:nvPr/>
        </p:nvSpPr>
        <p:spPr>
          <a:xfrm>
            <a:off x="684213" y="855663"/>
            <a:ext cx="8694737" cy="90805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sz="3600" b="1" dirty="0">
                <a:latin typeface="+mj-lt"/>
                <a:ea typeface="+mj-ea"/>
                <a:cs typeface="+mj-cs"/>
              </a:rPr>
              <a:t>Kopie účetních dokladů</a:t>
            </a:r>
            <a:endParaRPr lang="cs-CZ" sz="36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Zástupný symbol pro text 3"/>
          <p:cNvSpPr txBox="1">
            <a:spLocks/>
          </p:cNvSpPr>
          <p:nvPr/>
        </p:nvSpPr>
        <p:spPr bwMode="auto">
          <a:xfrm>
            <a:off x="-115888" y="1614488"/>
            <a:ext cx="10179051" cy="50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803" tIns="50402" rIns="100803" bIns="50402"/>
          <a:lstStyle/>
          <a:p>
            <a:pPr marL="681038" lvl="3" indent="-236538" defTabSz="1006475" eaLnBrk="0" hangingPunct="0">
              <a:spcBef>
                <a:spcPct val="20000"/>
              </a:spcBef>
              <a:spcAft>
                <a:spcPts val="1575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800" dirty="0">
                <a:latin typeface="+mn-lt"/>
                <a:cs typeface="Lucida Sans Unicode" pitchFamily="34" charset="0"/>
              </a:rPr>
              <a:t>Příjemce je </a:t>
            </a:r>
            <a:r>
              <a:rPr lang="cs-CZ" sz="2800" b="1" dirty="0">
                <a:latin typeface="+mn-lt"/>
                <a:cs typeface="Lucida Sans Unicode" pitchFamily="34" charset="0"/>
              </a:rPr>
              <a:t>povinen zřídit </a:t>
            </a:r>
            <a:r>
              <a:rPr lang="cs-CZ" sz="2800" dirty="0">
                <a:latin typeface="+mn-lt"/>
                <a:cs typeface="Lucida Sans Unicode" pitchFamily="34" charset="0"/>
              </a:rPr>
              <a:t>samostatný bankovní účet</a:t>
            </a:r>
          </a:p>
          <a:p>
            <a:pPr marL="681038" lvl="3" indent="-236538" defTabSz="1006475" eaLnBrk="0" hangingPunct="0">
              <a:spcBef>
                <a:spcPct val="20000"/>
              </a:spcBef>
              <a:spcAft>
                <a:spcPts val="1575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800" dirty="0">
                <a:latin typeface="+mn-lt"/>
                <a:cs typeface="Lucida Sans Unicode" pitchFamily="34" charset="0"/>
              </a:rPr>
              <a:t>Partner s finančním příspěvkem:</a:t>
            </a:r>
          </a:p>
          <a:p>
            <a:pPr marL="1184276" lvl="4" indent="-236538" defTabSz="1006475" eaLnBrk="0" hangingPunct="0">
              <a:spcBef>
                <a:spcPct val="20000"/>
              </a:spcBef>
              <a:spcAft>
                <a:spcPts val="600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800" dirty="0">
                <a:latin typeface="+mn-lt"/>
                <a:cs typeface="Lucida Sans Unicode" pitchFamily="34" charset="0"/>
              </a:rPr>
              <a:t>Financován ex-ante (zálohami) - musí mít projektový účet</a:t>
            </a:r>
          </a:p>
          <a:p>
            <a:pPr marL="1184276" lvl="4" indent="-236538" defTabSz="1006475" eaLnBrk="0" hangingPunct="0">
              <a:spcBef>
                <a:spcPct val="20000"/>
              </a:spcBef>
              <a:spcAft>
                <a:spcPts val="600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800" dirty="0">
                <a:latin typeface="+mn-lt"/>
                <a:cs typeface="Lucida Sans Unicode" pitchFamily="34" charset="0"/>
              </a:rPr>
              <a:t>Financován ex-post (zpětné proplacení) - nemusí mít samostatný projektový účet</a:t>
            </a:r>
          </a:p>
          <a:p>
            <a:pPr marL="1184276" lvl="4" indent="-236538" defTabSz="1006475" eaLnBrk="0" hangingPunct="0">
              <a:spcBef>
                <a:spcPct val="20000"/>
              </a:spcBef>
              <a:spcAft>
                <a:spcPts val="600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800" dirty="0">
                <a:latin typeface="+mn-lt"/>
                <a:cs typeface="Lucida Sans Unicode" pitchFamily="34" charset="0"/>
              </a:rPr>
              <a:t>Způsob proplácení zakotven v partnerské smlouvě</a:t>
            </a:r>
          </a:p>
        </p:txBody>
      </p:sp>
      <p:sp>
        <p:nvSpPr>
          <p:cNvPr id="4" name="Nadpis 2"/>
          <p:cNvSpPr txBox="1">
            <a:spLocks/>
          </p:cNvSpPr>
          <p:nvPr/>
        </p:nvSpPr>
        <p:spPr>
          <a:xfrm>
            <a:off x="684213" y="944563"/>
            <a:ext cx="8694737" cy="81915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sz="3600" b="1" dirty="0">
                <a:latin typeface="+mj-lt"/>
                <a:ea typeface="+mj-ea"/>
                <a:cs typeface="+mj-cs"/>
              </a:rPr>
              <a:t>Projektový účet</a:t>
            </a:r>
            <a:endParaRPr lang="cs-CZ" sz="36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Zástupný symbol pro text 3"/>
          <p:cNvSpPr txBox="1">
            <a:spLocks/>
          </p:cNvSpPr>
          <p:nvPr/>
        </p:nvSpPr>
        <p:spPr bwMode="auto">
          <a:xfrm>
            <a:off x="61913" y="1570038"/>
            <a:ext cx="9823450" cy="50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803" tIns="50402" rIns="100803" bIns="50402"/>
          <a:lstStyle/>
          <a:p>
            <a:pPr marL="681038" lvl="3" indent="-236538" defTabSz="1006475" eaLnBrk="0" hangingPunct="0">
              <a:spcBef>
                <a:spcPct val="20000"/>
              </a:spcBef>
              <a:spcAft>
                <a:spcPts val="1575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800" dirty="0">
                <a:latin typeface="+mn-lt"/>
                <a:cs typeface="Lucida Sans Unicode" pitchFamily="34" charset="0"/>
              </a:rPr>
              <a:t>Veškeré úhrady týkající se projektu musí být doloženy výpisem z projektového bankovního účtu.</a:t>
            </a:r>
          </a:p>
          <a:p>
            <a:pPr marL="681038" lvl="3" indent="-236538" defTabSz="1006475" eaLnBrk="0" hangingPunct="0">
              <a:spcBef>
                <a:spcPts val="600"/>
              </a:spcBef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800" dirty="0">
                <a:latin typeface="+mn-lt"/>
                <a:cs typeface="Lucida Sans Unicode" pitchFamily="34" charset="0"/>
              </a:rPr>
              <a:t>Financování projektu přednostně z projektového účtu např. úhrada faktur, osobních nákladů, převod peněz do projektové pokladny. </a:t>
            </a:r>
          </a:p>
          <a:p>
            <a:pPr marL="681038" lvl="3" indent="-236538" defTabSz="1006475" eaLnBrk="0" hangingPunct="0">
              <a:spcBef>
                <a:spcPct val="20000"/>
              </a:spcBef>
              <a:spcAft>
                <a:spcPts val="1575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800" dirty="0">
                <a:latin typeface="+mn-lt"/>
                <a:cs typeface="Lucida Sans Unicode" pitchFamily="34" charset="0"/>
              </a:rPr>
              <a:t>Identifikace výdajů pořadovým číslem výdaje ze Soupisky účetních dokladů (např. 3/1), případně i slovně (např. mzda Novák 5/2012).</a:t>
            </a:r>
          </a:p>
          <a:p>
            <a:pPr marL="681038" lvl="3" indent="-236538" defTabSz="1006475" eaLnBrk="0" hangingPunct="0">
              <a:spcBef>
                <a:spcPct val="20000"/>
              </a:spcBef>
              <a:spcAft>
                <a:spcPts val="1575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800" dirty="0">
                <a:latin typeface="+mn-lt"/>
                <a:cs typeface="Lucida Sans Unicode" pitchFamily="34" charset="0"/>
              </a:rPr>
              <a:t>Nepřímé výdaje označit např. zkratkou NN.</a:t>
            </a:r>
          </a:p>
        </p:txBody>
      </p:sp>
      <p:sp>
        <p:nvSpPr>
          <p:cNvPr id="4" name="Nadpis 2"/>
          <p:cNvSpPr txBox="1">
            <a:spLocks/>
          </p:cNvSpPr>
          <p:nvPr/>
        </p:nvSpPr>
        <p:spPr>
          <a:xfrm>
            <a:off x="684213" y="846138"/>
            <a:ext cx="8694737" cy="91757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sz="3600" b="1" dirty="0">
                <a:latin typeface="+mj-lt"/>
                <a:ea typeface="+mj-ea"/>
                <a:cs typeface="+mj-cs"/>
              </a:rPr>
              <a:t>Kopie výpisu z účtu projektu</a:t>
            </a:r>
            <a:endParaRPr lang="cs-CZ" sz="36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text 3"/>
          <p:cNvSpPr txBox="1">
            <a:spLocks/>
          </p:cNvSpPr>
          <p:nvPr/>
        </p:nvSpPr>
        <p:spPr bwMode="auto">
          <a:xfrm>
            <a:off x="150813" y="1570038"/>
            <a:ext cx="9245600" cy="50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803" tIns="50402" rIns="100803" bIns="50402"/>
          <a:lstStyle/>
          <a:p>
            <a:pPr marL="681038" lvl="3" indent="-236538" defTabSz="1006475" eaLnBrk="0" hangingPunct="0">
              <a:spcBef>
                <a:spcPct val="20000"/>
              </a:spcBef>
              <a:spcAft>
                <a:spcPts val="1575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800" dirty="0">
                <a:latin typeface="+mn-lt"/>
                <a:cs typeface="Lucida Sans Unicode" pitchFamily="34" charset="0"/>
              </a:rPr>
              <a:t>Ve výjimečných případech lze výdaj hradit z jiného než projektového účtu  (provozního účtu organizace).</a:t>
            </a:r>
          </a:p>
          <a:p>
            <a:pPr marL="681038" lvl="3" indent="-236538" defTabSz="1006475" eaLnBrk="0" hangingPunct="0">
              <a:spcBef>
                <a:spcPct val="20000"/>
              </a:spcBef>
              <a:spcAft>
                <a:spcPts val="0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800" dirty="0">
                <a:latin typeface="+mn-lt"/>
                <a:cs typeface="Lucida Sans Unicode" pitchFamily="34" charset="0"/>
              </a:rPr>
              <a:t>V případě, že je k prvotní úhradě výdaje použit jiný než projektový účet, je příjemce povinen doložit kopii výpisu     z tohoto účtu. </a:t>
            </a:r>
          </a:p>
          <a:p>
            <a:pPr marL="1185863" lvl="4" indent="-236538" defTabSz="1006475" eaLnBrk="0" hangingPunct="0">
              <a:spcBef>
                <a:spcPct val="20000"/>
              </a:spcBef>
              <a:spcAft>
                <a:spcPts val="1575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400" dirty="0">
                <a:latin typeface="+mn-lt"/>
                <a:cs typeface="Lucida Sans Unicode" pitchFamily="34" charset="0"/>
              </a:rPr>
              <a:t>Výdaje vztahující se k jiné činnosti organizace mohou být začerněny.</a:t>
            </a:r>
          </a:p>
          <a:p>
            <a:pPr marL="681038" lvl="3" indent="-236538" defTabSz="1006475" eaLnBrk="0" hangingPunct="0">
              <a:spcBef>
                <a:spcPct val="20000"/>
              </a:spcBef>
              <a:spcAft>
                <a:spcPts val="1575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800" dirty="0">
                <a:latin typeface="+mn-lt"/>
                <a:cs typeface="Lucida Sans Unicode" pitchFamily="34" charset="0"/>
              </a:rPr>
              <a:t>Výdaj je uznatelný až po refundaci výdaje z projektového účtu:</a:t>
            </a:r>
          </a:p>
          <a:p>
            <a:pPr marL="681038" lvl="3" indent="-236538" defTabSz="1006475" eaLnBrk="0" hangingPunct="0">
              <a:spcBef>
                <a:spcPct val="20000"/>
              </a:spcBef>
              <a:spcAft>
                <a:spcPts val="1575"/>
              </a:spcAft>
              <a:buClr>
                <a:srgbClr val="FFA41D"/>
              </a:buClr>
              <a:buSzPct val="100000"/>
              <a:defRPr/>
            </a:pPr>
            <a:endParaRPr lang="cs-CZ" sz="2800" dirty="0">
              <a:latin typeface="+mn-lt"/>
              <a:cs typeface="Lucida Sans Unicode" pitchFamily="34" charset="0"/>
            </a:endParaRPr>
          </a:p>
          <a:p>
            <a:pPr marL="681038" lvl="3" indent="-236538" defTabSz="1006475" eaLnBrk="0" hangingPunct="0">
              <a:spcBef>
                <a:spcPct val="20000"/>
              </a:spcBef>
              <a:spcAft>
                <a:spcPts val="1575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endParaRPr lang="cs-CZ" sz="2800" dirty="0">
              <a:latin typeface="+mn-lt"/>
              <a:cs typeface="Lucida Sans Unicode" pitchFamily="34" charset="0"/>
            </a:endParaRPr>
          </a:p>
        </p:txBody>
      </p:sp>
      <p:sp>
        <p:nvSpPr>
          <p:cNvPr id="4" name="Nadpis 2"/>
          <p:cNvSpPr txBox="1">
            <a:spLocks/>
          </p:cNvSpPr>
          <p:nvPr/>
        </p:nvSpPr>
        <p:spPr>
          <a:xfrm>
            <a:off x="684213" y="863600"/>
            <a:ext cx="8694737" cy="91598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sz="3600" b="1" dirty="0">
                <a:latin typeface="+mj-lt"/>
                <a:ea typeface="+mj-ea"/>
                <a:cs typeface="+mj-cs"/>
              </a:rPr>
              <a:t>Jiný bankovní účet</a:t>
            </a:r>
            <a:endParaRPr lang="cs-CZ" sz="36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84263" y="5157788"/>
            <a:ext cx="5911850" cy="5334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dirty="0"/>
              <a:t>Monitorované období</a:t>
            </a:r>
          </a:p>
        </p:txBody>
      </p:sp>
      <p:sp>
        <p:nvSpPr>
          <p:cNvPr id="9" name="Obdélník 8"/>
          <p:cNvSpPr/>
          <p:nvPr/>
        </p:nvSpPr>
        <p:spPr>
          <a:xfrm>
            <a:off x="7040563" y="5157788"/>
            <a:ext cx="2222500" cy="533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dirty="0"/>
              <a:t>Vypracování MZ</a:t>
            </a:r>
          </a:p>
        </p:txBody>
      </p:sp>
      <p:sp>
        <p:nvSpPr>
          <p:cNvPr id="11" name="Čárový popisek 2 10"/>
          <p:cNvSpPr/>
          <p:nvPr/>
        </p:nvSpPr>
        <p:spPr>
          <a:xfrm>
            <a:off x="2062163" y="3557588"/>
            <a:ext cx="2755900" cy="933450"/>
          </a:xfrm>
          <a:prstGeom prst="borderCallout2">
            <a:avLst>
              <a:gd name="adj1" fmla="val 100683"/>
              <a:gd name="adj2" fmla="val 20659"/>
              <a:gd name="adj3" fmla="val 139759"/>
              <a:gd name="adj4" fmla="val 17367"/>
              <a:gd name="adj5" fmla="val 168970"/>
              <a:gd name="adj6" fmla="val 12576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dirty="0"/>
              <a:t>Prvotní výdaj </a:t>
            </a:r>
            <a:br>
              <a:rPr lang="cs-CZ" sz="2400" dirty="0"/>
            </a:br>
            <a:r>
              <a:rPr lang="cs-CZ" sz="2400" dirty="0"/>
              <a:t>z provozního účtu</a:t>
            </a:r>
          </a:p>
        </p:txBody>
      </p:sp>
      <p:cxnSp>
        <p:nvCxnSpPr>
          <p:cNvPr id="14" name="Přímá spojovací šipka 13"/>
          <p:cNvCxnSpPr/>
          <p:nvPr/>
        </p:nvCxnSpPr>
        <p:spPr>
          <a:xfrm>
            <a:off x="995363" y="5957888"/>
            <a:ext cx="831215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344" name="TextovéPole 14"/>
          <p:cNvSpPr txBox="1">
            <a:spLocks noChangeArrowheads="1"/>
          </p:cNvSpPr>
          <p:nvPr/>
        </p:nvSpPr>
        <p:spPr bwMode="auto">
          <a:xfrm>
            <a:off x="8729663" y="6046788"/>
            <a:ext cx="755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čas</a:t>
            </a:r>
          </a:p>
        </p:txBody>
      </p:sp>
      <p:sp>
        <p:nvSpPr>
          <p:cNvPr id="10" name="Nadpis 2"/>
          <p:cNvSpPr txBox="1">
            <a:spLocks/>
          </p:cNvSpPr>
          <p:nvPr/>
        </p:nvSpPr>
        <p:spPr>
          <a:xfrm>
            <a:off x="684213" y="846138"/>
            <a:ext cx="8694737" cy="91757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sz="3600" b="1" dirty="0">
                <a:latin typeface="+mj-lt"/>
                <a:ea typeface="+mj-ea"/>
                <a:cs typeface="+mj-cs"/>
              </a:rPr>
              <a:t>Bankovní účet</a:t>
            </a:r>
            <a:endParaRPr lang="cs-CZ" sz="3600" dirty="0">
              <a:latin typeface="+mj-lt"/>
              <a:ea typeface="+mj-ea"/>
              <a:cs typeface="+mj-cs"/>
            </a:endParaRPr>
          </a:p>
        </p:txBody>
      </p:sp>
      <p:sp>
        <p:nvSpPr>
          <p:cNvPr id="15" name="Čárový popisek 2 14"/>
          <p:cNvSpPr/>
          <p:nvPr/>
        </p:nvSpPr>
        <p:spPr>
          <a:xfrm>
            <a:off x="5084763" y="3557588"/>
            <a:ext cx="2755900" cy="933450"/>
          </a:xfrm>
          <a:prstGeom prst="borderCallout2">
            <a:avLst>
              <a:gd name="adj1" fmla="val 100683"/>
              <a:gd name="adj2" fmla="val 20659"/>
              <a:gd name="adj3" fmla="val 139759"/>
              <a:gd name="adj4" fmla="val 17367"/>
              <a:gd name="adj5" fmla="val 168970"/>
              <a:gd name="adj6" fmla="val 12576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dirty="0"/>
              <a:t>Refundace</a:t>
            </a:r>
            <a:br>
              <a:rPr lang="cs-CZ" sz="2400" dirty="0"/>
            </a:br>
            <a:r>
              <a:rPr lang="cs-CZ" sz="2400" dirty="0"/>
              <a:t>z projektového účtu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1039813" y="2001838"/>
            <a:ext cx="42672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B050"/>
              </a:buClr>
              <a:buFont typeface="Wingdings" pitchFamily="2" charset="2"/>
              <a:buChar char="ü"/>
              <a:defRPr/>
            </a:pPr>
            <a:r>
              <a:rPr lang="cs-CZ" sz="2400" dirty="0">
                <a:latin typeface="+mn-lt"/>
              </a:rPr>
              <a:t> Výdaj bude zahrnut do MZ.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Čárový popisek 2 10"/>
          <p:cNvSpPr/>
          <p:nvPr/>
        </p:nvSpPr>
        <p:spPr>
          <a:xfrm>
            <a:off x="3751263" y="3557588"/>
            <a:ext cx="2755900" cy="933450"/>
          </a:xfrm>
          <a:prstGeom prst="borderCallout2">
            <a:avLst>
              <a:gd name="adj1" fmla="val 100683"/>
              <a:gd name="adj2" fmla="val 20659"/>
              <a:gd name="adj3" fmla="val 139759"/>
              <a:gd name="adj4" fmla="val 17367"/>
              <a:gd name="adj5" fmla="val 168970"/>
              <a:gd name="adj6" fmla="val 12576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dirty="0"/>
              <a:t>Prvotní výdaj </a:t>
            </a:r>
            <a:br>
              <a:rPr lang="cs-CZ" sz="2400" dirty="0"/>
            </a:br>
            <a:r>
              <a:rPr lang="cs-CZ" sz="2400" dirty="0"/>
              <a:t>z provozního účtu</a:t>
            </a:r>
          </a:p>
        </p:txBody>
      </p:sp>
      <p:cxnSp>
        <p:nvCxnSpPr>
          <p:cNvPr id="14" name="Přímá spojovací šipka 13"/>
          <p:cNvCxnSpPr/>
          <p:nvPr/>
        </p:nvCxnSpPr>
        <p:spPr>
          <a:xfrm>
            <a:off x="995363" y="5957888"/>
            <a:ext cx="831215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344" name="TextovéPole 14"/>
          <p:cNvSpPr txBox="1">
            <a:spLocks noChangeArrowheads="1"/>
          </p:cNvSpPr>
          <p:nvPr/>
        </p:nvSpPr>
        <p:spPr bwMode="auto">
          <a:xfrm>
            <a:off x="8729663" y="6046788"/>
            <a:ext cx="755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čas</a:t>
            </a:r>
          </a:p>
        </p:txBody>
      </p:sp>
      <p:sp>
        <p:nvSpPr>
          <p:cNvPr id="10" name="Nadpis 2"/>
          <p:cNvSpPr txBox="1">
            <a:spLocks/>
          </p:cNvSpPr>
          <p:nvPr/>
        </p:nvSpPr>
        <p:spPr>
          <a:xfrm>
            <a:off x="684213" y="846138"/>
            <a:ext cx="8694737" cy="91757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sz="3600" b="1" dirty="0">
                <a:latin typeface="+mj-lt"/>
                <a:ea typeface="+mj-ea"/>
                <a:cs typeface="+mj-cs"/>
              </a:rPr>
              <a:t>Bankovní účet</a:t>
            </a:r>
            <a:endParaRPr lang="cs-CZ" sz="3600" dirty="0">
              <a:latin typeface="+mj-lt"/>
              <a:ea typeface="+mj-ea"/>
              <a:cs typeface="+mj-cs"/>
            </a:endParaRPr>
          </a:p>
        </p:txBody>
      </p:sp>
      <p:sp>
        <p:nvSpPr>
          <p:cNvPr id="15" name="Čárový popisek 2 14"/>
          <p:cNvSpPr/>
          <p:nvPr/>
        </p:nvSpPr>
        <p:spPr>
          <a:xfrm>
            <a:off x="6996113" y="3557588"/>
            <a:ext cx="2755900" cy="933450"/>
          </a:xfrm>
          <a:prstGeom prst="borderCallout2">
            <a:avLst>
              <a:gd name="adj1" fmla="val 100683"/>
              <a:gd name="adj2" fmla="val 20659"/>
              <a:gd name="adj3" fmla="val 139759"/>
              <a:gd name="adj4" fmla="val 17367"/>
              <a:gd name="adj5" fmla="val 168970"/>
              <a:gd name="adj6" fmla="val 12576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dirty="0"/>
              <a:t>Refundace</a:t>
            </a:r>
            <a:br>
              <a:rPr lang="cs-CZ" sz="2400" dirty="0"/>
            </a:br>
            <a:r>
              <a:rPr lang="cs-CZ" sz="2400" dirty="0"/>
              <a:t>z projektového účtu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7040563" y="5157788"/>
            <a:ext cx="2222500" cy="533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dirty="0"/>
              <a:t>Vypracování MZ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1039813" y="2001838"/>
            <a:ext cx="42672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B050"/>
              </a:buClr>
              <a:buFont typeface="Wingdings" pitchFamily="2" charset="2"/>
              <a:buChar char="ü"/>
              <a:defRPr/>
            </a:pPr>
            <a:r>
              <a:rPr lang="cs-CZ" sz="2400" dirty="0">
                <a:latin typeface="+mn-lt"/>
              </a:rPr>
              <a:t> Výdaj bude zahrnut do MZ.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1084263" y="5157788"/>
            <a:ext cx="5911850" cy="5334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dirty="0"/>
              <a:t>Monitorované období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2"/>
          <p:cNvSpPr>
            <a:spLocks noGrp="1"/>
          </p:cNvSpPr>
          <p:nvPr>
            <p:ph type="title" idx="4294967295"/>
          </p:nvPr>
        </p:nvSpPr>
        <p:spPr bwMode="auto">
          <a:xfrm>
            <a:off x="950913" y="3068638"/>
            <a:ext cx="81788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sz="4000" b="1" smtClean="0">
                <a:cs typeface="Arial" pitchFamily="34" charset="0"/>
              </a:rPr>
              <a:t>Přímé a nepřímé náklady</a:t>
            </a:r>
            <a:endParaRPr lang="cs-CZ" sz="400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Čárový popisek 2 10"/>
          <p:cNvSpPr/>
          <p:nvPr/>
        </p:nvSpPr>
        <p:spPr>
          <a:xfrm>
            <a:off x="6773863" y="2001838"/>
            <a:ext cx="2755900" cy="933450"/>
          </a:xfrm>
          <a:prstGeom prst="borderCallout2">
            <a:avLst>
              <a:gd name="adj1" fmla="val 100683"/>
              <a:gd name="adj2" fmla="val 20659"/>
              <a:gd name="adj3" fmla="val 255005"/>
              <a:gd name="adj4" fmla="val 20099"/>
              <a:gd name="adj5" fmla="val 336077"/>
              <a:gd name="adj6" fmla="val 15308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dirty="0"/>
              <a:t>Prvotní výdaj </a:t>
            </a:r>
            <a:br>
              <a:rPr lang="cs-CZ" sz="2400" dirty="0"/>
            </a:br>
            <a:r>
              <a:rPr lang="cs-CZ" sz="2400" dirty="0"/>
              <a:t>z provozního účtu</a:t>
            </a:r>
          </a:p>
        </p:txBody>
      </p:sp>
      <p:cxnSp>
        <p:nvCxnSpPr>
          <p:cNvPr id="14" name="Přímá spojovací šipka 13"/>
          <p:cNvCxnSpPr/>
          <p:nvPr/>
        </p:nvCxnSpPr>
        <p:spPr>
          <a:xfrm>
            <a:off x="995363" y="5957888"/>
            <a:ext cx="831215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344" name="TextovéPole 14"/>
          <p:cNvSpPr txBox="1">
            <a:spLocks noChangeArrowheads="1"/>
          </p:cNvSpPr>
          <p:nvPr/>
        </p:nvSpPr>
        <p:spPr bwMode="auto">
          <a:xfrm>
            <a:off x="8729663" y="6046788"/>
            <a:ext cx="755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čas</a:t>
            </a:r>
          </a:p>
        </p:txBody>
      </p:sp>
      <p:sp>
        <p:nvSpPr>
          <p:cNvPr id="10" name="Nadpis 2"/>
          <p:cNvSpPr txBox="1">
            <a:spLocks/>
          </p:cNvSpPr>
          <p:nvPr/>
        </p:nvSpPr>
        <p:spPr>
          <a:xfrm>
            <a:off x="684213" y="846138"/>
            <a:ext cx="8694737" cy="91757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sz="3600" b="1" dirty="0">
                <a:latin typeface="+mj-lt"/>
                <a:ea typeface="+mj-ea"/>
                <a:cs typeface="+mj-cs"/>
              </a:rPr>
              <a:t>Bankovní účet</a:t>
            </a:r>
            <a:endParaRPr lang="cs-CZ" sz="3600" dirty="0">
              <a:latin typeface="+mj-lt"/>
              <a:ea typeface="+mj-ea"/>
              <a:cs typeface="+mj-cs"/>
            </a:endParaRPr>
          </a:p>
        </p:txBody>
      </p:sp>
      <p:sp>
        <p:nvSpPr>
          <p:cNvPr id="15" name="Čárový popisek 2 14"/>
          <p:cNvSpPr/>
          <p:nvPr/>
        </p:nvSpPr>
        <p:spPr>
          <a:xfrm>
            <a:off x="6951663" y="3201988"/>
            <a:ext cx="2755900" cy="1155700"/>
          </a:xfrm>
          <a:prstGeom prst="borderCallout2">
            <a:avLst>
              <a:gd name="adj1" fmla="val 100683"/>
              <a:gd name="adj2" fmla="val 20659"/>
              <a:gd name="adj3" fmla="val 140690"/>
              <a:gd name="adj4" fmla="val 18928"/>
              <a:gd name="adj5" fmla="val 169901"/>
              <a:gd name="adj6" fmla="val 15308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dirty="0"/>
              <a:t>Refundace</a:t>
            </a:r>
            <a:br>
              <a:rPr lang="cs-CZ" sz="2400" dirty="0"/>
            </a:br>
            <a:r>
              <a:rPr lang="cs-CZ" sz="2400" dirty="0"/>
              <a:t>z projektového účtu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7040563" y="5157788"/>
            <a:ext cx="2222500" cy="533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dirty="0"/>
              <a:t>Vypracování MZ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1084263" y="5157788"/>
            <a:ext cx="5911850" cy="5334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dirty="0"/>
              <a:t>Monitorované období</a:t>
            </a:r>
          </a:p>
        </p:txBody>
      </p:sp>
      <p:sp>
        <p:nvSpPr>
          <p:cNvPr id="2" name="Obdélník 1"/>
          <p:cNvSpPr/>
          <p:nvPr/>
        </p:nvSpPr>
        <p:spPr>
          <a:xfrm>
            <a:off x="1120487" y="1935426"/>
            <a:ext cx="450489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B050"/>
              </a:buClr>
              <a:buFont typeface="Wingdings" pitchFamily="2" charset="2"/>
              <a:buChar char="ü"/>
              <a:defRPr/>
            </a:pPr>
            <a:r>
              <a:rPr lang="cs-CZ" sz="2800" dirty="0"/>
              <a:t> </a:t>
            </a:r>
            <a:r>
              <a:rPr lang="cs-CZ" sz="2400" dirty="0">
                <a:latin typeface="+mj-lt"/>
              </a:rPr>
              <a:t>Výdaj bude zahrnut do </a:t>
            </a:r>
            <a:r>
              <a:rPr lang="cs-CZ" sz="2400" dirty="0" smtClean="0">
                <a:latin typeface="+mj-lt"/>
              </a:rPr>
              <a:t>MZ, jen pokud s MO věcně souvisí.</a:t>
            </a:r>
            <a:endParaRPr lang="cs-CZ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Čárový popisek 2 10"/>
          <p:cNvSpPr/>
          <p:nvPr/>
        </p:nvSpPr>
        <p:spPr>
          <a:xfrm>
            <a:off x="328613" y="3557588"/>
            <a:ext cx="2755900" cy="933450"/>
          </a:xfrm>
          <a:prstGeom prst="borderCallout2">
            <a:avLst>
              <a:gd name="adj1" fmla="val 100683"/>
              <a:gd name="adj2" fmla="val 20659"/>
              <a:gd name="adj3" fmla="val 143217"/>
              <a:gd name="adj4" fmla="val 12683"/>
              <a:gd name="adj5" fmla="val 170123"/>
              <a:gd name="adj6" fmla="val 4769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dirty="0"/>
              <a:t>Prvotní výdaj </a:t>
            </a:r>
            <a:br>
              <a:rPr lang="cs-CZ" sz="2400" dirty="0"/>
            </a:br>
            <a:r>
              <a:rPr lang="cs-CZ" sz="2400" dirty="0"/>
              <a:t>z provozního účtu</a:t>
            </a:r>
          </a:p>
        </p:txBody>
      </p:sp>
      <p:cxnSp>
        <p:nvCxnSpPr>
          <p:cNvPr id="14" name="Přímá spojovací šipka 13"/>
          <p:cNvCxnSpPr/>
          <p:nvPr/>
        </p:nvCxnSpPr>
        <p:spPr>
          <a:xfrm>
            <a:off x="995363" y="5957888"/>
            <a:ext cx="831215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344" name="TextovéPole 14"/>
          <p:cNvSpPr txBox="1">
            <a:spLocks noChangeArrowheads="1"/>
          </p:cNvSpPr>
          <p:nvPr/>
        </p:nvSpPr>
        <p:spPr bwMode="auto">
          <a:xfrm>
            <a:off x="8729663" y="6046788"/>
            <a:ext cx="755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čas</a:t>
            </a:r>
          </a:p>
        </p:txBody>
      </p:sp>
      <p:sp>
        <p:nvSpPr>
          <p:cNvPr id="10" name="Nadpis 2"/>
          <p:cNvSpPr txBox="1">
            <a:spLocks/>
          </p:cNvSpPr>
          <p:nvPr/>
        </p:nvSpPr>
        <p:spPr>
          <a:xfrm>
            <a:off x="684213" y="846138"/>
            <a:ext cx="8694737" cy="91757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sz="3600" b="1" dirty="0">
                <a:latin typeface="+mj-lt"/>
                <a:ea typeface="+mj-ea"/>
                <a:cs typeface="+mj-cs"/>
              </a:rPr>
              <a:t>Bankovní účet</a:t>
            </a:r>
            <a:endParaRPr lang="cs-CZ" sz="3600" dirty="0">
              <a:latin typeface="+mj-lt"/>
              <a:ea typeface="+mj-ea"/>
              <a:cs typeface="+mj-cs"/>
            </a:endParaRPr>
          </a:p>
        </p:txBody>
      </p:sp>
      <p:sp>
        <p:nvSpPr>
          <p:cNvPr id="15" name="Čárový popisek 2 14"/>
          <p:cNvSpPr/>
          <p:nvPr/>
        </p:nvSpPr>
        <p:spPr>
          <a:xfrm>
            <a:off x="3884613" y="3557588"/>
            <a:ext cx="2755900" cy="933450"/>
          </a:xfrm>
          <a:prstGeom prst="borderCallout2">
            <a:avLst>
              <a:gd name="adj1" fmla="val 100683"/>
              <a:gd name="adj2" fmla="val 20659"/>
              <a:gd name="adj3" fmla="val 139759"/>
              <a:gd name="adj4" fmla="val 17367"/>
              <a:gd name="adj5" fmla="val 168970"/>
              <a:gd name="adj6" fmla="val 12576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dirty="0"/>
              <a:t>Refundace</a:t>
            </a:r>
            <a:br>
              <a:rPr lang="cs-CZ" sz="2400" dirty="0"/>
            </a:br>
            <a:r>
              <a:rPr lang="cs-CZ" sz="2400" dirty="0"/>
              <a:t>z projektového účtu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7040563" y="5157788"/>
            <a:ext cx="2222500" cy="533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dirty="0"/>
              <a:t>Vypracování MZ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1039813" y="2001838"/>
            <a:ext cx="62230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B050"/>
              </a:buClr>
              <a:buFont typeface="Wingdings" pitchFamily="2" charset="2"/>
              <a:buChar char="ü"/>
              <a:defRPr/>
            </a:pPr>
            <a:r>
              <a:rPr lang="cs-CZ" sz="2400" dirty="0">
                <a:latin typeface="+mn-lt"/>
              </a:rPr>
              <a:t> Výdaj z minulých období může být zahrnut do MZ (+ slovní komentář)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1084263" y="5157788"/>
            <a:ext cx="5911850" cy="5334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dirty="0"/>
              <a:t>Monitorované období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328613" y="5157788"/>
            <a:ext cx="711200" cy="533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7040563" y="5157788"/>
            <a:ext cx="2222500" cy="533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dirty="0"/>
              <a:t>Vypracování MZ</a:t>
            </a:r>
          </a:p>
        </p:txBody>
      </p:sp>
      <p:sp>
        <p:nvSpPr>
          <p:cNvPr id="11" name="Čárový popisek 2 10"/>
          <p:cNvSpPr/>
          <p:nvPr/>
        </p:nvSpPr>
        <p:spPr>
          <a:xfrm>
            <a:off x="4773613" y="3335338"/>
            <a:ext cx="2755900" cy="1066800"/>
          </a:xfrm>
          <a:prstGeom prst="borderCallout2">
            <a:avLst>
              <a:gd name="adj1" fmla="val 100683"/>
              <a:gd name="adj2" fmla="val 20659"/>
              <a:gd name="adj3" fmla="val 139759"/>
              <a:gd name="adj4" fmla="val 17367"/>
              <a:gd name="adj5" fmla="val 168970"/>
              <a:gd name="adj6" fmla="val 12576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dirty="0"/>
              <a:t>Výdaj </a:t>
            </a:r>
            <a:br>
              <a:rPr lang="cs-CZ" sz="2400" dirty="0"/>
            </a:br>
            <a:r>
              <a:rPr lang="cs-CZ" sz="2400" dirty="0"/>
              <a:t>z provozního účtu</a:t>
            </a:r>
          </a:p>
        </p:txBody>
      </p:sp>
      <p:cxnSp>
        <p:nvCxnSpPr>
          <p:cNvPr id="14" name="Přímá spojovací šipka 13"/>
          <p:cNvCxnSpPr/>
          <p:nvPr/>
        </p:nvCxnSpPr>
        <p:spPr>
          <a:xfrm>
            <a:off x="995363" y="5957888"/>
            <a:ext cx="831215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344" name="TextovéPole 14"/>
          <p:cNvSpPr txBox="1">
            <a:spLocks noChangeArrowheads="1"/>
          </p:cNvSpPr>
          <p:nvPr/>
        </p:nvSpPr>
        <p:spPr bwMode="auto">
          <a:xfrm>
            <a:off x="8729663" y="6046788"/>
            <a:ext cx="755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čas</a:t>
            </a:r>
          </a:p>
        </p:txBody>
      </p:sp>
      <p:sp>
        <p:nvSpPr>
          <p:cNvPr id="10" name="Nadpis 2"/>
          <p:cNvSpPr txBox="1">
            <a:spLocks/>
          </p:cNvSpPr>
          <p:nvPr/>
        </p:nvSpPr>
        <p:spPr>
          <a:xfrm>
            <a:off x="684213" y="846138"/>
            <a:ext cx="8694737" cy="91757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sz="3600" b="1" dirty="0">
                <a:latin typeface="+mj-lt"/>
                <a:ea typeface="+mj-ea"/>
                <a:cs typeface="+mj-cs"/>
              </a:rPr>
              <a:t>Bankovní účet</a:t>
            </a:r>
            <a:endParaRPr lang="cs-CZ" sz="3600" dirty="0">
              <a:latin typeface="+mj-lt"/>
              <a:ea typeface="+mj-ea"/>
              <a:cs typeface="+mj-cs"/>
            </a:endParaRPr>
          </a:p>
        </p:txBody>
      </p:sp>
      <p:sp>
        <p:nvSpPr>
          <p:cNvPr id="15" name="Čárový popisek 2 14"/>
          <p:cNvSpPr/>
          <p:nvPr/>
        </p:nvSpPr>
        <p:spPr>
          <a:xfrm>
            <a:off x="1439863" y="3335338"/>
            <a:ext cx="2755900" cy="1066800"/>
          </a:xfrm>
          <a:prstGeom prst="borderCallout2">
            <a:avLst>
              <a:gd name="adj1" fmla="val 100683"/>
              <a:gd name="adj2" fmla="val 20659"/>
              <a:gd name="adj3" fmla="val 139759"/>
              <a:gd name="adj4" fmla="val 17367"/>
              <a:gd name="adj5" fmla="val 168970"/>
              <a:gd name="adj6" fmla="val 12576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dirty="0"/>
              <a:t>Převod</a:t>
            </a:r>
            <a:br>
              <a:rPr lang="cs-CZ" sz="2400" dirty="0"/>
            </a:br>
            <a:r>
              <a:rPr lang="cs-CZ" sz="2400" dirty="0"/>
              <a:t>z projektového na provozní účet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039813" y="1557338"/>
            <a:ext cx="591185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FF0000"/>
              </a:buClr>
              <a:buFont typeface="Arial" pitchFamily="34" charset="0"/>
              <a:buChar char="х"/>
              <a:defRPr/>
            </a:pPr>
            <a:r>
              <a:rPr lang="cs-CZ" sz="2400" dirty="0">
                <a:latin typeface="Arial" charset="0"/>
              </a:rPr>
              <a:t> </a:t>
            </a:r>
            <a:r>
              <a:rPr lang="cs-CZ" sz="2400" dirty="0">
                <a:latin typeface="+mn-lt"/>
              </a:rPr>
              <a:t>S přímým výdajem nesmí nastat; nelze si na provozní účet předfinancovat např. nákup PC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1084263" y="5157788"/>
            <a:ext cx="5911850" cy="5334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400" dirty="0"/>
              <a:t>Monitorované období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1039813" y="2519363"/>
            <a:ext cx="78232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Clr>
                <a:srgbClr val="00B050"/>
              </a:buClr>
              <a:buFont typeface="Wingdings" pitchFamily="2" charset="2"/>
              <a:buChar char="ü"/>
              <a:defRPr/>
            </a:pPr>
            <a:r>
              <a:rPr lang="cs-CZ" sz="2400" dirty="0">
                <a:latin typeface="+mn-lt"/>
              </a:rPr>
              <a:t> Novinka od </a:t>
            </a:r>
            <a:r>
              <a:rPr lang="cs-CZ" sz="2400" dirty="0" err="1">
                <a:latin typeface="+mn-lt"/>
              </a:rPr>
              <a:t>PpP</a:t>
            </a:r>
            <a:r>
              <a:rPr lang="cs-CZ" sz="2400" dirty="0">
                <a:latin typeface="+mn-lt"/>
              </a:rPr>
              <a:t> 4: lze si předfinancovat mzdy – 5 </a:t>
            </a:r>
            <a:r>
              <a:rPr lang="cs-CZ" sz="2400" dirty="0" err="1">
                <a:latin typeface="+mn-lt"/>
              </a:rPr>
              <a:t>prac</a:t>
            </a:r>
            <a:r>
              <a:rPr lang="cs-CZ" sz="2400" dirty="0">
                <a:latin typeface="+mn-lt"/>
              </a:rPr>
              <a:t>. dní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Zástupný symbol pro text 3"/>
          <p:cNvSpPr txBox="1">
            <a:spLocks/>
          </p:cNvSpPr>
          <p:nvPr/>
        </p:nvSpPr>
        <p:spPr bwMode="auto">
          <a:xfrm>
            <a:off x="17463" y="1957388"/>
            <a:ext cx="9734550" cy="50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803" tIns="50402" rIns="100803" bIns="50402"/>
          <a:lstStyle/>
          <a:p>
            <a:pPr marL="681038" lvl="3" indent="-236538" defTabSz="1006475" eaLnBrk="0" hangingPunct="0">
              <a:spcAft>
                <a:spcPts val="1200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endParaRPr lang="cs-CZ" sz="2800" dirty="0">
              <a:latin typeface="+mn-lt"/>
              <a:cs typeface="Lucida Sans Unicode" pitchFamily="34" charset="0"/>
            </a:endParaRPr>
          </a:p>
        </p:txBody>
      </p:sp>
      <p:sp>
        <p:nvSpPr>
          <p:cNvPr id="4" name="Nadpis 2"/>
          <p:cNvSpPr txBox="1">
            <a:spLocks/>
          </p:cNvSpPr>
          <p:nvPr/>
        </p:nvSpPr>
        <p:spPr>
          <a:xfrm>
            <a:off x="373063" y="846138"/>
            <a:ext cx="8694737" cy="91757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sz="3600" b="1" dirty="0">
                <a:latin typeface="+mj-lt"/>
                <a:ea typeface="+mj-ea"/>
                <a:cs typeface="+mj-cs"/>
              </a:rPr>
              <a:t>Přepracovaný rozpočet projektu  </a:t>
            </a:r>
            <a:endParaRPr lang="cs-CZ" sz="3600" dirty="0">
              <a:latin typeface="+mj-lt"/>
              <a:ea typeface="+mj-ea"/>
              <a:cs typeface="+mj-cs"/>
            </a:endParaRPr>
          </a:p>
        </p:txBody>
      </p:sp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1671638"/>
            <a:ext cx="9166225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text 3"/>
          <p:cNvSpPr txBox="1">
            <a:spLocks/>
          </p:cNvSpPr>
          <p:nvPr/>
        </p:nvSpPr>
        <p:spPr bwMode="auto">
          <a:xfrm>
            <a:off x="169863" y="4179888"/>
            <a:ext cx="973455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803" tIns="50402" rIns="100803" bIns="50402"/>
          <a:lstStyle/>
          <a:p>
            <a:pPr marL="681038" lvl="3" indent="-236538" defTabSz="1006475" eaLnBrk="0" hangingPunct="0">
              <a:spcAft>
                <a:spcPts val="1200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endParaRPr lang="cs-CZ" sz="2800" dirty="0">
              <a:latin typeface="+mn-lt"/>
              <a:cs typeface="Lucida Sans Unicode" pitchFamily="34" charset="0"/>
            </a:endParaRPr>
          </a:p>
        </p:txBody>
      </p:sp>
      <p:sp>
        <p:nvSpPr>
          <p:cNvPr id="7" name="Zástupný symbol pro text 3"/>
          <p:cNvSpPr txBox="1">
            <a:spLocks/>
          </p:cNvSpPr>
          <p:nvPr/>
        </p:nvSpPr>
        <p:spPr bwMode="auto">
          <a:xfrm>
            <a:off x="-26988" y="3424238"/>
            <a:ext cx="9734551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803" tIns="50402" rIns="100803" bIns="50402"/>
          <a:lstStyle/>
          <a:p>
            <a:pPr marL="681038" lvl="3" indent="-236538" defTabSz="1006475" eaLnBrk="0" hangingPunct="0">
              <a:spcAft>
                <a:spcPts val="1200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800" dirty="0">
                <a:latin typeface="+mn-lt"/>
                <a:cs typeface="Lucida Sans Unicode" pitchFamily="34" charset="0"/>
              </a:rPr>
              <a:t>Schválený rozpočet- vychází z Rozhodnutí o poskytnutí dotace či z relevantního Dodatku</a:t>
            </a:r>
          </a:p>
          <a:p>
            <a:pPr marL="681038" lvl="3" indent="-236538" defTabSz="1006475" eaLnBrk="0" hangingPunct="0">
              <a:spcAft>
                <a:spcPts val="1200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800" dirty="0">
                <a:latin typeface="+mn-lt"/>
                <a:cs typeface="Lucida Sans Unicode" pitchFamily="34" charset="0"/>
              </a:rPr>
              <a:t>Rozpočet přepracovaný příjemcem- kumulativně od začátku projektu</a:t>
            </a:r>
          </a:p>
          <a:p>
            <a:pPr marL="681038" lvl="3" indent="-236538" defTabSz="1006475" eaLnBrk="0" hangingPunct="0">
              <a:spcAft>
                <a:spcPts val="1200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800" dirty="0">
                <a:latin typeface="+mn-lt"/>
                <a:cs typeface="Lucida Sans Unicode" pitchFamily="34" charset="0"/>
              </a:rPr>
              <a:t>Rozpočet přepracovaný příjemcem- pouze změny v daném monitorovaném období</a:t>
            </a:r>
          </a:p>
        </p:txBody>
      </p:sp>
      <p:cxnSp>
        <p:nvCxnSpPr>
          <p:cNvPr id="9" name="Přímá spojovací šipka 8"/>
          <p:cNvCxnSpPr/>
          <p:nvPr/>
        </p:nvCxnSpPr>
        <p:spPr>
          <a:xfrm rot="5400000">
            <a:off x="2351088" y="2424113"/>
            <a:ext cx="1289050" cy="97790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 rot="10800000" flipV="1">
            <a:off x="2551113" y="2357438"/>
            <a:ext cx="3289300" cy="222250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 rot="10800000" flipV="1">
            <a:off x="2551113" y="2357438"/>
            <a:ext cx="6223000" cy="324485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Zástupný symbol pro text 3"/>
          <p:cNvSpPr txBox="1">
            <a:spLocks/>
          </p:cNvSpPr>
          <p:nvPr/>
        </p:nvSpPr>
        <p:spPr bwMode="auto">
          <a:xfrm>
            <a:off x="17463" y="1957388"/>
            <a:ext cx="9734550" cy="50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803" tIns="50402" rIns="100803" bIns="50402"/>
          <a:lstStyle/>
          <a:p>
            <a:pPr marL="681038" lvl="3" indent="-236538" defTabSz="1006475" eaLnBrk="0" hangingPunct="0">
              <a:spcAft>
                <a:spcPts val="1200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endParaRPr lang="cs-CZ" sz="2800" dirty="0">
              <a:latin typeface="+mn-lt"/>
              <a:cs typeface="Lucida Sans Unicode" pitchFamily="34" charset="0"/>
            </a:endParaRPr>
          </a:p>
        </p:txBody>
      </p:sp>
      <p:pic>
        <p:nvPicPr>
          <p:cNvPr id="3686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1743075"/>
            <a:ext cx="9166225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text 3"/>
          <p:cNvSpPr txBox="1">
            <a:spLocks/>
          </p:cNvSpPr>
          <p:nvPr/>
        </p:nvSpPr>
        <p:spPr bwMode="auto">
          <a:xfrm>
            <a:off x="169863" y="4179888"/>
            <a:ext cx="973455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803" tIns="50402" rIns="100803" bIns="50402"/>
          <a:lstStyle/>
          <a:p>
            <a:pPr marL="681038" lvl="3" indent="-236538" defTabSz="1006475" eaLnBrk="0" hangingPunct="0">
              <a:spcAft>
                <a:spcPts val="1200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endParaRPr lang="cs-CZ" sz="2800" dirty="0">
              <a:latin typeface="+mn-lt"/>
              <a:cs typeface="Lucida Sans Unicode" pitchFamily="34" charset="0"/>
            </a:endParaRP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3875088"/>
            <a:ext cx="92741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 rot="20862675">
            <a:off x="290513" y="1506538"/>
            <a:ext cx="3589337" cy="48895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Přepracovaný rozpočet</a:t>
            </a:r>
          </a:p>
        </p:txBody>
      </p:sp>
      <p:cxnSp>
        <p:nvCxnSpPr>
          <p:cNvPr id="11" name="Přímá spojovací šipka 10"/>
          <p:cNvCxnSpPr/>
          <p:nvPr/>
        </p:nvCxnSpPr>
        <p:spPr>
          <a:xfrm rot="10800000" flipV="1">
            <a:off x="3563938" y="2409825"/>
            <a:ext cx="2444750" cy="1866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Obdélník 12"/>
          <p:cNvSpPr/>
          <p:nvPr/>
        </p:nvSpPr>
        <p:spPr>
          <a:xfrm rot="20862675">
            <a:off x="274638" y="3825875"/>
            <a:ext cx="3589337" cy="48895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Přehled čerpání způsobilých výdajů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Zástupný symbol pro text 3"/>
          <p:cNvSpPr txBox="1">
            <a:spLocks/>
          </p:cNvSpPr>
          <p:nvPr/>
        </p:nvSpPr>
        <p:spPr bwMode="auto">
          <a:xfrm>
            <a:off x="17463" y="1957388"/>
            <a:ext cx="9734550" cy="50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803" tIns="50402" rIns="100803" bIns="50402"/>
          <a:lstStyle/>
          <a:p>
            <a:pPr marL="681038" lvl="3" indent="-236538" defTabSz="1006475" eaLnBrk="0" hangingPunct="0">
              <a:spcAft>
                <a:spcPts val="1200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endParaRPr lang="cs-CZ" sz="2800" dirty="0">
              <a:latin typeface="+mn-lt"/>
              <a:cs typeface="Lucida Sans Unicode" pitchFamily="34" charset="0"/>
            </a:endParaRPr>
          </a:p>
        </p:txBody>
      </p:sp>
      <p:sp>
        <p:nvSpPr>
          <p:cNvPr id="4" name="Nadpis 2"/>
          <p:cNvSpPr txBox="1">
            <a:spLocks/>
          </p:cNvSpPr>
          <p:nvPr/>
        </p:nvSpPr>
        <p:spPr>
          <a:xfrm>
            <a:off x="373063" y="1035050"/>
            <a:ext cx="8694737" cy="7286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sz="3600" b="1" dirty="0">
                <a:latin typeface="+mj-lt"/>
                <a:ea typeface="+mj-ea"/>
                <a:cs typeface="+mj-cs"/>
              </a:rPr>
              <a:t>Přehled čerpání způsobilých výdajů  </a:t>
            </a:r>
            <a:endParaRPr lang="cs-CZ" sz="3600" dirty="0">
              <a:latin typeface="+mj-lt"/>
              <a:ea typeface="+mj-ea"/>
              <a:cs typeface="+mj-cs"/>
            </a:endParaRPr>
          </a:p>
        </p:txBody>
      </p:sp>
      <p:pic>
        <p:nvPicPr>
          <p:cNvPr id="3789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2097088"/>
            <a:ext cx="92741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text 3"/>
          <p:cNvSpPr txBox="1">
            <a:spLocks/>
          </p:cNvSpPr>
          <p:nvPr/>
        </p:nvSpPr>
        <p:spPr bwMode="auto">
          <a:xfrm>
            <a:off x="-26988" y="4179888"/>
            <a:ext cx="9734551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803" tIns="50402" rIns="100803" bIns="50402"/>
          <a:lstStyle/>
          <a:p>
            <a:pPr marL="681038" lvl="3" indent="-236538" defTabSz="1006475" eaLnBrk="0" hangingPunct="0">
              <a:spcAft>
                <a:spcPts val="1200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800" dirty="0">
                <a:latin typeface="+mn-lt"/>
                <a:cs typeface="Lucida Sans Unicode" pitchFamily="34" charset="0"/>
              </a:rPr>
              <a:t>Platný rozpočet- vychází z přílohy č. 9 Přepracovaný rozpočet, tzn. jsou v něm zapracovány nepodstatné změny rozpočtu</a:t>
            </a:r>
          </a:p>
        </p:txBody>
      </p:sp>
      <p:sp>
        <p:nvSpPr>
          <p:cNvPr id="7" name="Elipsa 6"/>
          <p:cNvSpPr/>
          <p:nvPr/>
        </p:nvSpPr>
        <p:spPr>
          <a:xfrm>
            <a:off x="2995613" y="2090738"/>
            <a:ext cx="977900" cy="1289050"/>
          </a:xfrm>
          <a:prstGeom prst="ellipse">
            <a:avLst/>
          </a:prstGeom>
          <a:noFill/>
          <a:ln>
            <a:solidFill>
              <a:srgbClr val="F3912C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2"/>
          <p:cNvSpPr>
            <a:spLocks noGrp="1"/>
          </p:cNvSpPr>
          <p:nvPr>
            <p:ph type="title" idx="4294967295"/>
          </p:nvPr>
        </p:nvSpPr>
        <p:spPr bwMode="auto">
          <a:xfrm>
            <a:off x="950913" y="3068638"/>
            <a:ext cx="81788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sz="4000" b="1" smtClean="0">
                <a:cs typeface="Arial" pitchFamily="34" charset="0"/>
              </a:rPr>
              <a:t>Zadání žádosti o platbu</a:t>
            </a:r>
            <a:endParaRPr lang="cs-CZ" sz="400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2"/>
          <p:cNvSpPr txBox="1">
            <a:spLocks/>
          </p:cNvSpPr>
          <p:nvPr/>
        </p:nvSpPr>
        <p:spPr>
          <a:xfrm>
            <a:off x="684213" y="846138"/>
            <a:ext cx="8694737" cy="91757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sz="3600" b="1" dirty="0">
                <a:latin typeface="+mj-lt"/>
                <a:ea typeface="+mj-ea"/>
                <a:cs typeface="+mj-cs"/>
              </a:rPr>
              <a:t>Žádost o platbu- </a:t>
            </a:r>
            <a:r>
              <a:rPr lang="cs-CZ" sz="3600" b="1" dirty="0" err="1">
                <a:latin typeface="+mj-lt"/>
                <a:ea typeface="+mj-ea"/>
                <a:cs typeface="+mj-cs"/>
              </a:rPr>
              <a:t>Benefit</a:t>
            </a:r>
            <a:r>
              <a:rPr lang="cs-CZ" sz="3600" b="1" dirty="0">
                <a:latin typeface="+mj-lt"/>
                <a:ea typeface="+mj-ea"/>
                <a:cs typeface="+mj-cs"/>
              </a:rPr>
              <a:t> 7+</a:t>
            </a:r>
            <a:endParaRPr lang="cs-CZ" sz="3600" dirty="0">
              <a:latin typeface="+mj-lt"/>
              <a:ea typeface="+mj-ea"/>
              <a:cs typeface="+mj-cs"/>
            </a:endParaRP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530350"/>
            <a:ext cx="625475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2"/>
          <p:cNvSpPr txBox="1">
            <a:spLocks/>
          </p:cNvSpPr>
          <p:nvPr/>
        </p:nvSpPr>
        <p:spPr>
          <a:xfrm>
            <a:off x="684213" y="846138"/>
            <a:ext cx="8694737" cy="91757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sz="3600" b="1" dirty="0">
                <a:latin typeface="+mj-lt"/>
                <a:ea typeface="+mj-ea"/>
                <a:cs typeface="+mj-cs"/>
              </a:rPr>
              <a:t>Žádost o platbu</a:t>
            </a:r>
            <a:endParaRPr lang="cs-CZ" sz="3600" dirty="0">
              <a:latin typeface="+mj-lt"/>
              <a:ea typeface="+mj-ea"/>
              <a:cs typeface="+mj-cs"/>
            </a:endParaRP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395413"/>
            <a:ext cx="5253037" cy="499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2"/>
          <p:cNvSpPr>
            <a:spLocks noGrp="1"/>
          </p:cNvSpPr>
          <p:nvPr>
            <p:ph type="title" idx="4294967295"/>
          </p:nvPr>
        </p:nvSpPr>
        <p:spPr bwMode="auto">
          <a:xfrm>
            <a:off x="488950" y="3068638"/>
            <a:ext cx="9129713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sz="4000" b="1" smtClean="0">
                <a:cs typeface="Arial" pitchFamily="34" charset="0"/>
              </a:rPr>
              <a:t>Nesrovnalosti</a:t>
            </a:r>
            <a:endParaRPr lang="cs-CZ" sz="400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Zástupný symbol pro text 3"/>
          <p:cNvSpPr txBox="1">
            <a:spLocks/>
          </p:cNvSpPr>
          <p:nvPr/>
        </p:nvSpPr>
        <p:spPr bwMode="auto">
          <a:xfrm>
            <a:off x="0" y="1735138"/>
            <a:ext cx="9929813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803" tIns="50402" rIns="100803" bIns="50402"/>
          <a:lstStyle/>
          <a:p>
            <a:pPr marL="681038" lvl="3" indent="-236538" defTabSz="1006475" eaLnBrk="0" hangingPunct="0">
              <a:spcBef>
                <a:spcPct val="20000"/>
              </a:spcBef>
              <a:spcAft>
                <a:spcPts val="600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800" b="1" dirty="0">
                <a:latin typeface="+mn-lt"/>
                <a:cs typeface="Lucida Sans Unicode" pitchFamily="34" charset="0"/>
              </a:rPr>
              <a:t>Přímé náklady</a:t>
            </a:r>
            <a:r>
              <a:rPr lang="cs-CZ" sz="2800" dirty="0">
                <a:latin typeface="+mn-lt"/>
                <a:cs typeface="Lucida Sans Unicode" pitchFamily="34" charset="0"/>
              </a:rPr>
              <a:t> – přímo přiřaditelné k určité aktivitě projektu</a:t>
            </a:r>
          </a:p>
          <a:p>
            <a:pPr marL="1184276" lvl="4" indent="-236538" defTabSz="1006475" eaLnBrk="0" hangingPunct="0">
              <a:spcBef>
                <a:spcPts val="0"/>
              </a:spcBef>
              <a:spcAft>
                <a:spcPts val="0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400" dirty="0">
                <a:latin typeface="+mn-lt"/>
                <a:cs typeface="Lucida Sans Unicode" pitchFamily="34" charset="0"/>
              </a:rPr>
              <a:t>Nutno dokladovat, vykazovat</a:t>
            </a:r>
          </a:p>
          <a:p>
            <a:pPr marL="1184276" lvl="4" indent="-236538" defTabSz="1006475" eaLnBrk="0" hangingPunct="0">
              <a:spcBef>
                <a:spcPts val="0"/>
              </a:spcBef>
              <a:spcAft>
                <a:spcPts val="600"/>
              </a:spcAft>
              <a:buClr>
                <a:srgbClr val="FFA41D"/>
              </a:buClr>
              <a:buSzPct val="100000"/>
              <a:defRPr/>
            </a:pPr>
            <a:endParaRPr lang="cs-CZ" sz="2400" dirty="0">
              <a:latin typeface="+mn-lt"/>
              <a:cs typeface="Lucida Sans Unicode" pitchFamily="34" charset="0"/>
            </a:endParaRPr>
          </a:p>
          <a:p>
            <a:pPr marL="681038" lvl="3" indent="-236538" defTabSz="1006475" eaLnBrk="0" hangingPunct="0">
              <a:spcBef>
                <a:spcPct val="20000"/>
              </a:spcBef>
              <a:spcAft>
                <a:spcPts val="600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800" b="1" dirty="0">
                <a:latin typeface="+mn-lt"/>
                <a:cs typeface="Lucida Sans Unicode" pitchFamily="34" charset="0"/>
              </a:rPr>
              <a:t>Nepřímé náklady </a:t>
            </a:r>
            <a:r>
              <a:rPr lang="cs-CZ" sz="2800" dirty="0">
                <a:latin typeface="+mn-lt"/>
                <a:cs typeface="Lucida Sans Unicode" pitchFamily="34" charset="0"/>
              </a:rPr>
              <a:t>– náklady převážně spojené s administrací projektů</a:t>
            </a:r>
          </a:p>
          <a:p>
            <a:pPr marL="1184276" lvl="4" indent="-236538" defTabSz="1006475" eaLnBrk="0" hangingPunct="0">
              <a:spcBef>
                <a:spcPts val="0"/>
              </a:spcBef>
              <a:spcAft>
                <a:spcPts val="600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400" dirty="0">
                <a:latin typeface="+mn-lt"/>
                <a:cs typeface="Lucida Sans Unicode" pitchFamily="34" charset="0"/>
              </a:rPr>
              <a:t>Ulehčení realizace a kontroly projektů</a:t>
            </a:r>
          </a:p>
          <a:p>
            <a:pPr marL="1184276" lvl="4" indent="-236538" defTabSz="1006475" eaLnBrk="0" hangingPunct="0">
              <a:spcBef>
                <a:spcPts val="0"/>
              </a:spcBef>
              <a:spcAft>
                <a:spcPts val="600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400" dirty="0">
                <a:latin typeface="+mn-lt"/>
                <a:cs typeface="Lucida Sans Unicode" pitchFamily="34" charset="0"/>
              </a:rPr>
              <a:t>Pouze neinvestiční výdaje</a:t>
            </a:r>
          </a:p>
          <a:p>
            <a:pPr marL="1184276" lvl="4" indent="-236538" defTabSz="1006475" eaLnBrk="0" hangingPunct="0">
              <a:spcBef>
                <a:spcPts val="0"/>
              </a:spcBef>
              <a:spcAft>
                <a:spcPts val="600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400" dirty="0">
                <a:latin typeface="+mn-lt"/>
                <a:cs typeface="Lucida Sans Unicode" pitchFamily="34" charset="0"/>
              </a:rPr>
              <a:t>Není nutné prokazovat v monitorovací zprávě</a:t>
            </a:r>
          </a:p>
          <a:p>
            <a:pPr marL="1184276" lvl="4" indent="-236538" defTabSz="1006475" eaLnBrk="0" hangingPunct="0">
              <a:spcBef>
                <a:spcPts val="0"/>
              </a:spcBef>
              <a:spcAft>
                <a:spcPts val="600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400" dirty="0">
                <a:latin typeface="+mn-lt"/>
                <a:cs typeface="Lucida Sans Unicode" pitchFamily="34" charset="0"/>
              </a:rPr>
              <a:t>Účetní dokladování nutné</a:t>
            </a:r>
          </a:p>
          <a:p>
            <a:pPr marL="1184276" lvl="4" indent="-236538" defTabSz="1006475" eaLnBrk="0" hangingPunct="0">
              <a:spcBef>
                <a:spcPts val="0"/>
              </a:spcBef>
              <a:spcAft>
                <a:spcPts val="600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400" dirty="0">
                <a:latin typeface="+mn-lt"/>
                <a:cs typeface="Lucida Sans Unicode" pitchFamily="34" charset="0"/>
              </a:rPr>
              <a:t>Příručka pro příjemce, verze </a:t>
            </a:r>
            <a:r>
              <a:rPr lang="cs-CZ" sz="2400" dirty="0" smtClean="0">
                <a:latin typeface="+mn-lt"/>
                <a:cs typeface="Lucida Sans Unicode" pitchFamily="34" charset="0"/>
              </a:rPr>
              <a:t>6, </a:t>
            </a:r>
            <a:r>
              <a:rPr lang="cs-CZ" sz="2400" dirty="0">
                <a:latin typeface="+mn-lt"/>
                <a:cs typeface="Lucida Sans Unicode" pitchFamily="34" charset="0"/>
              </a:rPr>
              <a:t>str. 61 – 66</a:t>
            </a:r>
          </a:p>
        </p:txBody>
      </p:sp>
      <p:sp>
        <p:nvSpPr>
          <p:cNvPr id="5" name="Nadpis 2"/>
          <p:cNvSpPr txBox="1">
            <a:spLocks/>
          </p:cNvSpPr>
          <p:nvPr/>
        </p:nvSpPr>
        <p:spPr>
          <a:xfrm>
            <a:off x="684213" y="944563"/>
            <a:ext cx="8694737" cy="81915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sz="3600" b="1" dirty="0">
                <a:latin typeface="+mj-lt"/>
                <a:ea typeface="+mj-ea"/>
                <a:cs typeface="+mj-cs"/>
              </a:rPr>
              <a:t>Přímé a nepřímé náklady</a:t>
            </a:r>
          </a:p>
          <a:p>
            <a:pPr algn="ctr">
              <a:defRPr/>
            </a:pPr>
            <a:endParaRPr lang="cs-CZ" sz="36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text 3"/>
          <p:cNvSpPr txBox="1">
            <a:spLocks/>
          </p:cNvSpPr>
          <p:nvPr/>
        </p:nvSpPr>
        <p:spPr bwMode="auto">
          <a:xfrm>
            <a:off x="1125538" y="1890713"/>
            <a:ext cx="7964487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803" tIns="50402" rIns="100803" bIns="50402"/>
          <a:lstStyle/>
          <a:p>
            <a:pPr marL="0" lvl="4" indent="0" eaLnBrk="0">
              <a:spcAft>
                <a:spcPts val="1425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800" dirty="0">
                <a:latin typeface="Arial" charset="0"/>
              </a:rPr>
              <a:t> </a:t>
            </a:r>
            <a:r>
              <a:rPr lang="cs-CZ" sz="2800" dirty="0">
                <a:latin typeface="+mn-lt"/>
              </a:rPr>
              <a:t>Příručka pro příjemce ve verzi </a:t>
            </a:r>
            <a:r>
              <a:rPr lang="cs-CZ" sz="2800" dirty="0" smtClean="0">
                <a:latin typeface="+mn-lt"/>
              </a:rPr>
              <a:t>6, </a:t>
            </a:r>
            <a:r>
              <a:rPr lang="cs-CZ" sz="2800" dirty="0">
                <a:latin typeface="+mn-lt"/>
              </a:rPr>
              <a:t>str. </a:t>
            </a:r>
            <a:r>
              <a:rPr lang="cs-CZ" sz="2800" dirty="0" smtClean="0">
                <a:latin typeface="+mn-lt"/>
              </a:rPr>
              <a:t>129 -Nesrovnalosti  </a:t>
            </a:r>
            <a:r>
              <a:rPr lang="cs-CZ" sz="2800" dirty="0">
                <a:latin typeface="+mn-lt"/>
              </a:rPr>
              <a:t>při realizaci projektu </a:t>
            </a:r>
          </a:p>
          <a:p>
            <a:pPr marL="0" lvl="4" indent="0" eaLnBrk="0">
              <a:spcAft>
                <a:spcPts val="1425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800" dirty="0">
                <a:latin typeface="+mn-lt"/>
              </a:rPr>
              <a:t> </a:t>
            </a:r>
            <a:r>
              <a:rPr lang="cs-CZ" sz="2800" dirty="0" err="1">
                <a:latin typeface="+mn-lt"/>
              </a:rPr>
              <a:t>Newsletter</a:t>
            </a:r>
            <a:r>
              <a:rPr lang="cs-CZ" sz="2800" dirty="0">
                <a:latin typeface="+mn-lt"/>
              </a:rPr>
              <a:t> „Nesrovnalosti“ z ledna 2011</a:t>
            </a:r>
          </a:p>
          <a:p>
            <a:pPr marL="0" lvl="4" indent="0" eaLnBrk="0">
              <a:spcAft>
                <a:spcPts val="1425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800" dirty="0">
                <a:latin typeface="+mn-lt"/>
              </a:rPr>
              <a:t> Metodika finančních toků a kontroly programů spolufinancovaných ze strukturálních fondů, Fondu soudržnosti a Evropského rybářského fondu na programové období 2007 – 2013 (umístěna na portále MRČR)</a:t>
            </a:r>
          </a:p>
          <a:p>
            <a:pPr marL="0" lvl="4" indent="0" eaLnBrk="0">
              <a:spcAft>
                <a:spcPts val="1425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endParaRPr lang="cs-CZ" sz="2800" dirty="0">
              <a:latin typeface="Arial" charset="0"/>
              <a:cs typeface="Lucida Sans Unicode" pitchFamily="34" charset="0"/>
            </a:endParaRPr>
          </a:p>
        </p:txBody>
      </p:sp>
      <p:sp>
        <p:nvSpPr>
          <p:cNvPr id="4" name="Nadpis 2"/>
          <p:cNvSpPr txBox="1">
            <a:spLocks/>
          </p:cNvSpPr>
          <p:nvPr/>
        </p:nvSpPr>
        <p:spPr>
          <a:xfrm>
            <a:off x="684213" y="990600"/>
            <a:ext cx="8694737" cy="7731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sz="3600" b="1" dirty="0">
                <a:latin typeface="+mj-lt"/>
                <a:ea typeface="+mj-ea"/>
                <a:cs typeface="+mj-cs"/>
              </a:rPr>
              <a:t>Zdroje informací</a:t>
            </a:r>
            <a:endParaRPr lang="cs-CZ" sz="36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text 3"/>
          <p:cNvSpPr txBox="1">
            <a:spLocks/>
          </p:cNvSpPr>
          <p:nvPr/>
        </p:nvSpPr>
        <p:spPr bwMode="auto">
          <a:xfrm>
            <a:off x="1125538" y="1890713"/>
            <a:ext cx="7964487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803" tIns="50402" rIns="100803" bIns="50402"/>
          <a:lstStyle/>
          <a:p>
            <a:pPr marL="0" lvl="4" indent="0" eaLnBrk="0">
              <a:spcAft>
                <a:spcPts val="1425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800" dirty="0">
                <a:latin typeface="Arial" charset="0"/>
              </a:rPr>
              <a:t> </a:t>
            </a:r>
            <a:r>
              <a:rPr lang="cs-CZ" sz="2800" dirty="0">
                <a:latin typeface="+mn-lt"/>
              </a:rPr>
              <a:t>Nesrovnalostí se rozumí porušení právních předpisů Evropského společenství nebo ČR v důsledku jednání nebo opomenutí hospodářského subjektu, které vede nebo by mohlo vést ke ztrátě v souhrnném rozpočtu EU nebo ve veřejném rozpočtu ČR, a to započtením neoprávněného výdaje do souhrnného rozpočtu EU nebo do veřejného rozpočtu ČR. </a:t>
            </a:r>
          </a:p>
          <a:p>
            <a:pPr eaLnBrk="0">
              <a:spcAft>
                <a:spcPts val="1425"/>
              </a:spcAft>
              <a:buClr>
                <a:srgbClr val="FFA41D"/>
              </a:buClr>
              <a:buSzPct val="100000"/>
              <a:defRPr/>
            </a:pPr>
            <a:endParaRPr lang="cs-CZ" sz="2800" dirty="0">
              <a:latin typeface="Arial" charset="0"/>
              <a:cs typeface="Lucida Sans Unicode" pitchFamily="34" charset="0"/>
            </a:endParaRPr>
          </a:p>
        </p:txBody>
      </p:sp>
      <p:sp>
        <p:nvSpPr>
          <p:cNvPr id="4" name="Nadpis 2"/>
          <p:cNvSpPr txBox="1">
            <a:spLocks/>
          </p:cNvSpPr>
          <p:nvPr/>
        </p:nvSpPr>
        <p:spPr>
          <a:xfrm>
            <a:off x="684213" y="990600"/>
            <a:ext cx="8694737" cy="7731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sz="3600" b="1" dirty="0">
                <a:latin typeface="+mj-lt"/>
                <a:ea typeface="+mj-ea"/>
                <a:cs typeface="+mj-cs"/>
              </a:rPr>
              <a:t>Co je nesrovnalost?</a:t>
            </a:r>
            <a:endParaRPr lang="cs-CZ" sz="36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text 3"/>
          <p:cNvSpPr txBox="1">
            <a:spLocks/>
          </p:cNvSpPr>
          <p:nvPr/>
        </p:nvSpPr>
        <p:spPr bwMode="auto">
          <a:xfrm>
            <a:off x="1125538" y="1890713"/>
            <a:ext cx="7964487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803" tIns="50402" rIns="100803" bIns="50402"/>
          <a:lstStyle/>
          <a:p>
            <a:pPr marL="0" lvl="4" indent="0" eaLnBrk="0">
              <a:spcAft>
                <a:spcPts val="1425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800" dirty="0">
                <a:latin typeface="Arial" charset="0"/>
              </a:rPr>
              <a:t> </a:t>
            </a:r>
            <a:r>
              <a:rPr lang="cs-CZ" sz="2800" dirty="0">
                <a:latin typeface="+mn-lt"/>
              </a:rPr>
              <a:t>Je nesrovnalostí též nedodržení podmínek, za kterých mu byly prostředky ESF poskytnuty.</a:t>
            </a:r>
          </a:p>
          <a:p>
            <a:pPr marL="0" lvl="4" indent="0" eaLnBrk="0">
              <a:spcAft>
                <a:spcPts val="1425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endParaRPr lang="cs-CZ" sz="2800" dirty="0">
              <a:latin typeface="+mn-lt"/>
            </a:endParaRPr>
          </a:p>
          <a:p>
            <a:pPr marL="0" lvl="4" indent="0" eaLnBrk="0">
              <a:spcAft>
                <a:spcPts val="1425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800" dirty="0">
                <a:latin typeface="+mn-lt"/>
              </a:rPr>
              <a:t> Porušení podmínek, např. Rozhodnutí, jehož součástí jsou další dokumenty, které jsou pro příjemce </a:t>
            </a:r>
            <a:r>
              <a:rPr lang="cs-CZ" sz="2800" dirty="0" smtClean="0">
                <a:latin typeface="+mn-lt"/>
              </a:rPr>
              <a:t>závazné - </a:t>
            </a:r>
            <a:r>
              <a:rPr lang="cs-CZ" sz="2800" dirty="0">
                <a:latin typeface="+mn-lt"/>
              </a:rPr>
              <a:t>projektová žádost, metodické dopisy, příručka pro příjemce, atd.</a:t>
            </a:r>
          </a:p>
          <a:p>
            <a:pPr eaLnBrk="0">
              <a:spcAft>
                <a:spcPts val="1425"/>
              </a:spcAft>
              <a:buClr>
                <a:srgbClr val="FFA41D"/>
              </a:buClr>
              <a:buSzPct val="100000"/>
              <a:defRPr/>
            </a:pPr>
            <a:endParaRPr lang="cs-CZ" sz="2800" dirty="0">
              <a:latin typeface="Arial" charset="0"/>
              <a:cs typeface="Lucida Sans Unicode" pitchFamily="34" charset="0"/>
            </a:endParaRPr>
          </a:p>
        </p:txBody>
      </p:sp>
      <p:sp>
        <p:nvSpPr>
          <p:cNvPr id="4" name="Nadpis 2"/>
          <p:cNvSpPr txBox="1">
            <a:spLocks/>
          </p:cNvSpPr>
          <p:nvPr/>
        </p:nvSpPr>
        <p:spPr>
          <a:xfrm>
            <a:off x="684213" y="990600"/>
            <a:ext cx="8694737" cy="7731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sz="3600" b="1" dirty="0">
                <a:latin typeface="+mj-lt"/>
                <a:ea typeface="+mj-ea"/>
                <a:cs typeface="+mj-cs"/>
              </a:rPr>
              <a:t>Z hlediska příjemce</a:t>
            </a:r>
            <a:endParaRPr lang="cs-CZ" sz="36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text 3"/>
          <p:cNvSpPr txBox="1">
            <a:spLocks/>
          </p:cNvSpPr>
          <p:nvPr/>
        </p:nvSpPr>
        <p:spPr bwMode="auto">
          <a:xfrm>
            <a:off x="1125538" y="1890713"/>
            <a:ext cx="7964487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803" tIns="50402" rIns="100803" bIns="50402"/>
          <a:lstStyle/>
          <a:p>
            <a:pPr marL="0" lvl="4" indent="0" eaLnBrk="0">
              <a:spcAft>
                <a:spcPts val="1425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800" dirty="0">
                <a:latin typeface="Arial" charset="0"/>
              </a:rPr>
              <a:t> </a:t>
            </a:r>
            <a:r>
              <a:rPr lang="cs-CZ" sz="2800" dirty="0">
                <a:latin typeface="+mn-lt"/>
              </a:rPr>
              <a:t>Porušení podmínek výběrového řízení, např. není dodržena povinnost sčítání spolu souvisejících plnění</a:t>
            </a:r>
          </a:p>
          <a:p>
            <a:pPr marL="0" lvl="4" indent="0" eaLnBrk="0">
              <a:spcAft>
                <a:spcPts val="1425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800" dirty="0">
                <a:latin typeface="+mn-lt"/>
              </a:rPr>
              <a:t> Opakované nedoložení požadovaných dokladů</a:t>
            </a:r>
          </a:p>
          <a:p>
            <a:pPr marL="0" lvl="4" indent="0" eaLnBrk="0">
              <a:spcAft>
                <a:spcPts val="1425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800" dirty="0">
                <a:latin typeface="+mn-lt"/>
              </a:rPr>
              <a:t> Nezpůsobilé výdaje dle Příručky pro příjemce, str. 66</a:t>
            </a:r>
          </a:p>
          <a:p>
            <a:pPr marL="0" lvl="4" indent="0" eaLnBrk="0">
              <a:spcAft>
                <a:spcPts val="1425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800" dirty="0">
                <a:latin typeface="+mn-lt"/>
              </a:rPr>
              <a:t> Neodůvodněné výdaje</a:t>
            </a:r>
          </a:p>
          <a:p>
            <a:pPr marL="0" lvl="4" indent="0" eaLnBrk="0">
              <a:spcAft>
                <a:spcPts val="1425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800" dirty="0">
                <a:latin typeface="+mn-lt"/>
              </a:rPr>
              <a:t> Nehospodárné výdaje</a:t>
            </a:r>
          </a:p>
          <a:p>
            <a:pPr marL="0" lvl="4" indent="0" eaLnBrk="0">
              <a:spcAft>
                <a:spcPts val="1425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800" dirty="0">
                <a:latin typeface="+mn-lt"/>
              </a:rPr>
              <a:t> Mylné platby</a:t>
            </a:r>
          </a:p>
          <a:p>
            <a:pPr marL="0" lvl="4" indent="0" eaLnBrk="0">
              <a:spcAft>
                <a:spcPts val="1425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endParaRPr lang="cs-CZ" sz="2800" dirty="0">
              <a:latin typeface="+mn-lt"/>
            </a:endParaRPr>
          </a:p>
          <a:p>
            <a:pPr marL="0" lvl="4" indent="0" eaLnBrk="0">
              <a:spcAft>
                <a:spcPts val="1425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endParaRPr lang="cs-CZ" sz="2800" dirty="0">
              <a:latin typeface="+mn-lt"/>
            </a:endParaRPr>
          </a:p>
          <a:p>
            <a:pPr eaLnBrk="0">
              <a:spcAft>
                <a:spcPts val="1425"/>
              </a:spcAft>
              <a:buClr>
                <a:srgbClr val="FFA41D"/>
              </a:buClr>
              <a:buSzPct val="100000"/>
              <a:defRPr/>
            </a:pPr>
            <a:endParaRPr lang="cs-CZ" sz="2800" dirty="0">
              <a:latin typeface="Arial" charset="0"/>
              <a:cs typeface="Lucida Sans Unicode" pitchFamily="34" charset="0"/>
            </a:endParaRPr>
          </a:p>
        </p:txBody>
      </p:sp>
      <p:sp>
        <p:nvSpPr>
          <p:cNvPr id="4" name="Nadpis 2"/>
          <p:cNvSpPr txBox="1">
            <a:spLocks/>
          </p:cNvSpPr>
          <p:nvPr/>
        </p:nvSpPr>
        <p:spPr>
          <a:xfrm>
            <a:off x="684213" y="990600"/>
            <a:ext cx="8694737" cy="77311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sz="3600" b="1" dirty="0">
                <a:latin typeface="+mj-lt"/>
                <a:ea typeface="+mj-ea"/>
                <a:cs typeface="+mj-cs"/>
              </a:rPr>
              <a:t>Příklady nesrovnalostí</a:t>
            </a:r>
            <a:endParaRPr lang="cs-CZ" sz="36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text 3"/>
          <p:cNvSpPr txBox="1">
            <a:spLocks/>
          </p:cNvSpPr>
          <p:nvPr/>
        </p:nvSpPr>
        <p:spPr bwMode="auto">
          <a:xfrm>
            <a:off x="373063" y="1755775"/>
            <a:ext cx="9482137" cy="455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803" tIns="50402" rIns="100803" bIns="50402"/>
          <a:lstStyle/>
          <a:p>
            <a:pPr marL="0" lvl="4" indent="0" eaLnBrk="0">
              <a:spcAft>
                <a:spcPts val="600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800" dirty="0">
                <a:latin typeface="+mn-lt"/>
              </a:rPr>
              <a:t> Porušení rozpočtové kázně ve smyslu § 44 odst. 1 písm. b) zákona č. 218/2000 Sb., o rozpočtových pravidlech je neoprávněné použití nebo zadržení peněžních prostředků poskytnutých ze státního rozpočtu, státního fondu, Národního fondu nebo státních finančních aktiv jejich příjemcem.</a:t>
            </a:r>
          </a:p>
          <a:p>
            <a:pPr marL="0" lvl="4" indent="0" eaLnBrk="0">
              <a:spcAft>
                <a:spcPts val="600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endParaRPr lang="cs-CZ" sz="2800" dirty="0">
              <a:latin typeface="+mn-lt"/>
            </a:endParaRPr>
          </a:p>
          <a:p>
            <a:pPr marL="0" lvl="4" indent="0" eaLnBrk="0">
              <a:spcAft>
                <a:spcPts val="600"/>
              </a:spcAft>
              <a:buClr>
                <a:srgbClr val="FFA41D"/>
              </a:buClr>
              <a:buSzPct val="100000"/>
              <a:defRPr/>
            </a:pPr>
            <a:r>
              <a:rPr lang="cs-CZ" sz="2800" dirty="0">
                <a:latin typeface="+mn-lt"/>
              </a:rPr>
              <a:t>                         nezpůsobilé výdaje </a:t>
            </a:r>
            <a:r>
              <a:rPr lang="cs-CZ" sz="2800" b="1" dirty="0">
                <a:solidFill>
                  <a:srgbClr val="FF0000"/>
                </a:solidFill>
                <a:latin typeface="+mn-lt"/>
              </a:rPr>
              <a:t>x</a:t>
            </a:r>
            <a:r>
              <a:rPr lang="cs-CZ" sz="2800" dirty="0">
                <a:latin typeface="+mn-lt"/>
              </a:rPr>
              <a:t> mylná platba</a:t>
            </a:r>
          </a:p>
          <a:p>
            <a:pPr eaLnBrk="0">
              <a:spcAft>
                <a:spcPts val="1425"/>
              </a:spcAft>
              <a:buClr>
                <a:srgbClr val="FFA41D"/>
              </a:buClr>
              <a:buSzPct val="100000"/>
              <a:defRPr/>
            </a:pPr>
            <a:endParaRPr lang="cs-CZ" sz="2800" dirty="0">
              <a:latin typeface="+mn-lt"/>
              <a:cs typeface="Lucida Sans Unicode" pitchFamily="34" charset="0"/>
            </a:endParaRPr>
          </a:p>
        </p:txBody>
      </p:sp>
      <p:sp>
        <p:nvSpPr>
          <p:cNvPr id="4" name="Nadpis 2"/>
          <p:cNvSpPr txBox="1">
            <a:spLocks/>
          </p:cNvSpPr>
          <p:nvPr/>
        </p:nvSpPr>
        <p:spPr>
          <a:xfrm>
            <a:off x="684213" y="900113"/>
            <a:ext cx="8694737" cy="863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sz="3600" b="1" dirty="0">
                <a:latin typeface="+mj-lt"/>
                <a:ea typeface="+mj-ea"/>
                <a:cs typeface="+mj-cs"/>
              </a:rPr>
              <a:t>Nejčastější typ nesrovnalosti</a:t>
            </a:r>
            <a:endParaRPr lang="cs-CZ" sz="36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text 3"/>
          <p:cNvSpPr txBox="1">
            <a:spLocks/>
          </p:cNvSpPr>
          <p:nvPr/>
        </p:nvSpPr>
        <p:spPr bwMode="auto">
          <a:xfrm>
            <a:off x="373063" y="1755775"/>
            <a:ext cx="9482137" cy="455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803" tIns="50402" rIns="100803" bIns="50402"/>
          <a:lstStyle/>
          <a:p>
            <a:pPr marL="0" lvl="4" indent="0" eaLnBrk="0">
              <a:spcAft>
                <a:spcPts val="600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800" dirty="0">
                <a:latin typeface="+mn-lt"/>
              </a:rPr>
              <a:t> Nezpůsobilé výdaje jsou ty výdaje, jež nelze hradit z prostředků poskytnutých příjemci na projekt OP VK. Jejich výčet je obsažen v Příručce pro příjemce finanční podpory z OP VK. Jedná se též o výdaje, které nemají souvislost s projektem, a nebo nejsou pro dosažení jeho cílů nezbytné, přiměřené a neshodují se s principem hospodárnosti a efektivnosti. </a:t>
            </a:r>
          </a:p>
          <a:p>
            <a:pPr eaLnBrk="0">
              <a:spcAft>
                <a:spcPts val="1425"/>
              </a:spcAft>
              <a:buClr>
                <a:srgbClr val="FFA41D"/>
              </a:buClr>
              <a:buSzPct val="100000"/>
              <a:defRPr/>
            </a:pPr>
            <a:endParaRPr lang="cs-CZ" sz="2800" dirty="0">
              <a:latin typeface="+mn-lt"/>
              <a:cs typeface="Lucida Sans Unicode" pitchFamily="34" charset="0"/>
            </a:endParaRPr>
          </a:p>
        </p:txBody>
      </p:sp>
      <p:sp>
        <p:nvSpPr>
          <p:cNvPr id="4" name="Nadpis 2"/>
          <p:cNvSpPr txBox="1">
            <a:spLocks/>
          </p:cNvSpPr>
          <p:nvPr/>
        </p:nvSpPr>
        <p:spPr>
          <a:xfrm>
            <a:off x="684213" y="900113"/>
            <a:ext cx="8694737" cy="863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sz="3600" b="1" dirty="0">
                <a:latin typeface="+mj-lt"/>
                <a:ea typeface="+mj-ea"/>
                <a:cs typeface="+mj-cs"/>
              </a:rPr>
              <a:t>Nezpůsobilé výdaje </a:t>
            </a:r>
            <a:endParaRPr lang="cs-CZ" sz="36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text 3"/>
          <p:cNvSpPr txBox="1">
            <a:spLocks/>
          </p:cNvSpPr>
          <p:nvPr/>
        </p:nvSpPr>
        <p:spPr bwMode="auto">
          <a:xfrm>
            <a:off x="373063" y="1755775"/>
            <a:ext cx="9482137" cy="455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803" tIns="50402" rIns="100803" bIns="50402"/>
          <a:lstStyle/>
          <a:p>
            <a:pPr marL="0" lvl="4" indent="0" eaLnBrk="0">
              <a:spcAft>
                <a:spcPts val="600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800" dirty="0">
                <a:latin typeface="+mn-lt"/>
              </a:rPr>
              <a:t> V případě zjištění takového výdaje, má poskytovatel pravomoc žádost o platbu zkrátit o výši nezpůsobilých výdajů a současně vyzve příjemce k nahrazení takto vynaložených prostředků na projektovém účtu v plné výši. Dále zašle hlášení na místně příslušný FÚ. </a:t>
            </a:r>
          </a:p>
          <a:p>
            <a:pPr marL="0" lvl="4" indent="0" eaLnBrk="0">
              <a:spcAft>
                <a:spcPts val="600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endParaRPr lang="cs-CZ" sz="2800" dirty="0">
              <a:latin typeface="+mn-lt"/>
            </a:endParaRPr>
          </a:p>
          <a:p>
            <a:pPr marL="0" lvl="4" indent="0" eaLnBrk="0">
              <a:spcAft>
                <a:spcPts val="600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800" dirty="0" smtClean="0">
                <a:latin typeface="+mn-lt"/>
              </a:rPr>
              <a:t> Projekty </a:t>
            </a:r>
            <a:r>
              <a:rPr lang="cs-CZ" sz="2800" dirty="0">
                <a:latin typeface="+mn-lt"/>
              </a:rPr>
              <a:t>s jen s přímými náklady – na projektový účet se vrací celá částka přímých nákladů</a:t>
            </a:r>
          </a:p>
          <a:p>
            <a:pPr marL="0" lvl="4" indent="0" eaLnBrk="0">
              <a:spcAft>
                <a:spcPts val="600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800" dirty="0" smtClean="0">
                <a:latin typeface="+mn-lt"/>
              </a:rPr>
              <a:t> Projekty </a:t>
            </a:r>
            <a:r>
              <a:rPr lang="cs-CZ" sz="2800" dirty="0">
                <a:latin typeface="+mn-lt"/>
              </a:rPr>
              <a:t>s nepřímými náklady – na projektový účet se z nezpůsobilých výdajů vrací </a:t>
            </a:r>
            <a:r>
              <a:rPr lang="cs-CZ" sz="2800" u="sng" dirty="0">
                <a:latin typeface="+mn-lt"/>
              </a:rPr>
              <a:t>jen přímé nezpůsobilé výdaje</a:t>
            </a:r>
          </a:p>
          <a:p>
            <a:pPr eaLnBrk="0">
              <a:spcAft>
                <a:spcPts val="1425"/>
              </a:spcAft>
              <a:buClr>
                <a:srgbClr val="FFA41D"/>
              </a:buClr>
              <a:buSzPct val="100000"/>
              <a:defRPr/>
            </a:pPr>
            <a:endParaRPr lang="cs-CZ" sz="2800" dirty="0">
              <a:latin typeface="+mn-lt"/>
              <a:cs typeface="Lucida Sans Unicode" pitchFamily="34" charset="0"/>
            </a:endParaRPr>
          </a:p>
        </p:txBody>
      </p:sp>
      <p:sp>
        <p:nvSpPr>
          <p:cNvPr id="4" name="Nadpis 2"/>
          <p:cNvSpPr txBox="1">
            <a:spLocks/>
          </p:cNvSpPr>
          <p:nvPr/>
        </p:nvSpPr>
        <p:spPr>
          <a:xfrm>
            <a:off x="684213" y="900113"/>
            <a:ext cx="8694737" cy="863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sz="3600" b="1" dirty="0">
                <a:latin typeface="+mj-lt"/>
                <a:ea typeface="+mj-ea"/>
                <a:cs typeface="+mj-cs"/>
              </a:rPr>
              <a:t>Postup při zjištění nezpůsobilého výdaje</a:t>
            </a:r>
            <a:endParaRPr lang="cs-CZ" sz="36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text 3"/>
          <p:cNvSpPr txBox="1">
            <a:spLocks/>
          </p:cNvSpPr>
          <p:nvPr/>
        </p:nvSpPr>
        <p:spPr bwMode="auto">
          <a:xfrm>
            <a:off x="373063" y="1755775"/>
            <a:ext cx="9482137" cy="455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803" tIns="50402" rIns="100803" bIns="50402"/>
          <a:lstStyle/>
          <a:p>
            <a:pPr marL="0" lvl="4" indent="0" eaLnBrk="0">
              <a:spcAft>
                <a:spcPts val="600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800" dirty="0">
                <a:latin typeface="+mn-lt"/>
              </a:rPr>
              <a:t> v případě zjištění NV ze strany poskytovatele v aktuální žádosti o platbu, sníží poskytovatel o NV danou žádost o platbu, výše NV je v případě posouzení NV ze strany FÚ jako porušení rozpočtové kázně a nařízení odvodu, započítán do odvodu FÚ</a:t>
            </a:r>
          </a:p>
          <a:p>
            <a:pPr marL="0" lvl="4" indent="0" eaLnBrk="0">
              <a:spcAft>
                <a:spcPts val="600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800" dirty="0" smtClean="0">
                <a:latin typeface="+mn-lt"/>
              </a:rPr>
              <a:t> v </a:t>
            </a:r>
            <a:r>
              <a:rPr lang="cs-CZ" sz="2800" dirty="0">
                <a:latin typeface="+mn-lt"/>
              </a:rPr>
              <a:t>případě zjištění NV ze strany poskytovatele následně v dalších žádostech o platbu, tzn. že výdaj byl již proplacen, sníží poskytovatel další nejbližší žádost o platbu, výše NV je v případě posouzení NV ze strany FÚ jako porušení rozpočtové kázně a nařízení odvodu, započítán do odvodu FÚ</a:t>
            </a:r>
          </a:p>
          <a:p>
            <a:pPr eaLnBrk="0">
              <a:spcAft>
                <a:spcPts val="1425"/>
              </a:spcAft>
              <a:buClr>
                <a:srgbClr val="FFA41D"/>
              </a:buClr>
              <a:buSzPct val="100000"/>
              <a:defRPr/>
            </a:pPr>
            <a:endParaRPr lang="cs-CZ" sz="2800" dirty="0">
              <a:latin typeface="+mn-lt"/>
              <a:cs typeface="Lucida Sans Unicode" pitchFamily="34" charset="0"/>
            </a:endParaRPr>
          </a:p>
        </p:txBody>
      </p:sp>
      <p:sp>
        <p:nvSpPr>
          <p:cNvPr id="4" name="Nadpis 2"/>
          <p:cNvSpPr txBox="1">
            <a:spLocks/>
          </p:cNvSpPr>
          <p:nvPr/>
        </p:nvSpPr>
        <p:spPr>
          <a:xfrm>
            <a:off x="684213" y="900113"/>
            <a:ext cx="8694737" cy="863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sz="3600" b="1" dirty="0">
                <a:latin typeface="+mj-lt"/>
                <a:ea typeface="+mj-ea"/>
                <a:cs typeface="+mj-cs"/>
              </a:rPr>
              <a:t>Řešení NV poskytovatelem a FÚ</a:t>
            </a:r>
            <a:endParaRPr lang="cs-CZ" sz="36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text 3"/>
          <p:cNvSpPr txBox="1">
            <a:spLocks/>
          </p:cNvSpPr>
          <p:nvPr/>
        </p:nvSpPr>
        <p:spPr bwMode="auto">
          <a:xfrm>
            <a:off x="373063" y="1755775"/>
            <a:ext cx="9482137" cy="455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803" tIns="50402" rIns="100803" bIns="50402"/>
          <a:lstStyle/>
          <a:p>
            <a:pPr marL="0" lvl="4" indent="0" eaLnBrk="0">
              <a:spcAft>
                <a:spcPts val="600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800" dirty="0">
                <a:latin typeface="+mn-lt"/>
              </a:rPr>
              <a:t> FÚ shledá NV jako porušení rozpočtové kázně a potvrdí nesrovnalost, o tuto částku se snižuje celková výše dotace a je považována za vyčerpanou</a:t>
            </a:r>
          </a:p>
          <a:p>
            <a:pPr marL="0" lvl="4" indent="0" eaLnBrk="0">
              <a:spcAft>
                <a:spcPts val="600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endParaRPr lang="cs-CZ" sz="2800" dirty="0">
              <a:latin typeface="+mn-lt"/>
            </a:endParaRPr>
          </a:p>
          <a:p>
            <a:pPr marL="0" lvl="4" indent="0" eaLnBrk="0">
              <a:spcAft>
                <a:spcPts val="600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800" dirty="0" smtClean="0">
                <a:latin typeface="+mn-lt"/>
              </a:rPr>
              <a:t> FÚ </a:t>
            </a:r>
            <a:r>
              <a:rPr lang="cs-CZ" sz="2800" dirty="0">
                <a:latin typeface="+mn-lt"/>
              </a:rPr>
              <a:t>neshledá NV jako porušení rozpočtové  kázně a nesrovnalost jako opodstatněnou, poté řídící orgán OPVK může předložit žádost o přezkum na MF. Pokud tak neučiní, považuje se výše NV za způsobilou.</a:t>
            </a:r>
          </a:p>
          <a:p>
            <a:pPr eaLnBrk="0">
              <a:spcAft>
                <a:spcPts val="1425"/>
              </a:spcAft>
              <a:buClr>
                <a:srgbClr val="FFA41D"/>
              </a:buClr>
              <a:buSzPct val="100000"/>
              <a:defRPr/>
            </a:pPr>
            <a:endParaRPr lang="cs-CZ" sz="2800" dirty="0">
              <a:latin typeface="+mn-lt"/>
              <a:cs typeface="Lucida Sans Unicode" pitchFamily="34" charset="0"/>
            </a:endParaRPr>
          </a:p>
        </p:txBody>
      </p:sp>
      <p:sp>
        <p:nvSpPr>
          <p:cNvPr id="4" name="Nadpis 2"/>
          <p:cNvSpPr txBox="1">
            <a:spLocks/>
          </p:cNvSpPr>
          <p:nvPr/>
        </p:nvSpPr>
        <p:spPr>
          <a:xfrm>
            <a:off x="684213" y="900113"/>
            <a:ext cx="8694737" cy="863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sz="3600" b="1" dirty="0">
                <a:latin typeface="+mj-lt"/>
                <a:ea typeface="+mj-ea"/>
                <a:cs typeface="+mj-cs"/>
              </a:rPr>
              <a:t>NV a důsledky pro projekt</a:t>
            </a:r>
            <a:endParaRPr lang="cs-CZ" sz="36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text 3"/>
          <p:cNvSpPr txBox="1">
            <a:spLocks/>
          </p:cNvSpPr>
          <p:nvPr/>
        </p:nvSpPr>
        <p:spPr bwMode="auto">
          <a:xfrm>
            <a:off x="373063" y="1755775"/>
            <a:ext cx="9482137" cy="455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803" tIns="50402" rIns="100803" bIns="50402"/>
          <a:lstStyle/>
          <a:p>
            <a:pPr marL="0" lvl="4" indent="0" eaLnBrk="0">
              <a:spcAft>
                <a:spcPts val="600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800" dirty="0">
                <a:latin typeface="+mn-lt"/>
              </a:rPr>
              <a:t> výdaj z projektového účtu, k němuž došlo v důsledku omylu (např. překlep, duplicitní platba) nebo početní chyby. Mylná platba nemůže být poskytovatelem podpory proplacena a nelze ji tedy zahrnout do žádosti o platbu (tzn. pokud je podobná platba zahrnuta do ŽOP, nejedná se již o mylnou platbu, ale o nezpůsobilý výdaj).</a:t>
            </a:r>
          </a:p>
          <a:p>
            <a:pPr eaLnBrk="0">
              <a:spcAft>
                <a:spcPts val="1425"/>
              </a:spcAft>
              <a:buClr>
                <a:srgbClr val="FFA41D"/>
              </a:buClr>
              <a:buSzPct val="100000"/>
              <a:defRPr/>
            </a:pPr>
            <a:endParaRPr lang="cs-CZ" sz="2800" dirty="0">
              <a:latin typeface="+mn-lt"/>
              <a:cs typeface="Lucida Sans Unicode" pitchFamily="34" charset="0"/>
            </a:endParaRPr>
          </a:p>
        </p:txBody>
      </p:sp>
      <p:sp>
        <p:nvSpPr>
          <p:cNvPr id="4" name="Nadpis 2"/>
          <p:cNvSpPr txBox="1">
            <a:spLocks/>
          </p:cNvSpPr>
          <p:nvPr/>
        </p:nvSpPr>
        <p:spPr>
          <a:xfrm>
            <a:off x="684213" y="900113"/>
            <a:ext cx="8694737" cy="863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sz="3600" b="1" dirty="0">
                <a:latin typeface="+mj-lt"/>
                <a:ea typeface="+mj-ea"/>
                <a:cs typeface="+mj-cs"/>
              </a:rPr>
              <a:t>Mylná platba</a:t>
            </a:r>
            <a:endParaRPr lang="cs-CZ" sz="36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Zástupný symbol pro text 3"/>
          <p:cNvSpPr txBox="1">
            <a:spLocks/>
          </p:cNvSpPr>
          <p:nvPr/>
        </p:nvSpPr>
        <p:spPr bwMode="auto">
          <a:xfrm>
            <a:off x="630238" y="1735138"/>
            <a:ext cx="9045575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803" tIns="50402" rIns="100803" bIns="50402"/>
          <a:lstStyle/>
          <a:p>
            <a:pPr marL="681038" lvl="3" indent="-236538" defTabSz="1006475" eaLnBrk="0" hangingPunct="0">
              <a:spcBef>
                <a:spcPct val="20000"/>
              </a:spcBef>
              <a:spcAft>
                <a:spcPts val="600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800" dirty="0">
                <a:latin typeface="+mn-lt"/>
                <a:cs typeface="Lucida Sans Unicode" pitchFamily="34" charset="0"/>
              </a:rPr>
              <a:t>Zajištění úklidu, ostrahy</a:t>
            </a:r>
          </a:p>
          <a:p>
            <a:pPr marL="681038" lvl="3" indent="-236538" defTabSz="1006475" eaLnBrk="0" hangingPunct="0">
              <a:spcBef>
                <a:spcPct val="20000"/>
              </a:spcBef>
              <a:spcAft>
                <a:spcPts val="600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800" dirty="0">
                <a:latin typeface="+mn-lt"/>
                <a:cs typeface="Lucida Sans Unicode" pitchFamily="34" charset="0"/>
              </a:rPr>
              <a:t>Zajištění publicity</a:t>
            </a:r>
          </a:p>
          <a:p>
            <a:pPr marL="681038" lvl="3" indent="-236538" defTabSz="1006475" eaLnBrk="0" hangingPunct="0">
              <a:spcBef>
                <a:spcPct val="20000"/>
              </a:spcBef>
              <a:spcAft>
                <a:spcPts val="600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800" dirty="0">
                <a:latin typeface="+mn-lt"/>
                <a:cs typeface="Lucida Sans Unicode" pitchFamily="34" charset="0"/>
              </a:rPr>
              <a:t>Kopírování</a:t>
            </a:r>
          </a:p>
          <a:p>
            <a:pPr marL="681038" lvl="3" indent="-236538" defTabSz="1006475" eaLnBrk="0" hangingPunct="0">
              <a:spcBef>
                <a:spcPct val="20000"/>
              </a:spcBef>
              <a:spcAft>
                <a:spcPts val="600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800" dirty="0">
                <a:latin typeface="+mn-lt"/>
                <a:cs typeface="Lucida Sans Unicode" pitchFamily="34" charset="0"/>
              </a:rPr>
              <a:t>Tisk pro administraci projektu</a:t>
            </a:r>
          </a:p>
          <a:p>
            <a:pPr marL="681038" lvl="3" indent="-236538" defTabSz="1006475" eaLnBrk="0" hangingPunct="0">
              <a:spcBef>
                <a:spcPct val="20000"/>
              </a:spcBef>
              <a:spcAft>
                <a:spcPts val="600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800" dirty="0">
                <a:latin typeface="+mn-lt"/>
                <a:cs typeface="Lucida Sans Unicode" pitchFamily="34" charset="0"/>
              </a:rPr>
              <a:t>Veškeré tuzemské cestovní náhrady </a:t>
            </a:r>
          </a:p>
          <a:p>
            <a:pPr marL="681038" lvl="3" indent="-236538" defTabSz="1006475" eaLnBrk="0" hangingPunct="0">
              <a:spcBef>
                <a:spcPct val="20000"/>
              </a:spcBef>
              <a:spcAft>
                <a:spcPts val="600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800" dirty="0">
                <a:latin typeface="+mn-lt"/>
                <a:cs typeface="Lucida Sans Unicode" pitchFamily="34" charset="0"/>
              </a:rPr>
              <a:t>Nájemné kanceláře pro realizační tým</a:t>
            </a:r>
          </a:p>
          <a:p>
            <a:pPr marL="681038" lvl="3" indent="-236538" defTabSz="1006475" eaLnBrk="0" hangingPunct="0">
              <a:spcBef>
                <a:spcPct val="20000"/>
              </a:spcBef>
              <a:spcAft>
                <a:spcPts val="600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800" dirty="0">
                <a:latin typeface="+mn-lt"/>
                <a:cs typeface="Lucida Sans Unicode" pitchFamily="34" charset="0"/>
              </a:rPr>
              <a:t>Náklady na pořízení  zásob či materiálu pro občerstvení pracovníků či cílové skupiny…</a:t>
            </a:r>
            <a:endParaRPr lang="cs-CZ" sz="2400" dirty="0">
              <a:latin typeface="+mn-lt"/>
              <a:cs typeface="Lucida Sans Unicode" pitchFamily="34" charset="0"/>
            </a:endParaRPr>
          </a:p>
        </p:txBody>
      </p:sp>
      <p:sp>
        <p:nvSpPr>
          <p:cNvPr id="5" name="Nadpis 2"/>
          <p:cNvSpPr txBox="1">
            <a:spLocks/>
          </p:cNvSpPr>
          <p:nvPr/>
        </p:nvSpPr>
        <p:spPr>
          <a:xfrm>
            <a:off x="684213" y="846138"/>
            <a:ext cx="8694737" cy="91757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sz="3600" b="1" dirty="0">
                <a:latin typeface="+mj-lt"/>
                <a:ea typeface="+mj-ea"/>
                <a:cs typeface="+mj-cs"/>
              </a:rPr>
              <a:t>Nepřímé </a:t>
            </a:r>
            <a:r>
              <a:rPr lang="cs-CZ" sz="3600" b="1" dirty="0" smtClean="0">
                <a:latin typeface="+mj-lt"/>
                <a:ea typeface="+mj-ea"/>
                <a:cs typeface="+mj-cs"/>
              </a:rPr>
              <a:t>náklady - </a:t>
            </a:r>
            <a:r>
              <a:rPr lang="cs-CZ" sz="3600" b="1" dirty="0">
                <a:latin typeface="+mj-lt"/>
                <a:ea typeface="+mj-ea"/>
                <a:cs typeface="+mj-cs"/>
              </a:rPr>
              <a:t>příklady</a:t>
            </a:r>
            <a:endParaRPr lang="cs-CZ" sz="36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text 3"/>
          <p:cNvSpPr txBox="1">
            <a:spLocks/>
          </p:cNvSpPr>
          <p:nvPr/>
        </p:nvSpPr>
        <p:spPr bwMode="auto">
          <a:xfrm>
            <a:off x="373063" y="1755775"/>
            <a:ext cx="9482137" cy="455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803" tIns="50402" rIns="100803" bIns="50402"/>
          <a:lstStyle/>
          <a:p>
            <a:pPr marL="0" lvl="4" indent="0" eaLnBrk="0">
              <a:spcAft>
                <a:spcPts val="600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800" dirty="0">
                <a:latin typeface="+mn-lt"/>
              </a:rPr>
              <a:t> příjemce je povinen okamžitě vrátit chybnou částku zpět na projektový účet a podat informaci o této platbě v následující monitorovací zprávě</a:t>
            </a:r>
            <a:r>
              <a:rPr lang="cs-CZ" sz="2800" dirty="0" smtClean="0">
                <a:latin typeface="+mn-lt"/>
              </a:rPr>
              <a:t>.</a:t>
            </a:r>
            <a:endParaRPr lang="cs-CZ" sz="2800" dirty="0">
              <a:latin typeface="+mn-lt"/>
            </a:endParaRPr>
          </a:p>
        </p:txBody>
      </p:sp>
      <p:sp>
        <p:nvSpPr>
          <p:cNvPr id="4" name="Nadpis 2"/>
          <p:cNvSpPr txBox="1">
            <a:spLocks/>
          </p:cNvSpPr>
          <p:nvPr/>
        </p:nvSpPr>
        <p:spPr>
          <a:xfrm>
            <a:off x="684213" y="900113"/>
            <a:ext cx="8694737" cy="863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sz="3600" b="1" dirty="0">
                <a:latin typeface="+mj-lt"/>
                <a:ea typeface="+mj-ea"/>
                <a:cs typeface="+mj-cs"/>
              </a:rPr>
              <a:t>Postup při zjištění mylné platby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text 3"/>
          <p:cNvSpPr txBox="1">
            <a:spLocks/>
          </p:cNvSpPr>
          <p:nvPr/>
        </p:nvSpPr>
        <p:spPr bwMode="auto">
          <a:xfrm>
            <a:off x="373063" y="1755775"/>
            <a:ext cx="9482137" cy="455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803" tIns="50402" rIns="100803" bIns="50402"/>
          <a:lstStyle/>
          <a:p>
            <a:pPr marL="0" lvl="4" indent="0" eaLnBrk="0">
              <a:spcAft>
                <a:spcPts val="600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800" dirty="0">
                <a:latin typeface="+mn-lt"/>
              </a:rPr>
              <a:t> potvrzeno FÚ jako porušení rozpočtové kázně,  nařízen odvod a případně penále. Tato částka je považována za vyčerpanou v rámci rozpočtu projektu (možná žádost o prominutí na MF)</a:t>
            </a:r>
          </a:p>
          <a:p>
            <a:pPr marL="0" lvl="4" indent="0" eaLnBrk="0">
              <a:spcAft>
                <a:spcPts val="600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endParaRPr lang="cs-CZ" sz="2800" dirty="0">
              <a:latin typeface="+mn-lt"/>
            </a:endParaRPr>
          </a:p>
          <a:p>
            <a:pPr marL="0" lvl="4" indent="0" eaLnBrk="0">
              <a:spcAft>
                <a:spcPts val="600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800" dirty="0" smtClean="0">
                <a:latin typeface="+mn-lt"/>
              </a:rPr>
              <a:t> nepotvrzeno </a:t>
            </a:r>
            <a:r>
              <a:rPr lang="cs-CZ" sz="2800" dirty="0">
                <a:latin typeface="+mn-lt"/>
              </a:rPr>
              <a:t>FÚ jako porušení rozpočtové kázně, nenařízen odvod, částku lze čerpat v rámci další realizace projektu</a:t>
            </a:r>
          </a:p>
          <a:p>
            <a:pPr eaLnBrk="0">
              <a:spcAft>
                <a:spcPts val="1425"/>
              </a:spcAft>
              <a:buClr>
                <a:srgbClr val="FFA41D"/>
              </a:buClr>
              <a:buSzPct val="100000"/>
              <a:defRPr/>
            </a:pPr>
            <a:endParaRPr lang="cs-CZ" sz="2800" dirty="0">
              <a:latin typeface="+mn-lt"/>
              <a:cs typeface="Lucida Sans Unicode" pitchFamily="34" charset="0"/>
            </a:endParaRPr>
          </a:p>
        </p:txBody>
      </p:sp>
      <p:sp>
        <p:nvSpPr>
          <p:cNvPr id="4" name="Nadpis 2"/>
          <p:cNvSpPr txBox="1">
            <a:spLocks/>
          </p:cNvSpPr>
          <p:nvPr/>
        </p:nvSpPr>
        <p:spPr>
          <a:xfrm>
            <a:off x="684213" y="900113"/>
            <a:ext cx="8694737" cy="863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sz="3600" b="1" dirty="0">
                <a:latin typeface="+mj-lt"/>
                <a:ea typeface="+mj-ea"/>
                <a:cs typeface="+mj-cs"/>
              </a:rPr>
              <a:t>Důsledky mylné platby</a:t>
            </a:r>
            <a:endParaRPr lang="cs-CZ" sz="36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 txBox="1">
            <a:spLocks/>
          </p:cNvSpPr>
          <p:nvPr/>
        </p:nvSpPr>
        <p:spPr bwMode="auto">
          <a:xfrm>
            <a:off x="488950" y="3068638"/>
            <a:ext cx="9129713" cy="800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cs-CZ" sz="4000" b="1" dirty="0">
                <a:latin typeface="+mj-lt"/>
                <a:ea typeface="+mj-ea"/>
                <a:cs typeface="Arial" pitchFamily="34" charset="0"/>
              </a:rPr>
              <a:t>Praktický příklad</a:t>
            </a:r>
            <a:endParaRPr lang="cs-CZ" sz="4000" dirty="0">
              <a:latin typeface="+mj-lt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 txBox="1">
            <a:spLocks/>
          </p:cNvSpPr>
          <p:nvPr/>
        </p:nvSpPr>
        <p:spPr bwMode="auto">
          <a:xfrm>
            <a:off x="539750" y="1260475"/>
            <a:ext cx="9129713" cy="800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cs-CZ" sz="4000" b="1" dirty="0">
                <a:latin typeface="+mj-lt"/>
                <a:ea typeface="+mj-ea"/>
                <a:cs typeface="Arial" pitchFamily="34" charset="0"/>
              </a:rPr>
              <a:t>Rozpis mzdových výdajů</a:t>
            </a:r>
            <a:endParaRPr lang="cs-CZ" sz="4000" dirty="0">
              <a:latin typeface="+mj-lt"/>
              <a:ea typeface="+mj-ea"/>
              <a:cs typeface="Arial" pitchFamily="34" charset="0"/>
            </a:endParaRPr>
          </a:p>
        </p:txBody>
      </p:sp>
      <p:pic>
        <p:nvPicPr>
          <p:cNvPr id="5632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2474913"/>
            <a:ext cx="938847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1079500" y="2070100"/>
            <a:ext cx="8045450" cy="4017963"/>
          </a:xfrm>
        </p:spPr>
        <p:txBody>
          <a:bodyPr/>
          <a:lstStyle/>
          <a:p>
            <a:pPr algn="l">
              <a:defRPr/>
            </a:pPr>
            <a:endParaRPr lang="cs-CZ" dirty="0" smtClean="0"/>
          </a:p>
        </p:txBody>
      </p:sp>
      <p:sp>
        <p:nvSpPr>
          <p:cNvPr id="3" name="Nadpis 2"/>
          <p:cNvSpPr txBox="1">
            <a:spLocks/>
          </p:cNvSpPr>
          <p:nvPr/>
        </p:nvSpPr>
        <p:spPr bwMode="auto">
          <a:xfrm>
            <a:off x="539750" y="900113"/>
            <a:ext cx="9129713" cy="809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cs-CZ" sz="4000" b="1" dirty="0">
                <a:latin typeface="+mj-lt"/>
                <a:ea typeface="+mj-ea"/>
                <a:cs typeface="Arial" pitchFamily="34" charset="0"/>
              </a:rPr>
              <a:t>Pracovní výkaz</a:t>
            </a:r>
            <a:endParaRPr lang="cs-CZ" sz="4000" dirty="0">
              <a:latin typeface="+mj-lt"/>
              <a:ea typeface="+mj-ea"/>
              <a:cs typeface="Arial" pitchFamily="34" charset="0"/>
            </a:endParaRPr>
          </a:p>
        </p:txBody>
      </p:sp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665288"/>
            <a:ext cx="9585325" cy="463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 txBox="1">
            <a:spLocks/>
          </p:cNvSpPr>
          <p:nvPr/>
        </p:nvSpPr>
        <p:spPr bwMode="auto">
          <a:xfrm>
            <a:off x="495300" y="1081088"/>
            <a:ext cx="9129713" cy="800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cs-CZ" sz="4000" b="1" dirty="0">
                <a:latin typeface="+mj-lt"/>
                <a:ea typeface="+mj-ea"/>
                <a:cs typeface="Arial" pitchFamily="34" charset="0"/>
              </a:rPr>
              <a:t>Soupiska účetních dokladů</a:t>
            </a:r>
            <a:endParaRPr lang="cs-CZ" sz="4000" dirty="0">
              <a:latin typeface="+mj-lt"/>
              <a:ea typeface="+mj-ea"/>
              <a:cs typeface="Arial" pitchFamily="34" charset="0"/>
            </a:endParaRPr>
          </a:p>
        </p:txBody>
      </p:sp>
      <p:pic>
        <p:nvPicPr>
          <p:cNvPr id="5837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1935163"/>
            <a:ext cx="956310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Podnadpis 1"/>
          <p:cNvSpPr>
            <a:spLocks noGrp="1"/>
          </p:cNvSpPr>
          <p:nvPr>
            <p:ph type="subTitle" idx="1"/>
          </p:nvPr>
        </p:nvSpPr>
        <p:spPr bwMode="auto">
          <a:xfrm>
            <a:off x="944563" y="1968500"/>
            <a:ext cx="8370887" cy="4254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 algn="l">
              <a:buFont typeface="Calibri" pitchFamily="34" charset="0"/>
              <a:buAutoNum type="arabicPeriod"/>
            </a:pPr>
            <a:r>
              <a:rPr lang="cs-CZ" smtClean="0">
                <a:solidFill>
                  <a:schemeClr val="tx1"/>
                </a:solidFill>
              </a:rPr>
              <a:t>Fakturu k výdaji s pořadovým číslem dokladu na soupisce 3/1 </a:t>
            </a:r>
            <a:r>
              <a:rPr lang="cs-CZ" smtClean="0">
                <a:solidFill>
                  <a:schemeClr val="tx1"/>
                </a:solidFill>
                <a:cs typeface="Calibri" pitchFamily="34" charset="0"/>
              </a:rPr>
              <a:t>→ výdaj nad 10 tis Kč.</a:t>
            </a:r>
          </a:p>
          <a:p>
            <a:pPr marL="514350" indent="-514350" algn="l">
              <a:buFont typeface="Calibri" pitchFamily="34" charset="0"/>
              <a:buAutoNum type="arabicPeriod"/>
            </a:pPr>
            <a:r>
              <a:rPr lang="cs-CZ" smtClean="0">
                <a:solidFill>
                  <a:schemeClr val="tx1"/>
                </a:solidFill>
                <a:cs typeface="Calibri" pitchFamily="34" charset="0"/>
              </a:rPr>
              <a:t>Objednávku k PČD 3/1</a:t>
            </a:r>
          </a:p>
          <a:p>
            <a:pPr marL="514350" indent="-514350" algn="l">
              <a:buFont typeface="Calibri" pitchFamily="34" charset="0"/>
              <a:buAutoNum type="arabicPeriod"/>
            </a:pPr>
            <a:r>
              <a:rPr lang="cs-CZ" smtClean="0">
                <a:solidFill>
                  <a:schemeClr val="tx1"/>
                </a:solidFill>
                <a:cs typeface="Calibri" pitchFamily="34" charset="0"/>
              </a:rPr>
              <a:t>Likvidační list k PČD 3/1</a:t>
            </a:r>
          </a:p>
          <a:p>
            <a:pPr marL="514350" indent="-514350" algn="l"/>
            <a:endParaRPr lang="cs-CZ" smtClean="0">
              <a:solidFill>
                <a:srgbClr val="898989"/>
              </a:solidFill>
            </a:endParaRPr>
          </a:p>
        </p:txBody>
      </p:sp>
      <p:sp>
        <p:nvSpPr>
          <p:cNvPr id="3" name="Nadpis 2"/>
          <p:cNvSpPr txBox="1">
            <a:spLocks/>
          </p:cNvSpPr>
          <p:nvPr/>
        </p:nvSpPr>
        <p:spPr bwMode="auto">
          <a:xfrm>
            <a:off x="495300" y="1081088"/>
            <a:ext cx="9129713" cy="800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cs-CZ" sz="4000" b="1" dirty="0">
                <a:latin typeface="+mj-lt"/>
                <a:ea typeface="+mj-ea"/>
                <a:cs typeface="Arial" pitchFamily="34" charset="0"/>
              </a:rPr>
              <a:t>Nutno doložit:</a:t>
            </a:r>
            <a:endParaRPr lang="cs-CZ" sz="4000" dirty="0">
              <a:latin typeface="+mj-lt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 txBox="1">
            <a:spLocks/>
          </p:cNvSpPr>
          <p:nvPr/>
        </p:nvSpPr>
        <p:spPr bwMode="auto">
          <a:xfrm>
            <a:off x="495300" y="855663"/>
            <a:ext cx="9129713" cy="9445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cs-CZ" sz="4000" b="1" dirty="0">
                <a:latin typeface="+mj-lt"/>
                <a:ea typeface="+mj-ea"/>
                <a:cs typeface="Arial" pitchFamily="34" charset="0"/>
              </a:rPr>
              <a:t>Projektový účet - březen</a:t>
            </a:r>
            <a:endParaRPr lang="cs-CZ" sz="4000" dirty="0">
              <a:latin typeface="+mj-lt"/>
              <a:ea typeface="+mj-ea"/>
              <a:cs typeface="Arial" pitchFamily="34" charset="0"/>
            </a:endParaRPr>
          </a:p>
        </p:txBody>
      </p:sp>
      <p:pic>
        <p:nvPicPr>
          <p:cNvPr id="6041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1660525"/>
            <a:ext cx="6753225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 txBox="1">
            <a:spLocks/>
          </p:cNvSpPr>
          <p:nvPr/>
        </p:nvSpPr>
        <p:spPr bwMode="auto">
          <a:xfrm>
            <a:off x="495300" y="855663"/>
            <a:ext cx="9129713" cy="9445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cs-CZ" sz="4000" b="1" dirty="0">
                <a:latin typeface="+mj-lt"/>
                <a:ea typeface="+mj-ea"/>
                <a:cs typeface="Arial" pitchFamily="34" charset="0"/>
              </a:rPr>
              <a:t>Projektový účet - duben</a:t>
            </a:r>
            <a:endParaRPr lang="cs-CZ" sz="4000" dirty="0">
              <a:latin typeface="+mj-lt"/>
              <a:ea typeface="+mj-ea"/>
              <a:cs typeface="Arial" pitchFamily="34" charset="0"/>
            </a:endParaRPr>
          </a:p>
        </p:txBody>
      </p:sp>
      <p:pic>
        <p:nvPicPr>
          <p:cNvPr id="6144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8" y="1582738"/>
            <a:ext cx="6256337" cy="477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 txBox="1">
            <a:spLocks/>
          </p:cNvSpPr>
          <p:nvPr/>
        </p:nvSpPr>
        <p:spPr bwMode="auto">
          <a:xfrm>
            <a:off x="495300" y="1035050"/>
            <a:ext cx="9129713" cy="981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cs-CZ" sz="4000" b="1" dirty="0">
                <a:latin typeface="+mj-lt"/>
                <a:ea typeface="+mj-ea"/>
                <a:cs typeface="Arial" pitchFamily="34" charset="0"/>
              </a:rPr>
              <a:t>Projektová pokladna</a:t>
            </a:r>
            <a:endParaRPr lang="cs-CZ" sz="4000" dirty="0">
              <a:latin typeface="+mj-lt"/>
              <a:ea typeface="+mj-ea"/>
              <a:cs typeface="Arial" pitchFamily="34" charset="0"/>
            </a:endParaRPr>
          </a:p>
        </p:txBody>
      </p:sp>
      <p:pic>
        <p:nvPicPr>
          <p:cNvPr id="624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1844675"/>
            <a:ext cx="8869363" cy="4311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Zástupný symbol pro text 3"/>
          <p:cNvSpPr txBox="1">
            <a:spLocks/>
          </p:cNvSpPr>
          <p:nvPr/>
        </p:nvSpPr>
        <p:spPr bwMode="auto">
          <a:xfrm>
            <a:off x="1035050" y="2430463"/>
            <a:ext cx="7605713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803" tIns="50402" rIns="100803" bIns="50402"/>
          <a:lstStyle/>
          <a:p>
            <a:pPr marL="681038" lvl="3" indent="-236538" defTabSz="1006475" eaLnBrk="0" hangingPunct="0">
              <a:spcBef>
                <a:spcPct val="20000"/>
              </a:spcBef>
              <a:spcAft>
                <a:spcPts val="600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800" dirty="0">
                <a:latin typeface="+mn-lt"/>
                <a:cs typeface="Lucida Sans Unicode" pitchFamily="34" charset="0"/>
              </a:rPr>
              <a:t>Soupiska účetních dokladů</a:t>
            </a:r>
          </a:p>
          <a:p>
            <a:pPr marL="681038" lvl="3" indent="-236538" defTabSz="1006475" eaLnBrk="0" hangingPunct="0">
              <a:spcBef>
                <a:spcPct val="20000"/>
              </a:spcBef>
              <a:spcAft>
                <a:spcPts val="600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800" dirty="0">
                <a:latin typeface="+mn-lt"/>
                <a:cs typeface="Lucida Sans Unicode" pitchFamily="34" charset="0"/>
              </a:rPr>
              <a:t>Přehled čerpání způsobilých výdajů</a:t>
            </a:r>
          </a:p>
          <a:p>
            <a:pPr marL="681038" lvl="3" indent="-236538" defTabSz="1006475" eaLnBrk="0" hangingPunct="0">
              <a:spcBef>
                <a:spcPct val="20000"/>
              </a:spcBef>
              <a:spcAft>
                <a:spcPts val="600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800" dirty="0">
                <a:latin typeface="+mn-lt"/>
                <a:cs typeface="Lucida Sans Unicode" pitchFamily="34" charset="0"/>
              </a:rPr>
              <a:t>Projektový účet</a:t>
            </a:r>
          </a:p>
          <a:p>
            <a:pPr marL="681038" lvl="3" indent="-236538" defTabSz="1006475" eaLnBrk="0" hangingPunct="0">
              <a:spcBef>
                <a:spcPct val="20000"/>
              </a:spcBef>
              <a:spcAft>
                <a:spcPts val="600"/>
              </a:spcAft>
              <a:buClr>
                <a:srgbClr val="FFA41D"/>
              </a:buClr>
              <a:buSzPct val="100000"/>
              <a:buFont typeface="Arial" charset="0"/>
              <a:buChar char="•"/>
              <a:defRPr/>
            </a:pPr>
            <a:r>
              <a:rPr lang="cs-CZ" sz="2800" dirty="0">
                <a:latin typeface="+mn-lt"/>
                <a:cs typeface="Lucida Sans Unicode" pitchFamily="34" charset="0"/>
              </a:rPr>
              <a:t>Projektová pokladní kniha</a:t>
            </a:r>
          </a:p>
        </p:txBody>
      </p:sp>
      <p:sp>
        <p:nvSpPr>
          <p:cNvPr id="5" name="Nadpis 2"/>
          <p:cNvSpPr txBox="1">
            <a:spLocks/>
          </p:cNvSpPr>
          <p:nvPr/>
        </p:nvSpPr>
        <p:spPr>
          <a:xfrm>
            <a:off x="684213" y="1395413"/>
            <a:ext cx="8694737" cy="67468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sz="3600" b="1" dirty="0">
                <a:latin typeface="+mj-lt"/>
                <a:ea typeface="+mj-ea"/>
                <a:cs typeface="+mj-cs"/>
              </a:rPr>
              <a:t>Kde a jak se nepřímé náklady vykazují? </a:t>
            </a:r>
            <a:endParaRPr lang="cs-CZ" sz="36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 txBox="1">
            <a:spLocks/>
          </p:cNvSpPr>
          <p:nvPr/>
        </p:nvSpPr>
        <p:spPr bwMode="auto">
          <a:xfrm>
            <a:off x="539750" y="1216025"/>
            <a:ext cx="9129713" cy="800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cs-CZ" sz="4000" b="1" dirty="0">
                <a:latin typeface="+mj-lt"/>
                <a:ea typeface="+mj-ea"/>
                <a:cs typeface="Arial" pitchFamily="34" charset="0"/>
              </a:rPr>
              <a:t>Přehled čerpání způsobilých výdajů</a:t>
            </a:r>
            <a:endParaRPr lang="cs-CZ" sz="4000" dirty="0">
              <a:latin typeface="+mj-lt"/>
              <a:ea typeface="+mj-ea"/>
              <a:cs typeface="Arial" pitchFamily="34" charset="0"/>
            </a:endParaRPr>
          </a:p>
        </p:txBody>
      </p:sp>
      <p:pic>
        <p:nvPicPr>
          <p:cNvPr id="6349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0588"/>
            <a:ext cx="9994900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 txBox="1">
            <a:spLocks/>
          </p:cNvSpPr>
          <p:nvPr/>
        </p:nvSpPr>
        <p:spPr bwMode="auto">
          <a:xfrm>
            <a:off x="539750" y="1216025"/>
            <a:ext cx="9129713" cy="800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cs-CZ" sz="4000" b="1" dirty="0">
                <a:latin typeface="+mj-lt"/>
                <a:ea typeface="+mj-ea"/>
                <a:cs typeface="Arial" pitchFamily="34" charset="0"/>
              </a:rPr>
              <a:t>Přehled čerpání způsobilých výdajů</a:t>
            </a:r>
            <a:endParaRPr lang="cs-CZ" sz="4000" dirty="0">
              <a:latin typeface="+mj-lt"/>
              <a:ea typeface="+mj-ea"/>
              <a:cs typeface="Arial" pitchFamily="34" charset="0"/>
            </a:endParaRPr>
          </a:p>
        </p:txBody>
      </p:sp>
      <p:pic>
        <p:nvPicPr>
          <p:cNvPr id="6451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2160588"/>
            <a:ext cx="9439275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 txBox="1">
            <a:spLocks/>
          </p:cNvSpPr>
          <p:nvPr/>
        </p:nvSpPr>
        <p:spPr bwMode="auto">
          <a:xfrm>
            <a:off x="539750" y="1216025"/>
            <a:ext cx="9129713" cy="800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cs-CZ" sz="4000" b="1" dirty="0">
                <a:latin typeface="+mj-lt"/>
                <a:ea typeface="+mj-ea"/>
                <a:cs typeface="Arial" pitchFamily="34" charset="0"/>
              </a:rPr>
              <a:t>Přehled čerpání způsobilých výdajů</a:t>
            </a:r>
            <a:endParaRPr lang="cs-CZ" sz="4000" dirty="0">
              <a:latin typeface="+mj-lt"/>
              <a:ea typeface="+mj-ea"/>
              <a:cs typeface="Arial" pitchFamily="34" charset="0"/>
            </a:endParaRPr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5038"/>
            <a:ext cx="10080625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 txBox="1">
            <a:spLocks/>
          </p:cNvSpPr>
          <p:nvPr/>
        </p:nvSpPr>
        <p:spPr bwMode="auto">
          <a:xfrm>
            <a:off x="584200" y="1260475"/>
            <a:ext cx="9129713" cy="8001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cs-CZ" sz="4000" b="1" dirty="0">
                <a:latin typeface="+mj-lt"/>
                <a:ea typeface="+mj-ea"/>
                <a:cs typeface="Arial" pitchFamily="34" charset="0"/>
              </a:rPr>
              <a:t>Přepracovaný rozpočet</a:t>
            </a:r>
            <a:endParaRPr lang="cs-CZ" sz="4000" dirty="0">
              <a:latin typeface="+mj-lt"/>
              <a:ea typeface="+mj-ea"/>
              <a:cs typeface="Arial" pitchFamily="34" charset="0"/>
            </a:endParaRPr>
          </a:p>
        </p:txBody>
      </p:sp>
      <p:pic>
        <p:nvPicPr>
          <p:cNvPr id="665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2228850"/>
            <a:ext cx="9305925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Podnadpis 1"/>
          <p:cNvSpPr>
            <a:spLocks noGrp="1"/>
          </p:cNvSpPr>
          <p:nvPr>
            <p:ph type="subTitle" idx="1"/>
          </p:nvPr>
        </p:nvSpPr>
        <p:spPr bwMode="auto">
          <a:xfrm>
            <a:off x="719138" y="2565400"/>
            <a:ext cx="8866187" cy="3657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cs-CZ" sz="2800" smtClean="0">
                <a:solidFill>
                  <a:schemeClr val="tx1"/>
                </a:solidFill>
              </a:rPr>
              <a:t>Byly vytvořeny dvě nové podpoložky v kapitole 1. osobní náklady. Jedná se o podpoložku </a:t>
            </a:r>
            <a:r>
              <a:rPr lang="cs-CZ" sz="2800" b="1" smtClean="0">
                <a:solidFill>
                  <a:schemeClr val="tx1"/>
                </a:solidFill>
              </a:rPr>
              <a:t>1.1.2.3.1.1 Lektor KA </a:t>
            </a:r>
            <a:r>
              <a:rPr lang="cs-CZ" sz="2800" smtClean="0">
                <a:solidFill>
                  <a:schemeClr val="tx1"/>
                </a:solidFill>
              </a:rPr>
              <a:t>1         a </a:t>
            </a:r>
            <a:r>
              <a:rPr lang="cs-CZ" sz="2800" b="1" smtClean="0">
                <a:solidFill>
                  <a:schemeClr val="tx1"/>
                </a:solidFill>
              </a:rPr>
              <a:t>1.1.2.3.1.2 Lektor KA 2</a:t>
            </a:r>
            <a:r>
              <a:rPr lang="cs-CZ" sz="2800" smtClean="0">
                <a:solidFill>
                  <a:schemeClr val="tx1"/>
                </a:solidFill>
              </a:rPr>
              <a:t>. Důvodem vytvoření je snaha            o přehlednější sledování čerpání jednotlivých nákladů. Položky vznikly z původní položky  </a:t>
            </a:r>
            <a:r>
              <a:rPr lang="cs-CZ" sz="2800" b="1" smtClean="0">
                <a:solidFill>
                  <a:schemeClr val="tx1"/>
                </a:solidFill>
              </a:rPr>
              <a:t>1.1.2.3.1 Lektoři</a:t>
            </a:r>
            <a:r>
              <a:rPr lang="cs-CZ" sz="2800" smtClean="0">
                <a:solidFill>
                  <a:schemeClr val="tx1"/>
                </a:solidFill>
              </a:rPr>
              <a:t>, která se stala součtovou položkou.</a:t>
            </a:r>
          </a:p>
          <a:p>
            <a:pPr algn="just"/>
            <a:r>
              <a:rPr lang="cs-CZ" sz="2800" smtClean="0">
                <a:solidFill>
                  <a:schemeClr val="tx1"/>
                </a:solidFill>
              </a:rPr>
              <a:t>Počet jednotek v každé položce je 250  s jednotkovou cenou 250 Kč – celkové náklady na podpoložku = 62 500 Kč. </a:t>
            </a:r>
          </a:p>
        </p:txBody>
      </p:sp>
      <p:sp>
        <p:nvSpPr>
          <p:cNvPr id="3" name="Nadpis 2"/>
          <p:cNvSpPr txBox="1">
            <a:spLocks/>
          </p:cNvSpPr>
          <p:nvPr/>
        </p:nvSpPr>
        <p:spPr bwMode="auto">
          <a:xfrm>
            <a:off x="584200" y="1260475"/>
            <a:ext cx="9129713" cy="14843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cs-CZ" sz="3600" b="1" dirty="0">
                <a:latin typeface="+mj-lt"/>
                <a:ea typeface="+mj-ea"/>
                <a:cs typeface="Arial" pitchFamily="34" charset="0"/>
              </a:rPr>
              <a:t>Popis nepodstatných změn v textové části monitorovací zprávy</a:t>
            </a:r>
            <a:endParaRPr lang="cs-CZ" sz="3600" dirty="0">
              <a:latin typeface="+mj-lt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2"/>
          <p:cNvSpPr>
            <a:spLocks noGrp="1"/>
          </p:cNvSpPr>
          <p:nvPr>
            <p:ph type="title" idx="4294967295"/>
          </p:nvPr>
        </p:nvSpPr>
        <p:spPr bwMode="auto">
          <a:xfrm>
            <a:off x="944563" y="1574800"/>
            <a:ext cx="8178800" cy="39163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3600" b="1" dirty="0" smtClean="0">
                <a:solidFill>
                  <a:prstClr val="black"/>
                </a:solidFill>
                <a:ea typeface="+mn-ea"/>
                <a:cs typeface="+mn-cs"/>
              </a:rPr>
              <a:t>Děkuji za pozornost</a:t>
            </a:r>
            <a:r>
              <a:rPr lang="cs-CZ" sz="36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cs-CZ" sz="36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>
                <a:latin typeface="Helvetica CE" charset="-18"/>
                <a:ea typeface="ＭＳ Ｐゴシック" charset="-128"/>
                <a:cs typeface="Helvetica CE" charset="-18"/>
              </a:rPr>
              <a:t>Jiří Haken</a:t>
            </a:r>
            <a:br>
              <a:rPr lang="cs-CZ" sz="2000" dirty="0" smtClean="0">
                <a:latin typeface="Helvetica CE" charset="-18"/>
                <a:ea typeface="ＭＳ Ｐゴシック" charset="-128"/>
                <a:cs typeface="Helvetica CE" charset="-18"/>
              </a:rPr>
            </a:br>
            <a:r>
              <a:rPr lang="cs-CZ" sz="2000" dirty="0" smtClean="0">
                <a:latin typeface="Helvetica CE" charset="-18"/>
                <a:ea typeface="ＭＳ Ｐゴシック" charset="-128"/>
                <a:cs typeface="Helvetica CE" charset="-18"/>
              </a:rPr>
              <a:t>Finanční manažer </a:t>
            </a:r>
            <a:r>
              <a:rPr lang="cs-CZ" sz="2000" dirty="0" err="1" smtClean="0">
                <a:latin typeface="Helvetica CE" charset="-18"/>
                <a:ea typeface="ＭＳ Ｐゴシック" charset="-128"/>
                <a:cs typeface="Helvetica CE" charset="-18"/>
              </a:rPr>
              <a:t>odb</a:t>
            </a:r>
            <a:r>
              <a:rPr lang="cs-CZ" sz="2000" dirty="0" smtClean="0">
                <a:latin typeface="Helvetica CE" charset="-18"/>
                <a:ea typeface="ＭＳ Ｐゴシック" charset="-128"/>
                <a:cs typeface="Helvetica CE" charset="-18"/>
              </a:rPr>
              <a:t>. CERA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>
                <a:latin typeface="Helvetica CE"/>
              </a:rPr>
              <a:t>E-mail:</a:t>
            </a:r>
            <a:r>
              <a:rPr lang="cs-CZ" sz="2000" dirty="0" smtClean="0"/>
              <a:t> </a:t>
            </a:r>
            <a:r>
              <a:rPr lang="cs-CZ" sz="2000" b="1" dirty="0" smtClean="0">
                <a:hlinkClick r:id="rId3"/>
              </a:rPr>
              <a:t>jiri.haken</a:t>
            </a:r>
            <a:r>
              <a:rPr lang="cs-CZ" sz="2000" b="1" dirty="0" smtClean="0">
                <a:solidFill>
                  <a:schemeClr val="accent1"/>
                </a:solidFill>
                <a:hlinkClick r:id="rId3"/>
              </a:rPr>
              <a:t>@msmt.cz</a:t>
            </a:r>
            <a:r>
              <a:rPr lang="cs-CZ" sz="2000" b="1" dirty="0" smtClean="0">
                <a:solidFill>
                  <a:schemeClr val="accent1"/>
                </a:solidFill>
              </a:rPr>
              <a:t> </a:t>
            </a:r>
            <a:br>
              <a:rPr lang="cs-CZ" sz="2000" b="1" dirty="0" smtClean="0">
                <a:solidFill>
                  <a:schemeClr val="accent1"/>
                </a:solidFill>
              </a:rPr>
            </a:b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/>
          <p:cNvSpPr txBox="1">
            <a:spLocks/>
          </p:cNvSpPr>
          <p:nvPr/>
        </p:nvSpPr>
        <p:spPr>
          <a:xfrm>
            <a:off x="684213" y="846138"/>
            <a:ext cx="8694737" cy="91757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sz="3600" b="1" dirty="0">
                <a:latin typeface="+mj-lt"/>
                <a:ea typeface="+mj-ea"/>
                <a:cs typeface="+mj-cs"/>
              </a:rPr>
              <a:t>Soupiska účetních dokladů</a:t>
            </a:r>
            <a:endParaRPr lang="cs-CZ" sz="3600" dirty="0">
              <a:latin typeface="+mj-lt"/>
              <a:ea typeface="+mj-ea"/>
              <a:cs typeface="+mj-cs"/>
            </a:endParaRPr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18"/>
          <a:stretch>
            <a:fillRect/>
          </a:stretch>
        </p:blipFill>
        <p:spPr bwMode="auto">
          <a:xfrm>
            <a:off x="239713" y="1541463"/>
            <a:ext cx="9494837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 descr="Soupisk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" t="7222" r="4279"/>
          <a:stretch>
            <a:fillRect/>
          </a:stretch>
        </p:blipFill>
        <p:spPr bwMode="auto">
          <a:xfrm>
            <a:off x="247650" y="4076700"/>
            <a:ext cx="959326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aoblený obdélníkový popisek 7"/>
          <p:cNvSpPr/>
          <p:nvPr/>
        </p:nvSpPr>
        <p:spPr>
          <a:xfrm>
            <a:off x="3128962" y="3158331"/>
            <a:ext cx="1600200" cy="1066800"/>
          </a:xfrm>
          <a:prstGeom prst="wedgeRoundRectCallout">
            <a:avLst>
              <a:gd name="adj1" fmla="val 55134"/>
              <a:gd name="adj2" fmla="val 86794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dirty="0"/>
              <a:t>Zadává se procento NN uvedené v právním aktu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/>
          <p:cNvSpPr txBox="1">
            <a:spLocks/>
          </p:cNvSpPr>
          <p:nvPr/>
        </p:nvSpPr>
        <p:spPr>
          <a:xfrm>
            <a:off x="657225" y="846138"/>
            <a:ext cx="8694738" cy="91757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sz="3600" b="1" dirty="0">
                <a:latin typeface="+mj-lt"/>
                <a:ea typeface="+mj-ea"/>
                <a:cs typeface="+mj-cs"/>
              </a:rPr>
              <a:t>Přehled čerpání způsobilých výdajů projektu</a:t>
            </a:r>
            <a:endParaRPr lang="cs-CZ" sz="3600" dirty="0">
              <a:latin typeface="+mj-lt"/>
              <a:ea typeface="+mj-ea"/>
              <a:cs typeface="+mj-cs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2339975"/>
            <a:ext cx="10080625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aoblený obdélníkový popisek 9"/>
          <p:cNvSpPr/>
          <p:nvPr/>
        </p:nvSpPr>
        <p:spPr>
          <a:xfrm>
            <a:off x="5580373" y="4043858"/>
            <a:ext cx="4355544" cy="1066800"/>
          </a:xfrm>
          <a:prstGeom prst="wedgeRoundRectCallout">
            <a:avLst>
              <a:gd name="adj1" fmla="val -34806"/>
              <a:gd name="adj2" fmla="val 89601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Skutečně vynaložené NN (tzn. odvedené na provozní účet  nebo na výpisu z projektového účtu identifikovány jako NN)</a:t>
            </a:r>
          </a:p>
        </p:txBody>
      </p:sp>
      <p:sp>
        <p:nvSpPr>
          <p:cNvPr id="9" name="Zaoblený obdélníkový popisek 8"/>
          <p:cNvSpPr/>
          <p:nvPr/>
        </p:nvSpPr>
        <p:spPr>
          <a:xfrm>
            <a:off x="1394907" y="1575386"/>
            <a:ext cx="2044700" cy="1022350"/>
          </a:xfrm>
          <a:prstGeom prst="wedgeRoundRectCallout">
            <a:avLst>
              <a:gd name="adj1" fmla="val 52119"/>
              <a:gd name="adj2" fmla="val 71098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Výše NN dle Rozhodnutí o poskytnutí dotace</a:t>
            </a:r>
          </a:p>
        </p:txBody>
      </p:sp>
      <p:sp>
        <p:nvSpPr>
          <p:cNvPr id="11" name="Zaoblený obdélníkový popisek 10"/>
          <p:cNvSpPr/>
          <p:nvPr/>
        </p:nvSpPr>
        <p:spPr>
          <a:xfrm>
            <a:off x="6525477" y="1575386"/>
            <a:ext cx="2430270" cy="1022350"/>
          </a:xfrm>
          <a:prstGeom prst="wedgeRoundRectCallout">
            <a:avLst>
              <a:gd name="adj1" fmla="val -55344"/>
              <a:gd name="adj2" fmla="val 69763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Výše NN dopočtená procentem z přímých nákladů projektu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1844675"/>
            <a:ext cx="8712200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ipsa 2"/>
          <p:cNvSpPr/>
          <p:nvPr/>
        </p:nvSpPr>
        <p:spPr>
          <a:xfrm>
            <a:off x="5715000" y="4095750"/>
            <a:ext cx="1620838" cy="7651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" name="Nadpis 2"/>
          <p:cNvSpPr txBox="1">
            <a:spLocks/>
          </p:cNvSpPr>
          <p:nvPr/>
        </p:nvSpPr>
        <p:spPr>
          <a:xfrm>
            <a:off x="657225" y="1035050"/>
            <a:ext cx="8694738" cy="94615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cs-CZ" sz="3600" b="1" dirty="0">
                <a:latin typeface="+mj-lt"/>
                <a:ea typeface="+mj-ea"/>
                <a:cs typeface="+mj-cs"/>
              </a:rPr>
              <a:t>Kopie z projektového účtu</a:t>
            </a:r>
            <a:endParaRPr lang="cs-CZ" sz="36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</Template>
  <TotalTime>6335</TotalTime>
  <Words>6028</Words>
  <Application>Microsoft Office PowerPoint</Application>
  <PresentationFormat>Vlastní</PresentationFormat>
  <Paragraphs>594</Paragraphs>
  <Slides>65</Slides>
  <Notes>65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65</vt:i4>
      </vt:variant>
    </vt:vector>
  </HeadingPairs>
  <TitlesOfParts>
    <vt:vector size="66" baseType="lpstr">
      <vt:lpstr>PPT</vt:lpstr>
      <vt:lpstr>Finanční část monitorovací zprávy</vt:lpstr>
      <vt:lpstr>Prezentace aplikace PowerPoint</vt:lpstr>
      <vt:lpstr>Přímé a nepřímé náklady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Přílohy monitorovací zprávy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Zadání žádosti o platbu</vt:lpstr>
      <vt:lpstr>Prezentace aplikace PowerPoint</vt:lpstr>
      <vt:lpstr>Prezentace aplikace PowerPoint</vt:lpstr>
      <vt:lpstr>Nesrovnalosti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 Děkuji za pozornost      Jiří Haken Finanční manažer odb. CERA E-mail: jiri.haken@msmt.cz  </vt:lpstr>
    </vt:vector>
  </TitlesOfParts>
  <Company>Ministerstvo školství, mládeže a tělovýchovy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PPT</dc:title>
  <dc:creator>Zuzana ujanáková</dc:creator>
  <cp:lastModifiedBy>Vícha Jiří</cp:lastModifiedBy>
  <cp:revision>645</cp:revision>
  <dcterms:created xsi:type="dcterms:W3CDTF">2010-01-06T16:42:10Z</dcterms:created>
  <dcterms:modified xsi:type="dcterms:W3CDTF">2012-08-31T08:39:46Z</dcterms:modified>
</cp:coreProperties>
</file>