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58" r:id="rId2"/>
    <p:sldId id="264" r:id="rId3"/>
    <p:sldId id="427" r:id="rId4"/>
    <p:sldId id="416" r:id="rId5"/>
    <p:sldId id="265" r:id="rId6"/>
    <p:sldId id="332" r:id="rId7"/>
    <p:sldId id="306" r:id="rId8"/>
    <p:sldId id="438" r:id="rId9"/>
    <p:sldId id="269" r:id="rId10"/>
    <p:sldId id="435" r:id="rId11"/>
    <p:sldId id="436" r:id="rId12"/>
    <p:sldId id="437" r:id="rId13"/>
    <p:sldId id="339" r:id="rId14"/>
    <p:sldId id="342" r:id="rId15"/>
    <p:sldId id="349" r:id="rId16"/>
    <p:sldId id="273" r:id="rId17"/>
    <p:sldId id="353" r:id="rId18"/>
    <p:sldId id="357" r:id="rId19"/>
    <p:sldId id="361" r:id="rId20"/>
    <p:sldId id="364" r:id="rId21"/>
    <p:sldId id="277" r:id="rId22"/>
    <p:sldId id="430" r:id="rId23"/>
    <p:sldId id="431" r:id="rId24"/>
    <p:sldId id="369" r:id="rId25"/>
    <p:sldId id="372" r:id="rId26"/>
    <p:sldId id="374" r:id="rId27"/>
    <p:sldId id="312" r:id="rId28"/>
    <p:sldId id="280" r:id="rId29"/>
    <p:sldId id="428" r:id="rId30"/>
    <p:sldId id="429" r:id="rId31"/>
    <p:sldId id="379" r:id="rId32"/>
    <p:sldId id="382" r:id="rId33"/>
    <p:sldId id="386" r:id="rId34"/>
    <p:sldId id="441" r:id="rId35"/>
    <p:sldId id="443" r:id="rId36"/>
    <p:sldId id="444" r:id="rId37"/>
    <p:sldId id="432" r:id="rId38"/>
    <p:sldId id="399" r:id="rId39"/>
    <p:sldId id="439" r:id="rId40"/>
    <p:sldId id="440" r:id="rId41"/>
    <p:sldId id="290" r:id="rId42"/>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FF00"/>
    <a:srgbClr val="008000"/>
    <a:srgbClr val="F60000"/>
    <a:srgbClr val="F39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5030" autoAdjust="0"/>
  </p:normalViewPr>
  <p:slideViewPr>
    <p:cSldViewPr snapToGrid="0" snapToObjects="1">
      <p:cViewPr varScale="1">
        <p:scale>
          <a:sx n="80" d="100"/>
          <a:sy n="80" d="100"/>
        </p:scale>
        <p:origin x="-1794" y="-84"/>
      </p:cViewPr>
      <p:guideLst>
        <p:guide orient="horz" pos="2160"/>
        <p:guide pos="2880"/>
      </p:guideLst>
    </p:cSldViewPr>
  </p:slideViewPr>
  <p:outlineViewPr>
    <p:cViewPr>
      <p:scale>
        <a:sx n="33" d="100"/>
        <a:sy n="33" d="100"/>
      </p:scale>
      <p:origin x="0" y="5424"/>
    </p:cViewPr>
  </p:outlineViewPr>
  <p:notesTextViewPr>
    <p:cViewPr>
      <p:scale>
        <a:sx n="100" d="100"/>
        <a:sy n="100" d="100"/>
      </p:scale>
      <p:origin x="0" y="0"/>
    </p:cViewPr>
  </p:notesTextViewPr>
  <p:notesViewPr>
    <p:cSldViewPr snapToGrid="0" snapToObjects="1">
      <p:cViewPr varScale="1">
        <p:scale>
          <a:sx n="55" d="100"/>
          <a:sy n="55" d="100"/>
        </p:scale>
        <p:origin x="-265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mn-cs"/>
              </a:defRPr>
            </a:lvl1pPr>
          </a:lstStyle>
          <a:p>
            <a:pPr>
              <a:defRPr/>
            </a:pPr>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cs typeface="+mn-cs"/>
              </a:defRPr>
            </a:lvl1pPr>
          </a:lstStyle>
          <a:p>
            <a:pPr>
              <a:defRPr/>
            </a:pPr>
            <a:fld id="{B6365DAD-0866-4DDE-A2A5-9F2A7416CD5F}" type="slidenum">
              <a:rPr lang="en-US"/>
              <a:pPr>
                <a:defRPr/>
              </a:pPr>
              <a:t>‹#›</a:t>
            </a:fld>
            <a:endParaRPr lang="en-US"/>
          </a:p>
        </p:txBody>
      </p:sp>
    </p:spTree>
    <p:extLst>
      <p:ext uri="{BB962C8B-B14F-4D97-AF65-F5344CB8AC3E}">
        <p14:creationId xmlns:p14="http://schemas.microsoft.com/office/powerpoint/2010/main" val="5194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mn-cs"/>
              </a:defRPr>
            </a:lvl1pPr>
          </a:lstStyle>
          <a:p>
            <a:pPr>
              <a:defRPr/>
            </a:pPr>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cs-CZ" noProof="0" smtClean="0"/>
              <a:t>Click to edit Master text styles</a:t>
            </a:r>
          </a:p>
          <a:p>
            <a:pPr lvl="1"/>
            <a:r>
              <a:rPr lang="cs-CZ" noProof="0" smtClean="0"/>
              <a:t>Second level</a:t>
            </a:r>
          </a:p>
          <a:p>
            <a:pPr lvl="2"/>
            <a:r>
              <a:rPr lang="cs-CZ" noProof="0" smtClean="0"/>
              <a:t>Third level</a:t>
            </a:r>
          </a:p>
          <a:p>
            <a:pPr lvl="3"/>
            <a:r>
              <a:rPr lang="cs-CZ" noProof="0" smtClean="0"/>
              <a:t>Fourth level</a:t>
            </a:r>
          </a:p>
          <a:p>
            <a:pPr lvl="4"/>
            <a:r>
              <a:rPr lang="cs-CZ" noProof="0" smtClean="0"/>
              <a:t>Fifth level</a:t>
            </a:r>
            <a:endParaRPr lang="en-US"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cs typeface="+mn-cs"/>
              </a:defRPr>
            </a:lvl1pPr>
          </a:lstStyle>
          <a:p>
            <a:pPr>
              <a:defRPr/>
            </a:pPr>
            <a:fld id="{5352411B-A61A-4FD1-BDE3-CFE2CCD8217B}" type="slidenum">
              <a:rPr lang="en-US"/>
              <a:pPr>
                <a:defRPr/>
              </a:pPr>
              <a:t>‹#›</a:t>
            </a:fld>
            <a:endParaRPr lang="en-US"/>
          </a:p>
        </p:txBody>
      </p:sp>
    </p:spTree>
    <p:extLst>
      <p:ext uri="{BB962C8B-B14F-4D97-AF65-F5344CB8AC3E}">
        <p14:creationId xmlns:p14="http://schemas.microsoft.com/office/powerpoint/2010/main" val="6258806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ea typeface="ＭＳ Ｐゴシック" pitchFamily="34" charset="-128"/>
            </a:endParaRPr>
          </a:p>
        </p:txBody>
      </p:sp>
      <p:sp>
        <p:nvSpPr>
          <p:cNvPr id="563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4EC936B-1455-4FB8-A6A4-51B22C6B015B}" type="slidenum">
              <a:rPr lang="en-US" smtClean="0">
                <a:latin typeface="Calibri" pitchFamily="34" charset="0"/>
              </a:rPr>
              <a:pPr eaLnBrk="1" hangingPunct="1"/>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92500" lnSpcReduction="20000"/>
          </a:bodyPr>
          <a:lstStyle/>
          <a:p>
            <a:pPr>
              <a:defRPr/>
            </a:pPr>
            <a:r>
              <a:rPr lang="cs-CZ" dirty="0" smtClean="0"/>
              <a:t>Zmínit HDD, </a:t>
            </a:r>
            <a:r>
              <a:rPr lang="cs-CZ" dirty="0" err="1" smtClean="0"/>
              <a:t>flashky</a:t>
            </a:r>
            <a:r>
              <a:rPr lang="cs-CZ" dirty="0" smtClean="0"/>
              <a:t>, CD…. jako nepřímé náklady!</a:t>
            </a:r>
          </a:p>
          <a:p>
            <a:pPr>
              <a:defRPr/>
            </a:pPr>
            <a:endParaRPr lang="cs-CZ" dirty="0" smtClean="0"/>
          </a:p>
          <a:p>
            <a:pPr>
              <a:defRPr/>
            </a:pPr>
            <a:r>
              <a:rPr lang="cs-CZ" dirty="0" smtClean="0"/>
              <a:t>Podíl Kapitoly rozpočtu č. 3 – Zařízení </a:t>
            </a:r>
            <a:r>
              <a:rPr lang="cs-CZ" b="1" dirty="0" smtClean="0"/>
              <a:t>smí činit nejvýše 25 %</a:t>
            </a:r>
            <a:r>
              <a:rPr lang="cs-CZ" dirty="0" smtClean="0"/>
              <a:t> (výdajů na pořízení zařízení a vybavení </a:t>
            </a:r>
            <a:r>
              <a:rPr lang="cs-CZ" b="1" dirty="0" smtClean="0"/>
              <a:t>včetně křížového financování v této kapitole) na celkových způsobilých výdajích (včetně křížového financování zahrnutého v této kapitole). </a:t>
            </a:r>
          </a:p>
          <a:p>
            <a:pPr>
              <a:defRPr/>
            </a:pPr>
            <a:endParaRPr lang="cs-CZ" b="1" dirty="0" smtClean="0"/>
          </a:p>
          <a:p>
            <a:pPr>
              <a:defRPr/>
            </a:pPr>
            <a:r>
              <a:rPr lang="cs-CZ" b="1" dirty="0" smtClean="0"/>
              <a:t>Nehmotný majetek do 60 000 Kč – (Software, Ostatní)</a:t>
            </a:r>
            <a:r>
              <a:rPr lang="cs-CZ" dirty="0" smtClean="0"/>
              <a:t> – zahrnuje nákup drobného nehmotného majetku do 60 000 Kč za kus (pořizovací cena). Může se jednat o nákup softwaru, </a:t>
            </a:r>
            <a:r>
              <a:rPr lang="cs-CZ" dirty="0" err="1" smtClean="0"/>
              <a:t>know</a:t>
            </a:r>
            <a:r>
              <a:rPr lang="cs-CZ" dirty="0" smtClean="0"/>
              <a:t>-</a:t>
            </a:r>
            <a:r>
              <a:rPr lang="cs-CZ" dirty="0" err="1" smtClean="0"/>
              <a:t>how</a:t>
            </a:r>
            <a:r>
              <a:rPr lang="cs-CZ" dirty="0" smtClean="0"/>
              <a:t>, licence, studijního programu, případně dalších položek drobného nehmotného majetku; </a:t>
            </a:r>
          </a:p>
          <a:p>
            <a:pPr>
              <a:defRPr/>
            </a:pPr>
            <a:endParaRPr lang="cs-CZ" dirty="0" smtClean="0"/>
          </a:p>
          <a:p>
            <a:pPr>
              <a:defRPr/>
            </a:pPr>
            <a:r>
              <a:rPr lang="cs-CZ" b="1" dirty="0" smtClean="0"/>
              <a:t>Dlouhodobý nehmotný majetek (Software, Ostatní) </a:t>
            </a:r>
            <a:r>
              <a:rPr lang="cs-CZ" dirty="0" smtClean="0"/>
              <a:t>– zahrnuje celkovou úhradu za nákup dlouhodobého nehmotného majetku nad 60 000 Kč za kus (pořizovací cena), např. licence, </a:t>
            </a:r>
            <a:r>
              <a:rPr lang="cs-CZ" dirty="0" err="1" smtClean="0"/>
              <a:t>know</a:t>
            </a:r>
            <a:r>
              <a:rPr lang="cs-CZ" dirty="0" smtClean="0"/>
              <a:t>-</a:t>
            </a:r>
            <a:r>
              <a:rPr lang="cs-CZ" dirty="0" err="1" smtClean="0"/>
              <a:t>how</a:t>
            </a:r>
            <a:r>
              <a:rPr lang="cs-CZ" dirty="0" smtClean="0"/>
              <a:t>, studijní programy, software (i vyvinutý na zakázku) a další. Jedná se o investiční majetek, který však nebude zahrnut do křížového financování. </a:t>
            </a:r>
          </a:p>
          <a:p>
            <a:pPr>
              <a:defRPr/>
            </a:pPr>
            <a:endParaRPr lang="cs-CZ" dirty="0" smtClean="0"/>
          </a:p>
          <a:p>
            <a:pPr>
              <a:defRPr/>
            </a:pPr>
            <a:endParaRPr lang="cs-CZ" dirty="0" smtClean="0"/>
          </a:p>
          <a:p>
            <a:pPr>
              <a:defRPr/>
            </a:pPr>
            <a:r>
              <a:rPr lang="cs-CZ" b="1" dirty="0" smtClean="0"/>
              <a:t>Drobný hmotný majetek do 40 000 Kč za kus </a:t>
            </a:r>
            <a:r>
              <a:rPr lang="cs-CZ" dirty="0" smtClean="0"/>
              <a:t>– tato položka zahrnuje zejména </a:t>
            </a:r>
            <a:r>
              <a:rPr lang="cs-CZ" b="1" dirty="0" smtClean="0"/>
              <a:t>nákup výukového a spotřebního materiálu </a:t>
            </a:r>
            <a:r>
              <a:rPr lang="cs-CZ" dirty="0" smtClean="0"/>
              <a:t>(tzn. pomůcky pro výuku, které budou spotřebovány v době realizace projektu cílovou skupinou – např. chemikálie), </a:t>
            </a:r>
            <a:r>
              <a:rPr lang="cs-CZ" b="1" dirty="0" smtClean="0"/>
              <a:t>dále nákup PC sestav </a:t>
            </a:r>
            <a:r>
              <a:rPr lang="cs-CZ" dirty="0" smtClean="0"/>
              <a:t>(počítač, monitor, klávesnice, myš) nebo </a:t>
            </a:r>
            <a:r>
              <a:rPr lang="cs-CZ" b="1" dirty="0" smtClean="0"/>
              <a:t>notebooků, tiskáren, multifunkčních zařízení, mobilů, </a:t>
            </a:r>
            <a:r>
              <a:rPr lang="cs-CZ" b="1" dirty="0" err="1" smtClean="0"/>
              <a:t>dataprojektorů</a:t>
            </a:r>
            <a:r>
              <a:rPr lang="cs-CZ" b="1" dirty="0" smtClean="0"/>
              <a:t>, fotografických přístrojů </a:t>
            </a:r>
            <a:r>
              <a:rPr lang="cs-CZ" dirty="0" smtClean="0"/>
              <a:t>(sestavu případně tvoří fotoaparát a stativ), </a:t>
            </a:r>
            <a:r>
              <a:rPr lang="cs-CZ" b="1" dirty="0" smtClean="0"/>
              <a:t>vybavení k výuce </a:t>
            </a:r>
            <a:r>
              <a:rPr lang="cs-CZ" dirty="0" smtClean="0"/>
              <a:t>(učebnice a materiál pro výuku, tedy materiál používaný při výuce), </a:t>
            </a:r>
            <a:r>
              <a:rPr lang="cs-CZ" b="1" dirty="0" smtClean="0"/>
              <a:t>zařízení a přístroje pro výuku a další vybavení a zařízení, která jsou pro realizaci projektu nezbytná a spojená výhradně s realizací projektu</a:t>
            </a:r>
            <a:r>
              <a:rPr lang="cs-CZ" dirty="0" smtClean="0"/>
              <a:t>, a další. Do této položky nelze zahrnout nábytek bez ohledu na výši pořizovací ceny (patří vždy do položky Křížové financování). </a:t>
            </a:r>
          </a:p>
          <a:p>
            <a:pPr>
              <a:defRPr/>
            </a:pPr>
            <a:endParaRPr lang="cs-CZ" dirty="0" smtClean="0"/>
          </a:p>
          <a:p>
            <a:pPr>
              <a:defRPr/>
            </a:pPr>
            <a:endParaRPr lang="cs-CZ" dirty="0"/>
          </a:p>
        </p:txBody>
      </p:sp>
      <p:sp>
        <p:nvSpPr>
          <p:cNvPr id="65540"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7D28BAEC-4DB3-469B-BF3E-1E3C0D748026}" type="slidenum">
              <a:rPr lang="en-US" sz="1200">
                <a:latin typeface="Calibri" pitchFamily="34" charset="0"/>
              </a:rPr>
              <a:pPr algn="r" eaLnBrk="1" hangingPunct="1"/>
              <a:t>17</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92500" lnSpcReduction="20000"/>
          </a:bodyPr>
          <a:lstStyle/>
          <a:p>
            <a:pPr>
              <a:defRPr/>
            </a:pPr>
            <a:endParaRPr lang="cs-CZ" dirty="0"/>
          </a:p>
        </p:txBody>
      </p:sp>
      <p:sp>
        <p:nvSpPr>
          <p:cNvPr id="66564"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15EC6A48-3439-4C0D-B3D7-4B08E6DAA96D}" type="slidenum">
              <a:rPr lang="en-US" sz="1200">
                <a:latin typeface="Calibri" pitchFamily="34" charset="0"/>
              </a:rPr>
              <a:pPr algn="r" eaLnBrk="1" hangingPunct="1"/>
              <a:t>18</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92500" lnSpcReduction="20000"/>
          </a:bodyPr>
          <a:lstStyle/>
          <a:p>
            <a:pPr>
              <a:defRPr/>
            </a:pPr>
            <a:r>
              <a:rPr lang="cs-CZ" dirty="0" smtClean="0"/>
              <a:t>Zmínit pravděpodobnost možnosti reklamace u zařízení nakoupeného z projektu</a:t>
            </a:r>
            <a:endParaRPr lang="cs-CZ" dirty="0"/>
          </a:p>
        </p:txBody>
      </p:sp>
      <p:sp>
        <p:nvSpPr>
          <p:cNvPr id="67588"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7917FA66-E785-4B82-8D43-2AC5C795377A}" type="slidenum">
              <a:rPr lang="en-US" sz="1200">
                <a:latin typeface="Calibri" pitchFamily="34" charset="0"/>
              </a:rPr>
              <a:pPr algn="r" eaLnBrk="1" hangingPunct="1"/>
              <a:t>19</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lnSpcReduction="10000"/>
          </a:bodyPr>
          <a:lstStyle/>
          <a:p>
            <a:pPr>
              <a:defRPr/>
            </a:pPr>
            <a:r>
              <a:rPr lang="cs-CZ" b="1" dirty="0" smtClean="0"/>
              <a:t>Křížové financování </a:t>
            </a:r>
            <a:r>
              <a:rPr lang="cs-CZ" dirty="0" smtClean="0"/>
              <a:t>je umožněno čl. 34, odst. 2 nařízení Rady (ES) č. 1083/2006 a představuje de facto výjimku z pravidel pro způsobilost výdajů v konkrétním evropském strukturálním fondu. Smyslem křížového financování je umožnit v projektech financovaných z ESF úhradu také některých výdajů, které jsou obvykle způsobilými výdaji pouze pro investiční projekty financované z Evropského fondu pro regionální rozvoj a to pouze za podmínky, že tyto výdaje jsou nezbytné pro dosažení cílů realizovaných projektů a mají přímou vazbu na tyto projekty. </a:t>
            </a:r>
          </a:p>
          <a:p>
            <a:pPr>
              <a:defRPr/>
            </a:pPr>
            <a:endParaRPr lang="cs-CZ" dirty="0" smtClean="0"/>
          </a:p>
          <a:p>
            <a:pPr>
              <a:defRPr/>
            </a:pPr>
            <a:r>
              <a:rPr lang="cs-CZ" b="1" dirty="0" smtClean="0"/>
              <a:t>Investiční část: </a:t>
            </a:r>
            <a:r>
              <a:rPr lang="cs-CZ" dirty="0" smtClean="0"/>
              <a:t>Křížové financování zajišťované z této položky má charakter investice a mohou z něj být realizovány následující výdaje: </a:t>
            </a:r>
          </a:p>
          <a:p>
            <a:pPr>
              <a:defRPr/>
            </a:pPr>
            <a:r>
              <a:rPr lang="pl-PL" b="1" dirty="0" smtClean="0"/>
              <a:t>a) Výdaje na nábytek v pořizovací ceně nad 40 000 Kč. </a:t>
            </a:r>
            <a:endParaRPr lang="cs-CZ" dirty="0" smtClean="0"/>
          </a:p>
          <a:p>
            <a:pPr>
              <a:defRPr/>
            </a:pPr>
            <a:r>
              <a:rPr lang="cs-CZ" b="1" dirty="0" smtClean="0"/>
              <a:t>b) Vybavení: </a:t>
            </a:r>
          </a:p>
          <a:p>
            <a:pPr>
              <a:defRPr/>
            </a:pPr>
            <a:endParaRPr lang="cs-CZ" dirty="0" smtClean="0"/>
          </a:p>
          <a:p>
            <a:pPr>
              <a:defRPr/>
            </a:pPr>
            <a:r>
              <a:rPr lang="cs-CZ" dirty="0" smtClean="0"/>
              <a:t>Z účetního hlediska jde o výdaje na nákup </a:t>
            </a:r>
            <a:r>
              <a:rPr lang="cs-CZ" b="1" dirty="0" smtClean="0"/>
              <a:t>vybavení hmotné povahy s dobou použitelnosti nad 1 rok a pořizovací cenou nad 40 000 Kč za kus</a:t>
            </a:r>
            <a:r>
              <a:rPr lang="cs-CZ" dirty="0" smtClean="0"/>
              <a:t>. Pro způsobilost výdajů je nutné respektovat ještě následující podmínky: </a:t>
            </a:r>
          </a:p>
          <a:p>
            <a:pPr>
              <a:buFont typeface="Arial" pitchFamily="34" charset="0"/>
              <a:buChar char="•"/>
              <a:defRPr/>
            </a:pPr>
            <a:r>
              <a:rPr lang="cs-CZ" dirty="0" smtClean="0"/>
              <a:t> musí se jednat o speciální vybavení, které není možno pořídit v nezbytné kvalitě za cenu nižší než 40 000 Kč; </a:t>
            </a:r>
          </a:p>
          <a:p>
            <a:pPr>
              <a:buFont typeface="Arial" pitchFamily="34" charset="0"/>
              <a:buChar char="•"/>
              <a:defRPr/>
            </a:pPr>
            <a:r>
              <a:rPr lang="cs-CZ" dirty="0" smtClean="0"/>
              <a:t> vybavení musí být používáno k realizaci aktivit, na kterých se podílí cílová skupina (např. školení, výuka, praxe, práce, výcvik atd.); nebo je respektováno výše uvedené finanční omezení pro projektový tým (15 tis. Kč pro jeden přepočtený úvazek). </a:t>
            </a:r>
          </a:p>
          <a:p>
            <a:pPr>
              <a:defRPr/>
            </a:pPr>
            <a:endParaRPr lang="cs-CZ" b="1" dirty="0" smtClean="0"/>
          </a:p>
          <a:p>
            <a:pPr>
              <a:defRPr/>
            </a:pPr>
            <a:endParaRPr lang="cs-CZ" b="1" dirty="0" smtClean="0"/>
          </a:p>
          <a:p>
            <a:pPr>
              <a:defRPr/>
            </a:pPr>
            <a:r>
              <a:rPr lang="cs-CZ" b="1" dirty="0" smtClean="0"/>
              <a:t>Neinvestiční část: Křížové financování zajišťované z této položky nemá charakter investice a je možné z něj realizovat výdaje spojené s pořízením: </a:t>
            </a:r>
          </a:p>
          <a:p>
            <a:pPr>
              <a:defRPr/>
            </a:pPr>
            <a:r>
              <a:rPr lang="pl-PL" dirty="0" smtClean="0"/>
              <a:t>a) nábytku v pořizovací ceně do 40 000 Kč; </a:t>
            </a:r>
          </a:p>
          <a:p>
            <a:pPr>
              <a:defRPr/>
            </a:pPr>
            <a:r>
              <a:rPr lang="cs-CZ" dirty="0" smtClean="0"/>
              <a:t>b) vestavěných skříní s pořizovací cenou do 40 000 Kč (vestavěné skříně s vyšší pořizovací cenou jsou technickým zhodnocením nemovitosti). </a:t>
            </a:r>
          </a:p>
          <a:p>
            <a:pPr>
              <a:defRPr/>
            </a:pPr>
            <a:endParaRPr lang="cs-CZ" dirty="0" smtClean="0"/>
          </a:p>
          <a:p>
            <a:pPr>
              <a:defRPr/>
            </a:pPr>
            <a:endParaRPr lang="cs-CZ" dirty="0" smtClean="0"/>
          </a:p>
          <a:p>
            <a:pPr>
              <a:defRPr/>
            </a:pPr>
            <a:r>
              <a:rPr lang="cs-CZ" sz="800" dirty="0" smtClean="0"/>
              <a:t>Výdaj v položce křížového financování může uplatnit pouze příjemce/partner, který daný majetek daňově neodepisuje, a to tak, že do výdajů v režimu křížového financování zahrne nejvýše celkovou pořizovací cenu majetku (nebo v případě, že by tím došlo k překročení limitu stanoveného výzvou, její odpovídající část, zbývající část může být financována i z jiných zdrojů v rámci nezpůsobilých výdajů projektu). Příjemce/partner, který daný majetek daňově odepisuje, nemá možnost využít křížového financování, ale v případě pořízení vybavení nad 40 tis Kč uplatňuje v jednotlivých letech daňové odpisy. </a:t>
            </a:r>
          </a:p>
          <a:p>
            <a:pPr>
              <a:defRPr/>
            </a:pPr>
            <a:endParaRPr lang="cs-CZ" dirty="0"/>
          </a:p>
        </p:txBody>
      </p:sp>
      <p:sp>
        <p:nvSpPr>
          <p:cNvPr id="68612"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B60CC1EA-7DA0-434A-8A21-7DF9FBB7DDA5}" type="slidenum">
              <a:rPr lang="en-US" sz="1200">
                <a:latin typeface="Calibri" pitchFamily="34" charset="0"/>
              </a:rPr>
              <a:pPr algn="r" eaLnBrk="1" hangingPunct="1"/>
              <a:t>20</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lnSpcReduction="10000"/>
          </a:bodyPr>
          <a:lstStyle/>
          <a:p>
            <a:pPr>
              <a:defRPr/>
            </a:pPr>
            <a:endParaRPr lang="cs-CZ" dirty="0"/>
          </a:p>
        </p:txBody>
      </p:sp>
      <p:sp>
        <p:nvSpPr>
          <p:cNvPr id="69636"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F06E9DD5-B756-46C4-A077-AA0841D0FF21}" type="slidenum">
              <a:rPr lang="en-US" sz="1200">
                <a:latin typeface="Calibri" pitchFamily="34" charset="0"/>
              </a:rPr>
              <a:pPr algn="r" eaLnBrk="1" hangingPunct="1"/>
              <a:t>22</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lnSpcReduction="10000"/>
          </a:bodyPr>
          <a:lstStyle/>
          <a:p>
            <a:pPr>
              <a:defRPr/>
            </a:pPr>
            <a:endParaRPr lang="cs-CZ" dirty="0"/>
          </a:p>
        </p:txBody>
      </p:sp>
      <p:sp>
        <p:nvSpPr>
          <p:cNvPr id="70660"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FBA16AD0-A0BB-4D8B-8B89-D57CE965AF1C}" type="slidenum">
              <a:rPr lang="en-US" sz="1200">
                <a:latin typeface="Calibri" pitchFamily="34" charset="0"/>
              </a:rPr>
              <a:pPr algn="r" eaLnBrk="1" hangingPunct="1"/>
              <a:t>23</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85000" lnSpcReduction="20000"/>
          </a:bodyPr>
          <a:lstStyle/>
          <a:p>
            <a:pPr>
              <a:defRPr/>
            </a:pPr>
            <a:endParaRPr lang="cs-CZ" dirty="0" smtClean="0"/>
          </a:p>
          <a:p>
            <a:pPr>
              <a:buFont typeface="Arial" pitchFamily="34" charset="0"/>
              <a:buChar char="•"/>
              <a:defRPr/>
            </a:pPr>
            <a:r>
              <a:rPr lang="cs-CZ" b="1" dirty="0" smtClean="0"/>
              <a:t> Publikace/školicí materiály/manuály – </a:t>
            </a:r>
            <a:r>
              <a:rPr lang="cs-CZ" dirty="0" smtClean="0"/>
              <a:t>jedná se o nákup na zakázku vyvíjených nebo vytvářených publikací, školicích materiálů (učebnice, publikace, knihy, manuály, příručky) nebo multimediálních pomůcek. Již vydané, v obchodní síti běžně dostupné publikace a učebnice a další studijní materiály, které nejsou přímo vytvářeny pro projekt, se zahrnují do kapitoly 3 do položky 3.3 Drobný hmotný majetek. </a:t>
            </a:r>
          </a:p>
          <a:p>
            <a:pPr>
              <a:buFont typeface="Arial" pitchFamily="34" charset="0"/>
              <a:buChar char="•"/>
              <a:defRPr/>
            </a:pPr>
            <a:endParaRPr lang="cs-CZ" dirty="0" smtClean="0"/>
          </a:p>
          <a:p>
            <a:pPr>
              <a:buFont typeface="Arial" pitchFamily="34" charset="0"/>
              <a:buChar char="•"/>
              <a:defRPr/>
            </a:pPr>
            <a:r>
              <a:rPr lang="cs-CZ" b="1" dirty="0" smtClean="0"/>
              <a:t> Odborné služby/Studie a výzkum – </a:t>
            </a:r>
            <a:r>
              <a:rPr lang="cs-CZ" dirty="0" smtClean="0"/>
              <a:t>zahrnuje např. výdaje na zpracování studií, analýz, sběr dat a zajištění tlumočení a dalších dílčích výzkumných úkolů nezbytných pro realizaci projektu.   V této položce se např. také vykazuje zajištění účetnictví/mzdového účetnictví externím dodavatelem a odměna přizvanému zahraničnímu expertovi za činnosti na základě smlouvy o dílo. </a:t>
            </a:r>
          </a:p>
          <a:p>
            <a:pPr>
              <a:buFont typeface="Arial" pitchFamily="34" charset="0"/>
              <a:buChar char="•"/>
              <a:defRPr/>
            </a:pPr>
            <a:endParaRPr lang="cs-CZ" dirty="0" smtClean="0"/>
          </a:p>
          <a:p>
            <a:pPr>
              <a:buFont typeface="Arial" pitchFamily="34" charset="0"/>
              <a:buChar char="•"/>
              <a:defRPr/>
            </a:pPr>
            <a:r>
              <a:rPr lang="cs-CZ" b="1" dirty="0" smtClean="0"/>
              <a:t> Výdaje na konference/kurzy – </a:t>
            </a:r>
            <a:r>
              <a:rPr lang="cs-CZ" dirty="0" smtClean="0"/>
              <a:t>zahrnuje výdaje na zajištění realizace konferencí nebo kurzů pořádaných v rámci projektu – školení nebo konference, do kterých budou zapojeni zástupci cílové skupiny, hostující účastníci nebo širší veřejnost. Tyto náklady pokrývají zpravidla zajištění pronájmu prostor, případně konferenční techniky apod. </a:t>
            </a:r>
            <a:r>
              <a:rPr lang="cs-CZ" dirty="0" smtClean="0"/>
              <a:t>Náklady související s účastí pracovníků projektu na zahraničních školeních nebo konferencích jsou zahrnuty do Kapitoly 2 – Cestovní náhrady</a:t>
            </a:r>
            <a:r>
              <a:rPr lang="cs-CZ" dirty="0" smtClean="0"/>
              <a:t>.</a:t>
            </a:r>
            <a:endParaRPr lang="cs-CZ" dirty="0" smtClean="0"/>
          </a:p>
        </p:txBody>
      </p:sp>
      <p:sp>
        <p:nvSpPr>
          <p:cNvPr id="71684"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FC728C4-28A7-40C6-88CC-365ABA25E457}" type="slidenum">
              <a:rPr lang="en-US" sz="1200">
                <a:latin typeface="Calibri" pitchFamily="34" charset="0"/>
              </a:rPr>
              <a:pPr algn="r" eaLnBrk="1" hangingPunct="1"/>
              <a:t>24</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b="1" dirty="0" smtClean="0">
                <a:ea typeface="ＭＳ Ｐゴシック" pitchFamily="34" charset="-128"/>
              </a:rPr>
              <a:t>Podpora účastníků (stravování, ubytování) – </a:t>
            </a:r>
            <a:r>
              <a:rPr lang="cs-CZ" dirty="0" smtClean="0">
                <a:ea typeface="ＭＳ Ｐゴシック" pitchFamily="34" charset="-128"/>
              </a:rPr>
              <a:t>v této položce jsou zahrnuty výdaje spojené se zajištěním občerstvení, stravování a ubytování účastníků konferencí nebo kurzů, které jsou rozpočtované v předchozí položce. Ubytování účastníků je možno hradit jen cílové skupině. Stravování lze poskytnout i dalším účastníkům akce, pokud bude zdůvodněna jejich souvislost s realizací projektu. Stravné (i ubytování) realizačního týmu je zahrnuto v rozpočtu v kapitole 2 - Cestovní náhrady. </a:t>
            </a:r>
          </a:p>
          <a:p>
            <a:endParaRPr lang="cs-CZ" dirty="0" smtClean="0">
              <a:ea typeface="ＭＳ Ｐゴシック" pitchFamily="34" charset="-128"/>
            </a:endParaRPr>
          </a:p>
          <a:p>
            <a:r>
              <a:rPr lang="cs-CZ" b="1" dirty="0" smtClean="0">
                <a:ea typeface="ＭＳ Ｐゴシック" pitchFamily="34" charset="-128"/>
              </a:rPr>
              <a:t>Jiné výdaje – </a:t>
            </a:r>
            <a:r>
              <a:rPr lang="cs-CZ" dirty="0" smtClean="0">
                <a:ea typeface="ＭＳ Ｐゴシック" pitchFamily="34" charset="-128"/>
              </a:rPr>
              <a:t>výdaje na právní poradenství, znalecké posudky, na administraci zakázek, </a:t>
            </a:r>
            <a:r>
              <a:rPr lang="cs-CZ" b="1" dirty="0" smtClean="0">
                <a:ea typeface="ＭＳ Ｐゴシック" pitchFamily="34" charset="-128"/>
              </a:rPr>
              <a:t>zajišťovanou externím dodavatelem </a:t>
            </a:r>
            <a:r>
              <a:rPr lang="cs-CZ" dirty="0" smtClean="0">
                <a:ea typeface="ＭＳ Ｐゴシック" pitchFamily="34" charset="-128"/>
              </a:rPr>
              <a:t>a další výše nespecifikované služby, pokud přímo souvisejí s činnostmi projektu a pokud jsou nezbytné pro jeho realizaci (např. náklady na nezbytné vzdělávání členů realizačního týmu související s projektem). </a:t>
            </a:r>
          </a:p>
          <a:p>
            <a:r>
              <a:rPr lang="cs-CZ" dirty="0" smtClean="0">
                <a:ea typeface="ＭＳ Ｐゴシック" pitchFamily="34" charset="-128"/>
              </a:rPr>
              <a:t>Dále sem patří i výdaje na služby zajišťované pro cílovou skupinu např. </a:t>
            </a:r>
            <a:r>
              <a:rPr lang="cs-CZ" b="1" dirty="0" smtClean="0">
                <a:ea typeface="ＭＳ Ｐゴシック" pitchFamily="34" charset="-128"/>
              </a:rPr>
              <a:t>doprava pro cílovou skupinu, která je a fakturována příjemci dopravcem a nejedná se o proplácení jízdného na základě předložených jízdenek přímo cílové skupině</a:t>
            </a:r>
            <a:r>
              <a:rPr lang="cs-CZ" dirty="0" smtClean="0">
                <a:ea typeface="ＭＳ Ｐゴシック" pitchFamily="34" charset="-128"/>
              </a:rPr>
              <a:t>. </a:t>
            </a:r>
          </a:p>
        </p:txBody>
      </p:sp>
      <p:sp>
        <p:nvSpPr>
          <p:cNvPr id="72708"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3C37EE45-1CC6-4E8F-B575-452651688A0D}" type="slidenum">
              <a:rPr lang="en-US" sz="1200">
                <a:latin typeface="Calibri" pitchFamily="34" charset="0"/>
              </a:rPr>
              <a:pPr algn="r" eaLnBrk="1" hangingPunct="1"/>
              <a:t>25</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b="1" dirty="0" smtClean="0">
                <a:ea typeface="ＭＳ Ｐゴシック" pitchFamily="34" charset="-128"/>
              </a:rPr>
              <a:t>Podpora účastníků (stravování, ubytování) – </a:t>
            </a:r>
            <a:r>
              <a:rPr lang="cs-CZ" dirty="0" smtClean="0">
                <a:ea typeface="ＭＳ Ｐゴシック" pitchFamily="34" charset="-128"/>
              </a:rPr>
              <a:t>v této položce jsou zahrnuty výdaje spojené se zajištěním občerstvení, stravování a ubytování účastníků konferencí nebo kurzů, které jsou rozpočtované v předchozí položce. Ubytování účastníků je možno hradit jen cílové skupině. Stravování lze poskytnout i dalším účastníkům akce, pokud bude zdůvodněna jejich souvislost s realizací projektu. Stravné (i ubytování) realizačního týmu je zahrnuto v rozpočtu v kapitole 2 - Cestovní náhrady. </a:t>
            </a:r>
          </a:p>
          <a:p>
            <a:endParaRPr lang="cs-CZ" dirty="0" smtClean="0">
              <a:ea typeface="ＭＳ Ｐゴシック" pitchFamily="34" charset="-128"/>
            </a:endParaRPr>
          </a:p>
          <a:p>
            <a:r>
              <a:rPr lang="cs-CZ" b="1" dirty="0" smtClean="0">
                <a:ea typeface="ＭＳ Ｐゴシック" pitchFamily="34" charset="-128"/>
              </a:rPr>
              <a:t>Jiné výdaje – </a:t>
            </a:r>
            <a:r>
              <a:rPr lang="cs-CZ" dirty="0" smtClean="0">
                <a:ea typeface="ＭＳ Ｐゴシック" pitchFamily="34" charset="-128"/>
              </a:rPr>
              <a:t>výdaje na právní poradenství, znalecké posudky, na administraci zakázek, </a:t>
            </a:r>
            <a:r>
              <a:rPr lang="cs-CZ" b="1" dirty="0" smtClean="0">
                <a:ea typeface="ＭＳ Ｐゴシック" pitchFamily="34" charset="-128"/>
              </a:rPr>
              <a:t>zajišťovanou externím dodavatelem </a:t>
            </a:r>
            <a:r>
              <a:rPr lang="cs-CZ" dirty="0" smtClean="0">
                <a:ea typeface="ＭＳ Ｐゴシック" pitchFamily="34" charset="-128"/>
              </a:rPr>
              <a:t>a další výše nespecifikované služby, pokud přímo souvisejí s činnostmi projektu a pokud jsou nezbytné pro jeho realizaci (např. náklady na nezbytné vzdělávání členů realizačního týmu související s projektem). </a:t>
            </a:r>
          </a:p>
          <a:p>
            <a:r>
              <a:rPr lang="cs-CZ" dirty="0" smtClean="0">
                <a:ea typeface="ＭＳ Ｐゴシック" pitchFamily="34" charset="-128"/>
              </a:rPr>
              <a:t>Dále sem patří i výdaje na služby zajišťované pro cílovou skupinu např. </a:t>
            </a:r>
            <a:r>
              <a:rPr lang="cs-CZ" b="1" dirty="0" smtClean="0">
                <a:ea typeface="ＭＳ Ｐゴシック" pitchFamily="34" charset="-128"/>
              </a:rPr>
              <a:t>doprava pro cílovou skupinu, která je a fakturována příjemci dopravcem a nejedná se o proplácení jízdného na základě předložených jízdenek přímo cílové skupině</a:t>
            </a:r>
            <a:r>
              <a:rPr lang="cs-CZ" dirty="0" smtClean="0">
                <a:ea typeface="ＭＳ Ｐゴシック" pitchFamily="34" charset="-128"/>
              </a:rPr>
              <a:t>. </a:t>
            </a:r>
          </a:p>
        </p:txBody>
      </p:sp>
      <p:sp>
        <p:nvSpPr>
          <p:cNvPr id="73732"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0DF0A522-6FFD-4FD7-A523-785D3516EBE4}" type="slidenum">
              <a:rPr lang="en-US" sz="1200">
                <a:latin typeface="Calibri" pitchFamily="34" charset="0"/>
              </a:rPr>
              <a:pPr algn="r" eaLnBrk="1" hangingPunct="1"/>
              <a:t>26</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ea typeface="ＭＳ Ｐゴシック" pitchFamily="34" charset="-128"/>
            </a:endParaRPr>
          </a:p>
        </p:txBody>
      </p:sp>
      <p:sp>
        <p:nvSpPr>
          <p:cNvPr id="747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0E7D56B-E863-46F4-A794-023080E74CD6}" type="slidenum">
              <a:rPr lang="en-US" smtClean="0">
                <a:latin typeface="Calibri" pitchFamily="34" charset="0"/>
              </a:rPr>
              <a:pPr eaLnBrk="1" hangingPunct="1"/>
              <a:t>27</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ea typeface="ＭＳ Ｐゴシック" pitchFamily="34" charset="-128"/>
            </a:endParaRPr>
          </a:p>
        </p:txBody>
      </p:sp>
      <p:sp>
        <p:nvSpPr>
          <p:cNvPr id="573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7BAFBB9-FF32-4523-9BD2-2988FF00E446}" type="slidenum">
              <a:rPr lang="en-US" smtClean="0">
                <a:latin typeface="Calibri" pitchFamily="34" charset="0"/>
              </a:rPr>
              <a:pPr eaLnBrk="1" hangingPunct="1"/>
              <a:t>2</a:t>
            </a:fld>
            <a:endParaRPr 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lnSpcReduction="10000"/>
          </a:bodyPr>
          <a:lstStyle/>
          <a:p>
            <a:pPr>
              <a:defRPr/>
            </a:pPr>
            <a:r>
              <a:rPr lang="cs-CZ" dirty="0" smtClean="0"/>
              <a:t>Přidat vzor faktury – špatný a dobrý</a:t>
            </a:r>
            <a:endParaRPr lang="cs-CZ" dirty="0"/>
          </a:p>
        </p:txBody>
      </p:sp>
      <p:sp>
        <p:nvSpPr>
          <p:cNvPr id="75780"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FE5DC40A-8514-4DBB-8C2E-F1C9A32280D8}" type="slidenum">
              <a:rPr lang="en-US" sz="1200">
                <a:latin typeface="Calibri" pitchFamily="34" charset="0"/>
              </a:rPr>
              <a:pPr algn="r" eaLnBrk="1" hangingPunct="1"/>
              <a:t>29</a:t>
            </a:fld>
            <a:endParaRPr 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lnSpcReduction="10000"/>
          </a:bodyPr>
          <a:lstStyle/>
          <a:p>
            <a:pPr>
              <a:defRPr/>
            </a:pPr>
            <a:endParaRPr lang="cs-CZ" dirty="0"/>
          </a:p>
        </p:txBody>
      </p:sp>
      <p:sp>
        <p:nvSpPr>
          <p:cNvPr id="76804"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B0CB0C2F-15B4-497A-B3B5-C399BE6606D8}" type="slidenum">
              <a:rPr lang="en-US" sz="1200">
                <a:latin typeface="Calibri" pitchFamily="34" charset="0"/>
              </a:rPr>
              <a:pPr algn="r" eaLnBrk="1" hangingPunct="1"/>
              <a:t>30</a:t>
            </a:fld>
            <a:endParaRPr lang="en-US"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lnSpcReduction="10000"/>
          </a:bodyPr>
          <a:lstStyle/>
          <a:p>
            <a:pPr>
              <a:defRPr/>
            </a:pPr>
            <a:r>
              <a:rPr lang="cs-CZ" dirty="0" smtClean="0"/>
              <a:t>Okrajově, jen pro nezbytné případy</a:t>
            </a:r>
          </a:p>
          <a:p>
            <a:pPr>
              <a:defRPr/>
            </a:pPr>
            <a:endParaRPr lang="cs-CZ" dirty="0" smtClean="0"/>
          </a:p>
          <a:p>
            <a:pPr>
              <a:defRPr/>
            </a:pPr>
            <a:r>
              <a:rPr lang="cs-CZ" dirty="0" smtClean="0"/>
              <a:t>Součástí projektu mohou být stavební úpravy, které bezprostředně souvisejí s realizovaným projektem. Položky rozpočtu v této kapitole:</a:t>
            </a:r>
          </a:p>
          <a:p>
            <a:pPr>
              <a:defRPr/>
            </a:pPr>
            <a:endParaRPr lang="cs-CZ" dirty="0" smtClean="0"/>
          </a:p>
          <a:p>
            <a:pPr>
              <a:defRPr/>
            </a:pPr>
            <a:r>
              <a:rPr lang="cs-CZ" b="1" dirty="0" smtClean="0"/>
              <a:t>Drobné stavební úpravy – p</a:t>
            </a:r>
            <a:r>
              <a:rPr lang="cs-CZ" dirty="0" smtClean="0"/>
              <a:t>odmínkou způsobilosti těchto výdajů je, že nesmějí přesáhnout částku za všechny dokončené stavební úpravy v jednom zdaňovacím období v úhrnu 40 000 Kč (pořizovací cena) na </a:t>
            </a:r>
            <a:r>
              <a:rPr lang="cs-CZ" dirty="0" err="1" smtClean="0"/>
              <a:t>kaţžou</a:t>
            </a:r>
            <a:r>
              <a:rPr lang="cs-CZ" dirty="0" smtClean="0"/>
              <a:t> jednotlivou účetní položku majetku. Stavební úprava musí být provedena bezprostředně s úpravou pracovního místa pro osoby se zdravotním postižením nebo úpravou přístupu pro osoby se zdravotním postižením nebo úpravou výukových, tréninkových nebo pracovních prostor používaných na realizaci aktivit s cílovou skupinou. Pouhé pořízení materiálu (malířské barvy, štuku apod. a následná práce provedená svépomocí či hrazena z jiných než projektových prostředků) není považováno za provedení stavebních úprav. </a:t>
            </a:r>
          </a:p>
          <a:p>
            <a:pPr>
              <a:defRPr/>
            </a:pPr>
            <a:endParaRPr lang="cs-CZ" dirty="0" smtClean="0"/>
          </a:p>
          <a:p>
            <a:pPr>
              <a:defRPr/>
            </a:pPr>
            <a:r>
              <a:rPr lang="cs-CZ" b="1" dirty="0" smtClean="0"/>
              <a:t>Stavební úpravy v rámci křížového financování – </a:t>
            </a:r>
            <a:r>
              <a:rPr lang="cs-CZ" dirty="0" smtClean="0"/>
              <a:t>stavební úpravy, pokud převýšily u jednotlivého majetku v úhrnu ve zdaňovacím období částku 40 000 Kč (pořizovací cena), spadají do této položky. Jedná se o stavební úpravy, které jsou rekonstrukcí nebo modernizací, pokud převýšily u jednotlivého majetku v úhrnu ve zdaňovacím období částku 40 000 Kč, a jsou prováděny za účelem usnadnění přístupu a pohybu osobám zdravotně postiženým, nebo úpravy výukových, vzdělávacích či pracovních prostor používaných bezprostředně na realizaci aktivit s cílovou skupinou. </a:t>
            </a:r>
          </a:p>
          <a:p>
            <a:pPr>
              <a:defRPr/>
            </a:pPr>
            <a:endParaRPr lang="cs-CZ" dirty="0"/>
          </a:p>
        </p:txBody>
      </p:sp>
      <p:sp>
        <p:nvSpPr>
          <p:cNvPr id="77828"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D6E196F7-8326-4F04-9E21-34DA46880DB0}" type="slidenum">
              <a:rPr lang="en-US" sz="1200">
                <a:latin typeface="Calibri" pitchFamily="34" charset="0"/>
              </a:rPr>
              <a:pPr algn="r" eaLnBrk="1" hangingPunct="1"/>
              <a:t>31</a:t>
            </a:fld>
            <a:endParaRPr 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lnSpcReduction="10000"/>
          </a:bodyPr>
          <a:lstStyle/>
          <a:p>
            <a:pPr>
              <a:defRPr/>
            </a:pPr>
            <a:r>
              <a:rPr lang="cs-CZ" b="1" dirty="0" smtClean="0"/>
              <a:t>Mzdové příspěvky – </a:t>
            </a:r>
            <a:r>
              <a:rPr lang="cs-CZ" dirty="0" smtClean="0"/>
              <a:t>jsou poskytovány zaměstnavateli jako náhrada části mzdových nákladů (ve výši hrubé mzdy včetně zákonných odvodů) na jejich pracovníka po dobu jeho účasti na dalším vzdělávání. Mzdové náhrady se v rámci programu OP VK mohou týkat pouze pedagogických, akademických a dalších pracovníků ve školství, pracovníků výzkumu a vývoje (</a:t>
            </a:r>
            <a:r>
              <a:rPr lang="cs-CZ" dirty="0" err="1" smtClean="0"/>
              <a:t>VaV</a:t>
            </a:r>
            <a:r>
              <a:rPr lang="cs-CZ" dirty="0" smtClean="0"/>
              <a:t>), a mohou být poskytovány až do výše 100 % skutečně vyplacených mzdových nákladů (tj. hrubé mzdy včetně zákonných odvodů na zdravotní a sociální pojištění), nejvýše však do výše číselně odpovídající trojnásobku minimální mzdy platné v době konání školení.</a:t>
            </a:r>
          </a:p>
          <a:p>
            <a:pPr>
              <a:defRPr/>
            </a:pPr>
            <a:endParaRPr lang="cs-CZ" dirty="0" smtClean="0"/>
          </a:p>
        </p:txBody>
      </p:sp>
      <p:sp>
        <p:nvSpPr>
          <p:cNvPr id="78852"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0E37C093-1E4C-464C-8968-ABD02B0550A9}" type="slidenum">
              <a:rPr lang="en-US" sz="1200">
                <a:latin typeface="Calibri" pitchFamily="34" charset="0"/>
              </a:rPr>
              <a:pPr algn="r" eaLnBrk="1" hangingPunct="1"/>
              <a:t>32</a:t>
            </a:fld>
            <a:endParaRPr lang="en-U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lnSpcReduction="10000"/>
          </a:bodyPr>
          <a:lstStyle/>
          <a:p>
            <a:pPr>
              <a:defRPr/>
            </a:pPr>
            <a:r>
              <a:rPr lang="cs-CZ" b="1" dirty="0" smtClean="0"/>
              <a:t>Cestovné, ubytování a stravné – </a:t>
            </a:r>
            <a:r>
              <a:rPr lang="cs-CZ" dirty="0" smtClean="0"/>
              <a:t>pokrytí nákladů spojených s realizací praxí, stáží, exkurzí a vícedenních vzdělávacích pobytů, kdy je jednorázově hrazeno ubytování, cestovné a stravné. </a:t>
            </a:r>
          </a:p>
          <a:p>
            <a:pPr>
              <a:defRPr/>
            </a:pPr>
            <a:endParaRPr lang="cs-CZ" dirty="0" smtClean="0"/>
          </a:p>
          <a:p>
            <a:pPr>
              <a:defRPr/>
            </a:pPr>
            <a:r>
              <a:rPr lang="cs-CZ" b="1" dirty="0" smtClean="0"/>
              <a:t>Jízdní výdaje </a:t>
            </a:r>
            <a:r>
              <a:rPr lang="cs-CZ" dirty="0" smtClean="0"/>
              <a:t>(např. na základě předložených cestovních dokladů pro hromadnou dopravu ve 2. třídě). V případě použití silničního motorového vozidla jsou způsobilé výdaje omezeny částkou odpovídající jízdence 2. třídy hromadné dopravy násobené počtem osob cílové skupiny, které se ve vozidle přepravovaly. Výjimku tvoří použití silničního motorového vozidla v případě, že bude doloženo, že hromadnou dopravu nebylo </a:t>
            </a:r>
            <a:r>
              <a:rPr lang="cs-CZ" dirty="0" err="1" smtClean="0"/>
              <a:t>moţno</a:t>
            </a:r>
            <a:r>
              <a:rPr lang="cs-CZ" dirty="0" smtClean="0"/>
              <a:t> použít, např. při přepravě handicapovaných osob nebo když jízdní řády hromadné dopravy nenabízejí vhodný použitelný spoj. </a:t>
            </a:r>
          </a:p>
          <a:p>
            <a:pPr>
              <a:defRPr/>
            </a:pPr>
            <a:endParaRPr lang="cs-CZ" dirty="0" smtClean="0"/>
          </a:p>
          <a:p>
            <a:pPr>
              <a:defRPr/>
            </a:pPr>
            <a:r>
              <a:rPr lang="cs-CZ" b="1" dirty="0" smtClean="0"/>
              <a:t>Ubytování – </a:t>
            </a:r>
            <a:r>
              <a:rPr lang="cs-CZ" dirty="0" smtClean="0"/>
              <a:t>zástupcům cílových skupin je možné hradit výdaje v úrovni cen v místě obvyklých, v ČR nejvýše však 1 500 Kč za osobu a noc (pro hl. město Prahu se limit zvyšuje na 2 000 Kč za osobu a noc) </a:t>
            </a:r>
          </a:p>
          <a:p>
            <a:pPr>
              <a:defRPr/>
            </a:pPr>
            <a:r>
              <a:rPr lang="cs-CZ" dirty="0" smtClean="0"/>
              <a:t>Ubytování v zahraničí </a:t>
            </a:r>
            <a:r>
              <a:rPr lang="cs-CZ" b="1" dirty="0" smtClean="0"/>
              <a:t>–</a:t>
            </a:r>
            <a:r>
              <a:rPr lang="cs-CZ" dirty="0" smtClean="0"/>
              <a:t> adekvátní ubytování v hotelu za ceny v místě obvyklé, zpravidla v kategorii ***, u žáků a studentů se za vhodné pokládá ubytování v rodinách, </a:t>
            </a:r>
            <a:r>
              <a:rPr lang="cs-CZ" dirty="0" err="1" smtClean="0"/>
              <a:t>hostelech</a:t>
            </a:r>
            <a:r>
              <a:rPr lang="cs-CZ" dirty="0" smtClean="0"/>
              <a:t>, internátech, turistických ubytovnách nebo VŠ kolejích.</a:t>
            </a:r>
          </a:p>
          <a:p>
            <a:pPr>
              <a:defRPr/>
            </a:pPr>
            <a:endParaRPr lang="cs-CZ" dirty="0" smtClean="0"/>
          </a:p>
          <a:p>
            <a:pPr>
              <a:defRPr/>
            </a:pPr>
            <a:r>
              <a:rPr lang="cs-CZ" b="1" dirty="0" smtClean="0"/>
              <a:t>Stravování – </a:t>
            </a:r>
            <a:r>
              <a:rPr lang="cs-CZ" dirty="0" smtClean="0"/>
              <a:t>v ČR lze hradit nejvýše do úrovně 300 Kč na osobu za celodenní stravování (pokud interní předpisy příjemce nestanoví nižší limit), v zahraničí za ceny v místě obvyklé </a:t>
            </a:r>
          </a:p>
          <a:p>
            <a:pPr>
              <a:defRPr/>
            </a:pPr>
            <a:endParaRPr lang="cs-CZ" dirty="0" smtClean="0"/>
          </a:p>
          <a:p>
            <a:pPr>
              <a:defRPr/>
            </a:pPr>
            <a:r>
              <a:rPr lang="cs-CZ" b="1" dirty="0" smtClean="0"/>
              <a:t>Doprovodné aktivity – </a:t>
            </a:r>
            <a:r>
              <a:rPr lang="cs-CZ" dirty="0" smtClean="0"/>
              <a:t>z této položky se hradí další výdaje související se zapojením cílové skupiny v projektu (např. vstupenky na akce, kterých se cílová skupina účastní v rámci projektu apod.), dále je možné hradit výdaje spojené se zajištěním asistenta/asistentských služeb poskytovaných přímo zástupcům cílových skupin, např. žákům se speciálními potřebami, handicapovaným apod., dále pak i pro úhradu nutných nákladů (ve výši místně obvyklé) spojených s péčí o děti nebo jiné závislé osoby tak, aby se tato osoba mohla zapojit do aktivit projektu. </a:t>
            </a:r>
          </a:p>
          <a:p>
            <a:pPr>
              <a:defRPr/>
            </a:pPr>
            <a:endParaRPr lang="cs-CZ" dirty="0" smtClean="0"/>
          </a:p>
          <a:p>
            <a:pPr>
              <a:defRPr/>
            </a:pPr>
            <a:endParaRPr lang="cs-CZ" dirty="0" smtClean="0"/>
          </a:p>
          <a:p>
            <a:pPr>
              <a:defRPr/>
            </a:pPr>
            <a:endParaRPr lang="cs-CZ" dirty="0"/>
          </a:p>
        </p:txBody>
      </p:sp>
      <p:sp>
        <p:nvSpPr>
          <p:cNvPr id="79876"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9FE1AEC-91B0-4F6D-8064-9EBFAA053F37}" type="slidenum">
              <a:rPr lang="en-US" sz="1200">
                <a:latin typeface="Calibri" pitchFamily="34" charset="0"/>
              </a:rPr>
              <a:pPr algn="r" eaLnBrk="1" hangingPunct="1"/>
              <a:t>33</a:t>
            </a:fld>
            <a:endParaRPr lang="en-US"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ea typeface="ＭＳ Ｐゴシック" pitchFamily="34" charset="-128"/>
              </a:rPr>
              <a:t>Vysvětlit, co to vlastně je, kdy se používá</a:t>
            </a:r>
          </a:p>
        </p:txBody>
      </p:sp>
      <p:sp>
        <p:nvSpPr>
          <p:cNvPr id="809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0C47797-FD5D-46E7-A2FC-8BDAFFAF318D}" type="slidenum">
              <a:rPr lang="en-US" smtClean="0">
                <a:latin typeface="Calibri" pitchFamily="34" charset="0"/>
              </a:rPr>
              <a:pPr eaLnBrk="1" hangingPunct="1"/>
              <a:t>37</a:t>
            </a:fld>
            <a:endParaRPr lang="en-US"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ea typeface="ＭＳ Ｐゴシック" pitchFamily="34" charset="-128"/>
            </a:endParaRPr>
          </a:p>
        </p:txBody>
      </p:sp>
      <p:sp>
        <p:nvSpPr>
          <p:cNvPr id="819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86C38A7-63DA-4FFE-9D86-EC7F6ED8331D}" type="slidenum">
              <a:rPr lang="en-US" smtClean="0">
                <a:latin typeface="Calibri" pitchFamily="34" charset="0"/>
              </a:rPr>
              <a:pPr eaLnBrk="1" hangingPunct="1"/>
              <a:t>41</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ea typeface="ＭＳ Ｐゴシック" pitchFamily="34" charset="-128"/>
            </a:endParaRPr>
          </a:p>
        </p:txBody>
      </p:sp>
      <p:sp>
        <p:nvSpPr>
          <p:cNvPr id="58372"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094F982-B98B-4DA7-8E87-F07E4F902E79}" type="slidenum">
              <a:rPr lang="en-US" sz="1200">
                <a:latin typeface="Calibri" pitchFamily="34" charset="0"/>
              </a:rPr>
              <a:pPr algn="r" eaLnBrk="1" hangingPunct="1"/>
              <a:t>3</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ea typeface="ＭＳ Ｐゴシック" pitchFamily="34" charset="-128"/>
            </a:endParaRPr>
          </a:p>
          <a:p>
            <a:pPr>
              <a:buFontTx/>
              <a:buChar char="•"/>
            </a:pPr>
            <a:r>
              <a:rPr lang="cs-CZ" b="1" smtClean="0">
                <a:ea typeface="ＭＳ Ｐゴシック" pitchFamily="34" charset="-128"/>
              </a:rPr>
              <a:t>charakter výdaje </a:t>
            </a:r>
            <a:r>
              <a:rPr lang="cs-CZ" smtClean="0">
                <a:ea typeface="ＭＳ Ｐゴシック" pitchFamily="34" charset="-128"/>
              </a:rPr>
              <a:t>– výdaje musejí být </a:t>
            </a:r>
            <a:r>
              <a:rPr lang="cs-CZ" b="1" smtClean="0">
                <a:ea typeface="ＭＳ Ｐゴシック" pitchFamily="34" charset="-128"/>
              </a:rPr>
              <a:t>přiměřené</a:t>
            </a:r>
            <a:r>
              <a:rPr lang="cs-CZ" smtClean="0">
                <a:ea typeface="ＭＳ Ｐゴシック" pitchFamily="34" charset="-128"/>
              </a:rPr>
              <a:t> (musejí odpovídat cenám v místě, oboru a čase obvyklým) a musejí být vynaloženy v souladu s principy </a:t>
            </a:r>
            <a:r>
              <a:rPr lang="cs-CZ" b="1" smtClean="0">
                <a:ea typeface="ＭＳ Ｐゴシック" pitchFamily="34" charset="-128"/>
              </a:rPr>
              <a:t>hospodárnosti </a:t>
            </a:r>
            <a:r>
              <a:rPr lang="cs-CZ" smtClean="0">
                <a:ea typeface="ＭＳ Ｐゴシック" pitchFamily="34" charset="-128"/>
              </a:rPr>
              <a:t>(minimalizace výdajů při respektování cílů projektu), </a:t>
            </a:r>
            <a:r>
              <a:rPr lang="cs-CZ" b="1" smtClean="0">
                <a:ea typeface="ＭＳ Ｐゴシック" pitchFamily="34" charset="-128"/>
              </a:rPr>
              <a:t>účelnosti</a:t>
            </a:r>
            <a:r>
              <a:rPr lang="cs-CZ" smtClean="0">
                <a:ea typeface="ＭＳ Ｐゴシック" pitchFamily="34" charset="-128"/>
              </a:rPr>
              <a:t> (přímá vazba na projekt a nezbytnosti pro realizaci projektu) a </a:t>
            </a:r>
            <a:r>
              <a:rPr lang="cs-CZ" b="1" smtClean="0">
                <a:ea typeface="ＭＳ Ｐゴシック" pitchFamily="34" charset="-128"/>
              </a:rPr>
              <a:t>efektivnosti </a:t>
            </a:r>
            <a:r>
              <a:rPr lang="cs-CZ" smtClean="0">
                <a:ea typeface="ＭＳ Ｐゴシック" pitchFamily="34" charset="-128"/>
              </a:rPr>
              <a:t>(maximalizace poměru mezi výstupy a vstupy projektu); </a:t>
            </a:r>
          </a:p>
          <a:p>
            <a:pPr>
              <a:buFontTx/>
              <a:buChar char="•"/>
            </a:pPr>
            <a:endParaRPr lang="cs-CZ" smtClean="0">
              <a:ea typeface="ＭＳ Ｐゴシック" pitchFamily="34" charset="-128"/>
            </a:endParaRPr>
          </a:p>
          <a:p>
            <a:pPr>
              <a:buFontTx/>
              <a:buChar char="•"/>
            </a:pPr>
            <a:r>
              <a:rPr lang="cs-CZ" b="1" smtClean="0">
                <a:ea typeface="ＭＳ Ｐゴシック" pitchFamily="34" charset="-128"/>
              </a:rPr>
              <a:t>účel výdaje</a:t>
            </a:r>
            <a:r>
              <a:rPr lang="cs-CZ" smtClean="0">
                <a:ea typeface="ＭＳ Ｐゴシック" pitchFamily="34" charset="-128"/>
              </a:rPr>
              <a:t> </a:t>
            </a:r>
            <a:r>
              <a:rPr lang="cs-CZ" i="1" smtClean="0">
                <a:ea typeface="ＭＳ Ｐゴシック" pitchFamily="34" charset="-128"/>
              </a:rPr>
              <a:t>– výdaje musejí být uskutečněny na typy činností, které odpovídají požadavkům stanoveným OP VK, v Prováděcím dokumentu OPVK resp. konkrétní výzvou k předkládání žádostí, a musejí být prokazatelně vynaloženy na aktivity v souladu s obsahovou stránkou a cíli projektu; </a:t>
            </a:r>
            <a:endParaRPr lang="cs-CZ" smtClean="0">
              <a:ea typeface="ＭＳ Ｐゴシック" pitchFamily="34" charset="-128"/>
            </a:endParaRPr>
          </a:p>
          <a:p>
            <a:pPr>
              <a:buFontTx/>
              <a:buChar char="•"/>
            </a:pPr>
            <a:endParaRPr lang="cs-CZ" b="1" smtClean="0">
              <a:ea typeface="ＭＳ Ｐゴシック" pitchFamily="34" charset="-128"/>
            </a:endParaRPr>
          </a:p>
          <a:p>
            <a:pPr>
              <a:buFontTx/>
              <a:buChar char="•"/>
            </a:pPr>
            <a:r>
              <a:rPr lang="cs-CZ" b="1" smtClean="0">
                <a:ea typeface="ＭＳ Ｐゴシック" pitchFamily="34" charset="-128"/>
              </a:rPr>
              <a:t>prokazatelnost výdaje </a:t>
            </a:r>
            <a:r>
              <a:rPr lang="cs-CZ" smtClean="0">
                <a:ea typeface="ＭＳ Ｐゴシック" pitchFamily="34" charset="-128"/>
              </a:rPr>
              <a:t>– </a:t>
            </a:r>
            <a:r>
              <a:rPr lang="cs-CZ" b="1" smtClean="0">
                <a:ea typeface="ＭＳ Ｐゴシック" pitchFamily="34" charset="-128"/>
              </a:rPr>
              <a:t>výdaje musejí být identifikovatelné a prokazatelné a musí být doložitelné potvrzenými účetními doklady</a:t>
            </a:r>
            <a:r>
              <a:rPr lang="cs-CZ" smtClean="0">
                <a:ea typeface="ＭＳ Ｐゴシック" pitchFamily="34" charset="-128"/>
              </a:rPr>
              <a:t>, tzn. musejí být definitivní a zachycené odpovídajícím způsobem a v souladu s požadavky české legislativy v účetnictví nebo daňové evidenci předkladatele projektu. Výdaje musejí být zaplaceny a zaplacení musí být doloženo (s výjimkou odpisů, nepřímých výdajů a režijních nákladů (náklady budou vyúčtovány na základě skutečných vyúčtování od dodavatelů. Do způsobilých výdajů se budou režijní náklady zahrnovat na základě vyúčtování od dodavatelů, nebo na základě záloh); </a:t>
            </a:r>
          </a:p>
          <a:p>
            <a:endParaRPr lang="cs-CZ" smtClean="0">
              <a:ea typeface="ＭＳ Ｐゴシック" pitchFamily="34" charset="-128"/>
            </a:endParaRPr>
          </a:p>
          <a:p>
            <a:r>
              <a:rPr lang="cs-CZ" b="1" smtClean="0">
                <a:ea typeface="ＭＳ Ｐゴシック" pitchFamily="34" charset="-128"/>
              </a:rPr>
              <a:t>datum uskutečnění výdaje – výdaje musejí vzniknout a být uhrazeny v průběhu realizace projektu</a:t>
            </a:r>
            <a:r>
              <a:rPr lang="cs-CZ" smtClean="0">
                <a:ea typeface="ＭＳ Ｐゴシック" pitchFamily="34" charset="-128"/>
              </a:rPr>
              <a:t>. Nebude-li uvedeno v Rozhodnutí o poskytnutí dotace/Opatření vrchního ředitele/ve Smlouvě o realizaci GP jinak, jsou výdaje způsobilé od data zahájení realizace projektu stanoveného ve smlouvě, nejdříve však od data podpisu Smlouvy o realizaci GP nebo </a:t>
            </a:r>
            <a:r>
              <a:rPr lang="cs-CZ" b="1" smtClean="0">
                <a:ea typeface="ＭＳ Ｐゴシック" pitchFamily="34" charset="-128"/>
              </a:rPr>
              <a:t>data akceptace Rozhodnutí</a:t>
            </a:r>
            <a:r>
              <a:rPr lang="cs-CZ" smtClean="0">
                <a:ea typeface="ＭＳ Ｐゴシック" pitchFamily="34" charset="-128"/>
              </a:rPr>
              <a:t> nebo o poskytnutí dotace/Opatření vrchního ředitele. </a:t>
            </a:r>
          </a:p>
          <a:p>
            <a:endParaRPr lang="cs-CZ" smtClean="0">
              <a:ea typeface="ＭＳ Ｐゴシック" pitchFamily="34" charset="-128"/>
            </a:endParaRPr>
          </a:p>
        </p:txBody>
      </p:sp>
      <p:sp>
        <p:nvSpPr>
          <p:cNvPr id="59396" name="Zástupný symbol pro číslo snímku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0CFAD67-8C85-4894-B2BE-61C6EE2E309E}" type="slidenum">
              <a:rPr lang="en-US" sz="1200">
                <a:latin typeface="Calibri" pitchFamily="34" charset="0"/>
              </a:rPr>
              <a:pPr algn="r" eaLnBrk="1" hangingPunct="1"/>
              <a:t>4</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ea typeface="ＭＳ Ｐゴシック" pitchFamily="34" charset="-128"/>
              </a:rPr>
              <a:t>Kapitoly 3, 5 a 7 mají limitovanou výši – nesmějí překročit uvedené procento z celkových způsobilých výdajů projektu.</a:t>
            </a:r>
          </a:p>
          <a:p>
            <a:endParaRPr lang="cs-CZ" smtClean="0">
              <a:ea typeface="ＭＳ Ｐゴシック" pitchFamily="34" charset="-128"/>
            </a:endParaRPr>
          </a:p>
        </p:txBody>
      </p:sp>
      <p:sp>
        <p:nvSpPr>
          <p:cNvPr id="604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9ADEE29-A629-4E04-86CF-ECF28D030D8B}" type="slidenum">
              <a:rPr lang="en-US" smtClean="0">
                <a:latin typeface="Calibri" pitchFamily="34" charset="0"/>
              </a:rPr>
              <a:pPr eaLnBrk="1" hangingPunct="1"/>
              <a:t>5</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ea typeface="ＭＳ Ｐゴシック" pitchFamily="34" charset="-128"/>
              </a:rPr>
              <a:t>Tj. při změně a zavedení pozic (uzavření smluv) rozepsat i obecný rozpočet, jinak je to nemožné kontrolovat</a:t>
            </a:r>
          </a:p>
        </p:txBody>
      </p:sp>
      <p:sp>
        <p:nvSpPr>
          <p:cNvPr id="6144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642A973-C345-41A0-908D-98D67D139E84}" type="slidenum">
              <a:rPr lang="en-US" smtClean="0">
                <a:latin typeface="Calibri" pitchFamily="34" charset="0"/>
              </a:rPr>
              <a:pPr eaLnBrk="1" hangingPunct="1"/>
              <a:t>6</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ea typeface="ＭＳ Ｐゴシック" pitchFamily="34" charset="-128"/>
              </a:rPr>
              <a:t>NN nejsou nebo nemohou být jednoznačně spojené s konkrétní klíčovou aktivitou projektu.</a:t>
            </a:r>
          </a:p>
          <a:p>
            <a:endParaRPr lang="cs-CZ" smtClean="0">
              <a:ea typeface="ＭＳ Ｐゴシック" pitchFamily="34" charset="-128"/>
            </a:endParaRPr>
          </a:p>
          <a:p>
            <a:endParaRPr lang="cs-CZ" smtClean="0">
              <a:ea typeface="ＭＳ Ｐゴシック" pitchFamily="34" charset="-128"/>
            </a:endParaRPr>
          </a:p>
          <a:p>
            <a:endParaRPr lang="cs-CZ" smtClean="0">
              <a:ea typeface="ＭＳ Ｐゴシック" pitchFamily="34" charset="-128"/>
            </a:endParaRPr>
          </a:p>
          <a:p>
            <a:endParaRPr lang="cs-CZ" smtClean="0">
              <a:ea typeface="ＭＳ Ｐゴシック" pitchFamily="34" charset="-128"/>
            </a:endParaRPr>
          </a:p>
          <a:p>
            <a:r>
              <a:rPr lang="cs-CZ" sz="1100" smtClean="0">
                <a:solidFill>
                  <a:schemeClr val="bg1"/>
                </a:solidFill>
                <a:ea typeface="ＭＳ Ｐゴシック" pitchFamily="34" charset="-128"/>
              </a:rPr>
              <a:t>Pravidly nepřímých nákladů nejsou nijak dotčeny povinnosti organizací se stanovenými limity mzdové regulace; tyto organizace mohou do nepřímých nákladů zahrnout prostředky na platy nebo ostatní osobní náklady, současně však tyto prostředky evidují a nemohou o ně překročit stanovené limity, </a:t>
            </a:r>
          </a:p>
          <a:p>
            <a:endParaRPr lang="cs-CZ" smtClean="0">
              <a:ea typeface="ＭＳ Ｐゴシック" pitchFamily="34" charset="-128"/>
            </a:endParaRPr>
          </a:p>
        </p:txBody>
      </p:sp>
      <p:sp>
        <p:nvSpPr>
          <p:cNvPr id="624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6A98317-4AD2-4461-A894-A0B7CD90805F}" type="slidenum">
              <a:rPr lang="en-US" smtClean="0">
                <a:latin typeface="Calibri" pitchFamily="34" charset="0"/>
              </a:rPr>
              <a:pPr eaLnBrk="1" hangingPunct="1"/>
              <a:t>7</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ea typeface="ＭＳ Ｐゴシック" pitchFamily="34" charset="-128"/>
              </a:rPr>
              <a:t>NN nejsou nebo nemohou být jednoznačně spojené s konkrétní klíčovou aktivitou projektu.</a:t>
            </a:r>
          </a:p>
          <a:p>
            <a:endParaRPr lang="cs-CZ" smtClean="0">
              <a:ea typeface="ＭＳ Ｐゴシック" pitchFamily="34" charset="-128"/>
            </a:endParaRPr>
          </a:p>
          <a:p>
            <a:endParaRPr lang="cs-CZ" smtClean="0">
              <a:ea typeface="ＭＳ Ｐゴシック" pitchFamily="34" charset="-128"/>
            </a:endParaRPr>
          </a:p>
          <a:p>
            <a:endParaRPr lang="cs-CZ" smtClean="0">
              <a:ea typeface="ＭＳ Ｐゴシック" pitchFamily="34" charset="-128"/>
            </a:endParaRPr>
          </a:p>
          <a:p>
            <a:endParaRPr lang="cs-CZ" smtClean="0">
              <a:ea typeface="ＭＳ Ｐゴシック" pitchFamily="34" charset="-128"/>
            </a:endParaRPr>
          </a:p>
          <a:p>
            <a:r>
              <a:rPr lang="cs-CZ" sz="1100" smtClean="0">
                <a:solidFill>
                  <a:schemeClr val="bg1"/>
                </a:solidFill>
                <a:ea typeface="ＭＳ Ｐゴシック" pitchFamily="34" charset="-128"/>
              </a:rPr>
              <a:t>Pravidly nepřímých nákladů nejsou nijak dotčeny povinnosti organizací se stanovenými limity mzdové regulace; tyto organizace mohou do nepřímých nákladů zahrnout prostředky na platy nebo ostatní osobní náklady, současně však tyto prostředky evidují a nemohou o ně překročit stanovené limity, </a:t>
            </a:r>
          </a:p>
          <a:p>
            <a:endParaRPr lang="cs-CZ" smtClean="0">
              <a:ea typeface="ＭＳ Ｐゴシック" pitchFamily="34" charset="-128"/>
            </a:endParaRPr>
          </a:p>
        </p:txBody>
      </p:sp>
      <p:sp>
        <p:nvSpPr>
          <p:cNvPr id="634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A0516F0-E0CA-41CB-ADAC-58527045C433}" type="slidenum">
              <a:rPr lang="en-US" smtClean="0">
                <a:latin typeface="Calibri" pitchFamily="34" charset="0"/>
              </a:rPr>
              <a:pPr eaLnBrk="1" hangingPunct="1"/>
              <a:t>9</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ea typeface="ＭＳ Ｐゴシック" pitchFamily="34" charset="-128"/>
            </a:endParaRPr>
          </a:p>
        </p:txBody>
      </p:sp>
      <p:sp>
        <p:nvSpPr>
          <p:cNvPr id="6451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554E8F-A278-4171-B96B-6E068B017CA3}" type="slidenum">
              <a:rPr lang="en-US" smtClean="0">
                <a:latin typeface="Calibri" pitchFamily="34" charset="0"/>
              </a:rPr>
              <a:pPr eaLnBrk="1" hangingPunct="1"/>
              <a:t>16</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483144C-02ED-49DC-BA15-2CDD8B2E73F7}" type="datetime1">
              <a:rPr lang="cs-CZ"/>
              <a:pPr>
                <a:defRPr/>
              </a:pPr>
              <a:t>31.8.2012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3FF845-8CD6-49C5-B3FF-696223AC1279}" type="slidenum">
              <a:rPr lang="en-US"/>
              <a:pPr>
                <a:defRPr/>
              </a:pPr>
              <a:t>‹#›</a:t>
            </a:fld>
            <a:endParaRPr lang="en-US"/>
          </a:p>
        </p:txBody>
      </p:sp>
    </p:spTree>
    <p:extLst>
      <p:ext uri="{BB962C8B-B14F-4D97-AF65-F5344CB8AC3E}">
        <p14:creationId xmlns:p14="http://schemas.microsoft.com/office/powerpoint/2010/main" val="317364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5A6003-1EF3-4374-99E5-00BA405F7A73}" type="datetime1">
              <a:rPr lang="cs-CZ"/>
              <a:pPr>
                <a:defRPr/>
              </a:pPr>
              <a:t>31.8.2012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6D4972-6841-484F-B0A4-28AFAEA55861}" type="slidenum">
              <a:rPr lang="en-US"/>
              <a:pPr>
                <a:defRPr/>
              </a:pPr>
              <a:t>‹#›</a:t>
            </a:fld>
            <a:endParaRPr lang="en-US"/>
          </a:p>
        </p:txBody>
      </p:sp>
    </p:spTree>
    <p:extLst>
      <p:ext uri="{BB962C8B-B14F-4D97-AF65-F5344CB8AC3E}">
        <p14:creationId xmlns:p14="http://schemas.microsoft.com/office/powerpoint/2010/main" val="227954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FAFBC6-A210-44D2-9BAD-E4A71B9C44DD}" type="datetime1">
              <a:rPr lang="cs-CZ"/>
              <a:pPr>
                <a:defRPr/>
              </a:pPr>
              <a:t>31.8.2012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5068D9-D72E-41B3-81CF-2B1E0C1CE296}" type="slidenum">
              <a:rPr lang="en-US"/>
              <a:pPr>
                <a:defRPr/>
              </a:pPr>
              <a:t>‹#›</a:t>
            </a:fld>
            <a:endParaRPr lang="en-US"/>
          </a:p>
        </p:txBody>
      </p:sp>
    </p:spTree>
    <p:extLst>
      <p:ext uri="{BB962C8B-B14F-4D97-AF65-F5344CB8AC3E}">
        <p14:creationId xmlns:p14="http://schemas.microsoft.com/office/powerpoint/2010/main" val="319843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36B90D-DEA0-4080-AF2F-E5A42BBC9459}" type="datetime1">
              <a:rPr lang="cs-CZ"/>
              <a:pPr>
                <a:defRPr/>
              </a:pPr>
              <a:t>31.8.2012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C95458-459F-46B4-80DF-B1CD83B0D1C9}" type="slidenum">
              <a:rPr lang="en-US"/>
              <a:pPr>
                <a:defRPr/>
              </a:pPr>
              <a:t>‹#›</a:t>
            </a:fld>
            <a:endParaRPr lang="en-US"/>
          </a:p>
        </p:txBody>
      </p:sp>
    </p:spTree>
    <p:extLst>
      <p:ext uri="{BB962C8B-B14F-4D97-AF65-F5344CB8AC3E}">
        <p14:creationId xmlns:p14="http://schemas.microsoft.com/office/powerpoint/2010/main" val="231040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9BE452-7AA6-484A-A22D-C060193901ED}" type="datetime1">
              <a:rPr lang="cs-CZ"/>
              <a:pPr>
                <a:defRPr/>
              </a:pPr>
              <a:t>31.8.2012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AD1D7F-34F3-45E1-8FC5-456EC00A3909}" type="slidenum">
              <a:rPr lang="en-US"/>
              <a:pPr>
                <a:defRPr/>
              </a:pPr>
              <a:t>‹#›</a:t>
            </a:fld>
            <a:endParaRPr lang="en-US"/>
          </a:p>
        </p:txBody>
      </p:sp>
    </p:spTree>
    <p:extLst>
      <p:ext uri="{BB962C8B-B14F-4D97-AF65-F5344CB8AC3E}">
        <p14:creationId xmlns:p14="http://schemas.microsoft.com/office/powerpoint/2010/main" val="2161684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6100086-22DF-4505-BD23-AE97C6164017}" type="datetime1">
              <a:rPr lang="cs-CZ"/>
              <a:pPr>
                <a:defRPr/>
              </a:pPr>
              <a:t>31.8.2012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2833FD0-1E88-447F-BE78-3A06173C88F8}" type="slidenum">
              <a:rPr lang="en-US"/>
              <a:pPr>
                <a:defRPr/>
              </a:pPr>
              <a:t>‹#›</a:t>
            </a:fld>
            <a:endParaRPr lang="en-US"/>
          </a:p>
        </p:txBody>
      </p:sp>
    </p:spTree>
    <p:extLst>
      <p:ext uri="{BB962C8B-B14F-4D97-AF65-F5344CB8AC3E}">
        <p14:creationId xmlns:p14="http://schemas.microsoft.com/office/powerpoint/2010/main" val="222055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3C62B0E6-A1DD-455B-9982-477C17D3D167}" type="datetime1">
              <a:rPr lang="cs-CZ"/>
              <a:pPr>
                <a:defRPr/>
              </a:pPr>
              <a:t>31.8.2012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43AC3E6-34A6-43EB-A8CB-247A84E9129A}" type="slidenum">
              <a:rPr lang="en-US"/>
              <a:pPr>
                <a:defRPr/>
              </a:pPr>
              <a:t>‹#›</a:t>
            </a:fld>
            <a:endParaRPr lang="en-US"/>
          </a:p>
        </p:txBody>
      </p:sp>
    </p:spTree>
    <p:extLst>
      <p:ext uri="{BB962C8B-B14F-4D97-AF65-F5344CB8AC3E}">
        <p14:creationId xmlns:p14="http://schemas.microsoft.com/office/powerpoint/2010/main" val="40560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C318DB3-A9BE-41C7-8BC6-4B0127EB3CD4}" type="datetime1">
              <a:rPr lang="cs-CZ"/>
              <a:pPr>
                <a:defRPr/>
              </a:pPr>
              <a:t>31.8.2012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08FFEB5-B897-4144-ABE1-4D3D5CD7DDB8}" type="slidenum">
              <a:rPr lang="en-US"/>
              <a:pPr>
                <a:defRPr/>
              </a:pPr>
              <a:t>‹#›</a:t>
            </a:fld>
            <a:endParaRPr lang="en-US"/>
          </a:p>
        </p:txBody>
      </p:sp>
    </p:spTree>
    <p:extLst>
      <p:ext uri="{BB962C8B-B14F-4D97-AF65-F5344CB8AC3E}">
        <p14:creationId xmlns:p14="http://schemas.microsoft.com/office/powerpoint/2010/main" val="238369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91395FC-29AE-4188-B3C7-F3ABFD0F05AB}" type="datetime1">
              <a:rPr lang="cs-CZ"/>
              <a:pPr>
                <a:defRPr/>
              </a:pPr>
              <a:t>31.8.2012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AE6DD3D-CCB2-4147-B4F4-510A63FB5838}" type="slidenum">
              <a:rPr lang="en-US"/>
              <a:pPr>
                <a:defRPr/>
              </a:pPr>
              <a:t>‹#›</a:t>
            </a:fld>
            <a:endParaRPr lang="en-US"/>
          </a:p>
        </p:txBody>
      </p:sp>
    </p:spTree>
    <p:extLst>
      <p:ext uri="{BB962C8B-B14F-4D97-AF65-F5344CB8AC3E}">
        <p14:creationId xmlns:p14="http://schemas.microsoft.com/office/powerpoint/2010/main" val="194851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C413B01-13B7-47E8-8F7E-CAD6CBEE9EC8}" type="datetime1">
              <a:rPr lang="cs-CZ"/>
              <a:pPr>
                <a:defRPr/>
              </a:pPr>
              <a:t>31.8.2012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ABAA98B-F126-46CF-96CB-B0816F2BD125}" type="slidenum">
              <a:rPr lang="en-US"/>
              <a:pPr>
                <a:defRPr/>
              </a:pPr>
              <a:t>‹#›</a:t>
            </a:fld>
            <a:endParaRPr lang="en-US"/>
          </a:p>
        </p:txBody>
      </p:sp>
    </p:spTree>
    <p:extLst>
      <p:ext uri="{BB962C8B-B14F-4D97-AF65-F5344CB8AC3E}">
        <p14:creationId xmlns:p14="http://schemas.microsoft.com/office/powerpoint/2010/main" val="19269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0FDB88A-C208-473B-AD00-890B075002F3}" type="datetime1">
              <a:rPr lang="cs-CZ"/>
              <a:pPr>
                <a:defRPr/>
              </a:pPr>
              <a:t>31.8.2012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8C157B7-1CB7-42FB-B6B1-8D648DAB8B52}" type="slidenum">
              <a:rPr lang="en-US"/>
              <a:pPr>
                <a:defRPr/>
              </a:pPr>
              <a:t>‹#›</a:t>
            </a:fld>
            <a:endParaRPr lang="en-US"/>
          </a:p>
        </p:txBody>
      </p:sp>
    </p:spTree>
    <p:extLst>
      <p:ext uri="{BB962C8B-B14F-4D97-AF65-F5344CB8AC3E}">
        <p14:creationId xmlns:p14="http://schemas.microsoft.com/office/powerpoint/2010/main" val="207611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330325" y="1260475"/>
            <a:ext cx="64579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smtClean="0"/>
              <a:t>Click to edit Master title style</a:t>
            </a:r>
            <a:endParaRPr lang="en-US" smtClean="0"/>
          </a:p>
        </p:txBody>
      </p:sp>
      <p:sp>
        <p:nvSpPr>
          <p:cNvPr id="1027" name="Text Placeholder 2"/>
          <p:cNvSpPr>
            <a:spLocks noGrp="1"/>
          </p:cNvSpPr>
          <p:nvPr>
            <p:ph type="body" idx="1"/>
          </p:nvPr>
        </p:nvSpPr>
        <p:spPr bwMode="auto">
          <a:xfrm>
            <a:off x="1330325" y="2171700"/>
            <a:ext cx="6457950"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3AD9EBAF-AD3E-4075-BA95-7B2A5130C0E4}" type="datetime1">
              <a:rPr lang="cs-CZ"/>
              <a:pPr>
                <a:defRPr/>
              </a:pPr>
              <a:t>31.8.2012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B71F072B-EFDD-42D8-AE1A-9C75671F5FBE}" type="slidenum">
              <a:rPr lang="en-US"/>
              <a:pPr>
                <a:defRPr/>
              </a:pPr>
              <a:t>‹#›</a:t>
            </a:fld>
            <a:fld id="{A246EC2C-74C5-40A0-94EE-A6391E672717}" type="slidenum">
              <a:rPr lang="en-US"/>
              <a:pPr>
                <a:defRPr/>
              </a:pPr>
              <a:t>‹#›</a:t>
            </a:fld>
            <a:endParaRPr lang="en-US"/>
          </a:p>
        </p:txBody>
      </p:sp>
      <p:pic>
        <p:nvPicPr>
          <p:cNvPr id="1031" name="Picture 8" descr="MSMT_tecky_OK_RGB.ai"/>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14450" y="569913"/>
            <a:ext cx="64579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MSMT_logolink_bezVlajky_RGB.ai"/>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38400" y="5624513"/>
            <a:ext cx="42672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chemeClr val="tx1"/>
          </a:solidFill>
          <a:latin typeface="Helvetica CE"/>
          <a:ea typeface="ＭＳ Ｐゴシック" charset="-128"/>
          <a:cs typeface="Helvetica CE"/>
        </a:defRPr>
      </a:lvl1pPr>
      <a:lvl2pPr algn="l" defTabSz="457200" rtl="0" eaLnBrk="0" fontAlgn="base" hangingPunct="0">
        <a:spcBef>
          <a:spcPct val="0"/>
        </a:spcBef>
        <a:spcAft>
          <a:spcPct val="0"/>
        </a:spcAft>
        <a:defRPr sz="3200" b="1">
          <a:solidFill>
            <a:schemeClr val="tx1"/>
          </a:solidFill>
          <a:latin typeface="Helvetica CE" charset="-18"/>
          <a:ea typeface="ＭＳ Ｐゴシック" charset="-128"/>
          <a:cs typeface="Helvetica CE" charset="-18"/>
        </a:defRPr>
      </a:lvl2pPr>
      <a:lvl3pPr algn="l" defTabSz="457200" rtl="0" eaLnBrk="0" fontAlgn="base" hangingPunct="0">
        <a:spcBef>
          <a:spcPct val="0"/>
        </a:spcBef>
        <a:spcAft>
          <a:spcPct val="0"/>
        </a:spcAft>
        <a:defRPr sz="3200" b="1">
          <a:solidFill>
            <a:schemeClr val="tx1"/>
          </a:solidFill>
          <a:latin typeface="Helvetica CE" charset="-18"/>
          <a:ea typeface="ＭＳ Ｐゴシック" charset="-128"/>
          <a:cs typeface="Helvetica CE" charset="-18"/>
        </a:defRPr>
      </a:lvl3pPr>
      <a:lvl4pPr algn="l" defTabSz="457200" rtl="0" eaLnBrk="0" fontAlgn="base" hangingPunct="0">
        <a:spcBef>
          <a:spcPct val="0"/>
        </a:spcBef>
        <a:spcAft>
          <a:spcPct val="0"/>
        </a:spcAft>
        <a:defRPr sz="3200" b="1">
          <a:solidFill>
            <a:schemeClr val="tx1"/>
          </a:solidFill>
          <a:latin typeface="Helvetica CE" charset="-18"/>
          <a:ea typeface="ＭＳ Ｐゴシック" charset="-128"/>
          <a:cs typeface="Helvetica CE" charset="-18"/>
        </a:defRPr>
      </a:lvl4pPr>
      <a:lvl5pPr algn="l" defTabSz="457200" rtl="0" eaLnBrk="0" fontAlgn="base" hangingPunct="0">
        <a:spcBef>
          <a:spcPct val="0"/>
        </a:spcBef>
        <a:spcAft>
          <a:spcPct val="0"/>
        </a:spcAft>
        <a:defRPr sz="3200" b="1">
          <a:solidFill>
            <a:schemeClr val="tx1"/>
          </a:solidFill>
          <a:latin typeface="Helvetica CE" charset="-18"/>
          <a:ea typeface="ＭＳ Ｐゴシック" charset="-128"/>
          <a:cs typeface="Helvetica CE" charset="-18"/>
        </a:defRPr>
      </a:lvl5pPr>
      <a:lvl6pPr marL="457200" algn="l" defTabSz="457200" rtl="0" fontAlgn="base">
        <a:spcBef>
          <a:spcPct val="0"/>
        </a:spcBef>
        <a:spcAft>
          <a:spcPct val="0"/>
        </a:spcAft>
        <a:defRPr sz="3200" b="1">
          <a:solidFill>
            <a:schemeClr val="tx1"/>
          </a:solidFill>
          <a:latin typeface="Helvetica CE" charset="-18"/>
          <a:ea typeface="ＭＳ Ｐゴシック" charset="-128"/>
        </a:defRPr>
      </a:lvl6pPr>
      <a:lvl7pPr marL="914400" algn="l" defTabSz="457200" rtl="0" fontAlgn="base">
        <a:spcBef>
          <a:spcPct val="0"/>
        </a:spcBef>
        <a:spcAft>
          <a:spcPct val="0"/>
        </a:spcAft>
        <a:defRPr sz="3200" b="1">
          <a:solidFill>
            <a:schemeClr val="tx1"/>
          </a:solidFill>
          <a:latin typeface="Helvetica CE" charset="-18"/>
          <a:ea typeface="ＭＳ Ｐゴシック" charset="-128"/>
        </a:defRPr>
      </a:lvl7pPr>
      <a:lvl8pPr marL="1371600" algn="l" defTabSz="457200" rtl="0" fontAlgn="base">
        <a:spcBef>
          <a:spcPct val="0"/>
        </a:spcBef>
        <a:spcAft>
          <a:spcPct val="0"/>
        </a:spcAft>
        <a:defRPr sz="3200" b="1">
          <a:solidFill>
            <a:schemeClr val="tx1"/>
          </a:solidFill>
          <a:latin typeface="Helvetica CE" charset="-18"/>
          <a:ea typeface="ＭＳ Ｐゴシック" charset="-128"/>
        </a:defRPr>
      </a:lvl8pPr>
      <a:lvl9pPr marL="1828800" algn="l" defTabSz="457200" rtl="0" fontAlgn="base">
        <a:spcBef>
          <a:spcPct val="0"/>
        </a:spcBef>
        <a:spcAft>
          <a:spcPct val="0"/>
        </a:spcAft>
        <a:defRPr sz="3200" b="1">
          <a:solidFill>
            <a:schemeClr val="tx1"/>
          </a:solidFill>
          <a:latin typeface="Helvetica CE" charset="-18"/>
          <a:ea typeface="ＭＳ Ｐゴシック" charset="-128"/>
        </a:defRPr>
      </a:lvl9pPr>
    </p:titleStyle>
    <p:bodyStyle>
      <a:lvl1pPr marL="342900" indent="-342900" algn="just" defTabSz="457200" rtl="0" eaLnBrk="0" fontAlgn="base" hangingPunct="0">
        <a:spcBef>
          <a:spcPct val="20000"/>
        </a:spcBef>
        <a:spcAft>
          <a:spcPct val="0"/>
        </a:spcAft>
        <a:buFont typeface="Arial" pitchFamily="34" charset="0"/>
        <a:buChar char="•"/>
        <a:defRPr kern="1200">
          <a:solidFill>
            <a:schemeClr val="tx1"/>
          </a:solidFill>
          <a:latin typeface="Helvetica CE"/>
          <a:ea typeface="ＭＳ Ｐゴシック" charset="-128"/>
          <a:cs typeface="Helvetica CE"/>
        </a:defRPr>
      </a:lvl1pPr>
      <a:lvl2pPr marL="742950" indent="-285750" algn="just" defTabSz="457200" rtl="0" eaLnBrk="0" fontAlgn="base" hangingPunct="0">
        <a:spcBef>
          <a:spcPct val="20000"/>
        </a:spcBef>
        <a:spcAft>
          <a:spcPct val="0"/>
        </a:spcAft>
        <a:buFont typeface="Arial" pitchFamily="34" charset="0"/>
        <a:buChar char="–"/>
        <a:defRPr kern="1200">
          <a:solidFill>
            <a:schemeClr val="tx1"/>
          </a:solidFill>
          <a:latin typeface="Helvetica CE"/>
          <a:ea typeface="ＭＳ Ｐゴシック" charset="-128"/>
          <a:cs typeface="Helvetica CE"/>
        </a:defRPr>
      </a:lvl2pPr>
      <a:lvl3pPr marL="1143000" indent="-228600" algn="just" defTabSz="457200" rtl="0" eaLnBrk="0" fontAlgn="base" hangingPunct="0">
        <a:spcBef>
          <a:spcPct val="20000"/>
        </a:spcBef>
        <a:spcAft>
          <a:spcPct val="0"/>
        </a:spcAft>
        <a:buFont typeface="Arial" pitchFamily="34" charset="0"/>
        <a:buChar char="•"/>
        <a:defRPr kern="1200">
          <a:solidFill>
            <a:schemeClr val="tx1"/>
          </a:solidFill>
          <a:latin typeface="Helvetica CE"/>
          <a:ea typeface="ＭＳ Ｐゴシック" charset="-128"/>
          <a:cs typeface="Helvetica CE"/>
        </a:defRPr>
      </a:lvl3pPr>
      <a:lvl4pPr marL="1600200" indent="-228600" algn="just" defTabSz="457200" rtl="0" eaLnBrk="0" fontAlgn="base" hangingPunct="0">
        <a:spcBef>
          <a:spcPct val="20000"/>
        </a:spcBef>
        <a:spcAft>
          <a:spcPct val="0"/>
        </a:spcAft>
        <a:buFont typeface="Arial" pitchFamily="34" charset="0"/>
        <a:buChar char="–"/>
        <a:defRPr kern="1200">
          <a:solidFill>
            <a:schemeClr val="tx1"/>
          </a:solidFill>
          <a:latin typeface="Helvetica CE"/>
          <a:ea typeface="ＭＳ Ｐゴシック" charset="-128"/>
          <a:cs typeface="Helvetica CE"/>
        </a:defRPr>
      </a:lvl4pPr>
      <a:lvl5pPr marL="2057400" indent="-228600" algn="just" defTabSz="457200" rtl="0" eaLnBrk="0" fontAlgn="base" hangingPunct="0">
        <a:spcBef>
          <a:spcPct val="20000"/>
        </a:spcBef>
        <a:spcAft>
          <a:spcPct val="0"/>
        </a:spcAft>
        <a:buFont typeface="Arial" pitchFamily="34" charset="0"/>
        <a:buChar char="»"/>
        <a:defRPr kern="1200">
          <a:solidFill>
            <a:schemeClr val="tx1"/>
          </a:solidFill>
          <a:latin typeface="Helvetica CE"/>
          <a:ea typeface="ＭＳ Ｐゴシック" charset="-128"/>
          <a:cs typeface="Helvetica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mfcr.cz/cps/rde/xchg/mfcr/xsl/cestovni_nahrady.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c.europa.eu/europeaid/work/procedures/implementation/per_diems/index_en.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jiri.vicha@msmt.cz"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858963"/>
            <a:ext cx="9144000" cy="3381375"/>
          </a:xfrm>
        </p:spPr>
        <p:txBody>
          <a:bodyPr anchor="t"/>
          <a:lstStyle/>
          <a:p>
            <a:pPr algn="ctr" eaLnBrk="1" hangingPunct="1">
              <a:defRPr/>
            </a:pPr>
            <a:r>
              <a:rPr lang="cs-CZ" sz="5400" dirty="0" smtClean="0">
                <a:solidFill>
                  <a:srgbClr val="F3912C"/>
                </a:solidFill>
                <a:effectLst>
                  <a:outerShdw blurRad="38100" dist="38100" dir="2700000" algn="tl">
                    <a:srgbClr val="C0C0C0"/>
                  </a:outerShdw>
                </a:effectLst>
                <a:latin typeface="Helvetica CE" charset="-18"/>
                <a:cs typeface="Helvetica CE" charset="-18"/>
              </a:rPr>
              <a:t>Dokladování výdajů projektu</a:t>
            </a:r>
            <a:r>
              <a:rPr lang="cs-CZ" sz="2800" dirty="0" smtClean="0">
                <a:solidFill>
                  <a:srgbClr val="F3912C"/>
                </a:solidFill>
                <a:effectLst>
                  <a:outerShdw blurRad="38100" dist="38100" dir="2700000" algn="tl">
                    <a:srgbClr val="C0C0C0"/>
                  </a:outerShdw>
                </a:effectLst>
                <a:latin typeface="Helvetica CE" charset="-18"/>
                <a:cs typeface="Helvetica CE" charset="-18"/>
              </a:rPr>
              <a:t/>
            </a:r>
            <a:br>
              <a:rPr lang="cs-CZ" sz="2800" dirty="0" smtClean="0">
                <a:solidFill>
                  <a:srgbClr val="F3912C"/>
                </a:solidFill>
                <a:effectLst>
                  <a:outerShdw blurRad="38100" dist="38100" dir="2700000" algn="tl">
                    <a:srgbClr val="C0C0C0"/>
                  </a:outerShdw>
                </a:effectLst>
                <a:latin typeface="Helvetica CE" charset="-18"/>
                <a:cs typeface="Helvetica CE" charset="-18"/>
              </a:rPr>
            </a:br>
            <a:r>
              <a:rPr lang="cs-CZ" sz="2800" dirty="0" smtClean="0">
                <a:solidFill>
                  <a:srgbClr val="F3912C"/>
                </a:solidFill>
                <a:effectLst>
                  <a:outerShdw blurRad="38100" dist="38100" dir="2700000" algn="tl">
                    <a:srgbClr val="C0C0C0"/>
                  </a:outerShdw>
                </a:effectLst>
                <a:latin typeface="Helvetica CE" charset="-18"/>
                <a:cs typeface="Helvetica CE" charset="-18"/>
              </a:rPr>
              <a:t/>
            </a:r>
            <a:br>
              <a:rPr lang="cs-CZ" sz="2800" dirty="0" smtClean="0">
                <a:solidFill>
                  <a:srgbClr val="F3912C"/>
                </a:solidFill>
                <a:effectLst>
                  <a:outerShdw blurRad="38100" dist="38100" dir="2700000" algn="tl">
                    <a:srgbClr val="C0C0C0"/>
                  </a:outerShdw>
                </a:effectLst>
                <a:latin typeface="Helvetica CE" charset="-18"/>
                <a:cs typeface="Helvetica CE" charset="-18"/>
              </a:rPr>
            </a:br>
            <a:r>
              <a:rPr lang="cs-CZ" sz="2800" dirty="0" smtClean="0">
                <a:solidFill>
                  <a:srgbClr val="F3912C"/>
                </a:solidFill>
                <a:effectLst>
                  <a:outerShdw blurRad="38100" dist="38100" dir="2700000" algn="tl">
                    <a:srgbClr val="C0C0C0"/>
                  </a:outerShdw>
                </a:effectLst>
                <a:latin typeface="Helvetica CE" charset="-18"/>
                <a:cs typeface="Helvetica CE" charset="-18"/>
              </a:rPr>
              <a:t/>
            </a:r>
            <a:br>
              <a:rPr lang="cs-CZ" sz="2800" dirty="0" smtClean="0">
                <a:solidFill>
                  <a:srgbClr val="F3912C"/>
                </a:solidFill>
                <a:effectLst>
                  <a:outerShdw blurRad="38100" dist="38100" dir="2700000" algn="tl">
                    <a:srgbClr val="C0C0C0"/>
                  </a:outerShdw>
                </a:effectLst>
                <a:latin typeface="Helvetica CE" charset="-18"/>
                <a:cs typeface="Helvetica CE" charset="-18"/>
              </a:rPr>
            </a:br>
            <a:r>
              <a:rPr lang="cs-CZ" sz="2800" dirty="0" smtClean="0">
                <a:solidFill>
                  <a:srgbClr val="F3912C"/>
                </a:solidFill>
                <a:effectLst>
                  <a:outerShdw blurRad="38100" dist="38100" dir="2700000" algn="tl">
                    <a:srgbClr val="C0C0C0"/>
                  </a:outerShdw>
                </a:effectLst>
                <a:latin typeface="Helvetica CE" charset="-18"/>
                <a:cs typeface="Helvetica CE" charset="-18"/>
              </a:rPr>
              <a:t>Jiří Vícha</a:t>
            </a:r>
            <a:endParaRPr lang="en-US" sz="2800" dirty="0" smtClean="0">
              <a:effectLst>
                <a:outerShdw blurRad="38100" dist="38100" dir="2700000" algn="tl">
                  <a:srgbClr val="C0C0C0"/>
                </a:outerShdw>
              </a:effectLst>
              <a:latin typeface="Helvetica CE" charset="-18"/>
              <a:cs typeface="Helvetica CE" charset="-18"/>
            </a:endParaRPr>
          </a:p>
        </p:txBody>
      </p:sp>
      <p:sp>
        <p:nvSpPr>
          <p:cNvPr id="13315"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FFBB818-E27D-4D15-9D2A-8DB9C09BCCC2}" type="slidenum">
              <a:rPr lang="en-US" smtClean="0">
                <a:solidFill>
                  <a:srgbClr val="898989"/>
                </a:solidFill>
                <a:latin typeface="Calibri" pitchFamily="34" charset="0"/>
              </a:rPr>
              <a:pPr eaLnBrk="1" hangingPunct="1"/>
              <a:t>1</a:t>
            </a:fld>
            <a:endParaRPr lang="en-US" smtClean="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260475"/>
            <a:ext cx="6457950" cy="498475"/>
          </a:xfrm>
        </p:spPr>
        <p:txBody>
          <a:bodyPr/>
          <a:lstStyle/>
          <a:p>
            <a:pPr eaLnBrk="1" hangingPunct="1">
              <a:defRPr/>
            </a:pPr>
            <a:r>
              <a:rPr lang="cs-CZ" dirty="0" smtClean="0">
                <a:effectLst>
                  <a:outerShdw blurRad="38100" dist="38100" dir="2700000" algn="tl">
                    <a:srgbClr val="000000">
                      <a:alpha val="43137"/>
                    </a:srgbClr>
                  </a:outerShdw>
                </a:effectLst>
              </a:rPr>
              <a:t>Vzor pracovní smlouvy</a:t>
            </a:r>
            <a:endParaRPr lang="cs-CZ" dirty="0" smtClean="0">
              <a:effectLst>
                <a:outerShdw blurRad="38100" dist="38100" dir="2700000" algn="tl">
                  <a:srgbClr val="000000">
                    <a:alpha val="43137"/>
                  </a:srgbClr>
                </a:outerShdw>
              </a:effectLst>
              <a:latin typeface="Helvetica CE" charset="-18"/>
            </a:endParaRPr>
          </a:p>
        </p:txBody>
      </p:sp>
      <p:sp>
        <p:nvSpPr>
          <p:cNvPr id="22531"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7A694B4C-962E-41A9-A6A6-62ACBB959114}" type="slidenum">
              <a:rPr lang="en-US" sz="1200">
                <a:solidFill>
                  <a:srgbClr val="898989"/>
                </a:solidFill>
                <a:latin typeface="Calibri" pitchFamily="34" charset="0"/>
              </a:rPr>
              <a:pPr algn="r" eaLnBrk="1" hangingPunct="1"/>
              <a:t>10</a:t>
            </a:fld>
            <a:endParaRPr lang="en-US" sz="1200">
              <a:solidFill>
                <a:srgbClr val="898989"/>
              </a:solidFill>
              <a:latin typeface="Calibri" pitchFamily="34" charset="0"/>
            </a:endParaRPr>
          </a:p>
        </p:txBody>
      </p:sp>
      <p:sp>
        <p:nvSpPr>
          <p:cNvPr id="22532" name="Zástupný symbol pro obsah 4"/>
          <p:cNvSpPr>
            <a:spLocks noGrp="1"/>
          </p:cNvSpPr>
          <p:nvPr>
            <p:ph idx="4294967295"/>
          </p:nvPr>
        </p:nvSpPr>
        <p:spPr>
          <a:xfrm>
            <a:off x="1330325" y="1928813"/>
            <a:ext cx="6457950" cy="3478212"/>
          </a:xfrm>
        </p:spPr>
        <p:txBody>
          <a:bodyPr/>
          <a:lstStyle/>
          <a:p>
            <a:pPr algn="l" hangingPunct="1">
              <a:spcAft>
                <a:spcPts val="600"/>
              </a:spcAft>
              <a:buFont typeface="Arial" pitchFamily="34" charset="0"/>
              <a:buNone/>
            </a:pPr>
            <a:r>
              <a:rPr lang="cs-CZ" sz="2000" u="sng" smtClean="0">
                <a:ea typeface="ＭＳ Ｐゴシック" pitchFamily="34" charset="-128"/>
              </a:rPr>
              <a:t>Pracovní smlouva</a:t>
            </a:r>
            <a:r>
              <a:rPr lang="cs-CZ" sz="2000" smtClean="0">
                <a:ea typeface="ＭＳ Ｐゴシック" pitchFamily="34" charset="-128"/>
              </a:rPr>
              <a:t> (úvazek) musí obsahovat:</a:t>
            </a:r>
          </a:p>
          <a:p>
            <a:pPr algn="l" eaLnBrk="1" hangingPunct="1">
              <a:spcBef>
                <a:spcPct val="0"/>
              </a:spcBef>
              <a:buFontTx/>
              <a:buChar char="•"/>
            </a:pPr>
            <a:r>
              <a:rPr lang="cs-CZ" sz="2000" smtClean="0">
                <a:ea typeface="ＭＳ Ｐゴシック" pitchFamily="34" charset="-128"/>
              </a:rPr>
              <a:t>začátek pracovního poměru/nástupu do práce</a:t>
            </a:r>
          </a:p>
          <a:p>
            <a:pPr algn="l" eaLnBrk="1" hangingPunct="1">
              <a:spcBef>
                <a:spcPct val="0"/>
              </a:spcBef>
              <a:buFontTx/>
              <a:buChar char="•"/>
            </a:pPr>
            <a:r>
              <a:rPr lang="cs-CZ" sz="2000" smtClean="0">
                <a:ea typeface="ＭＳ Ｐゴシック" pitchFamily="34" charset="-128"/>
              </a:rPr>
              <a:t>pracovní pozici (pracovní náplň)</a:t>
            </a:r>
          </a:p>
          <a:p>
            <a:pPr algn="l" eaLnBrk="1" hangingPunct="1">
              <a:spcBef>
                <a:spcPct val="0"/>
              </a:spcBef>
              <a:buFontTx/>
              <a:buChar char="•"/>
            </a:pPr>
            <a:r>
              <a:rPr lang="cs-CZ" sz="2000" smtClean="0">
                <a:ea typeface="ＭＳ Ｐゴシック" pitchFamily="34" charset="-128"/>
              </a:rPr>
              <a:t>výši úvazku (% nebo v hodinách)</a:t>
            </a:r>
          </a:p>
          <a:p>
            <a:pPr algn="l" eaLnBrk="1" hangingPunct="1">
              <a:spcBef>
                <a:spcPct val="0"/>
              </a:spcBef>
              <a:buFontTx/>
              <a:buChar char="•"/>
            </a:pPr>
            <a:r>
              <a:rPr lang="cs-CZ" sz="2000" smtClean="0">
                <a:ea typeface="ＭＳ Ｐゴシック" pitchFamily="34" charset="-128"/>
              </a:rPr>
              <a:t>ustanovení, že se jedná o práci pro projekt (reg. č.)</a:t>
            </a:r>
          </a:p>
          <a:p>
            <a:pPr algn="l" eaLnBrk="1" hangingPunct="1">
              <a:spcBef>
                <a:spcPct val="0"/>
              </a:spcBef>
              <a:buFontTx/>
              <a:buChar char="•"/>
            </a:pPr>
            <a:r>
              <a:rPr lang="cs-CZ" sz="2000" smtClean="0">
                <a:ea typeface="ＭＳ Ｐゴシック" pitchFamily="34" charset="-128"/>
              </a:rPr>
              <a:t>výši odměny (ev. přiložit platový výměr)</a:t>
            </a:r>
          </a:p>
          <a:p>
            <a:pPr algn="l" eaLnBrk="1" hangingPunct="1">
              <a:spcBef>
                <a:spcPct val="0"/>
              </a:spcBef>
              <a:buFontTx/>
              <a:buChar char="•"/>
            </a:pPr>
            <a:r>
              <a:rPr lang="cs-CZ" sz="2000" smtClean="0">
                <a:ea typeface="ＭＳ Ｐゴシック" pitchFamily="34" charset="-128"/>
              </a:rPr>
              <a:t>povinnost odevzdávat pracovní výkaz</a:t>
            </a:r>
          </a:p>
          <a:p>
            <a:pPr algn="l" eaLnBrk="1" hangingPunct="1">
              <a:spcBef>
                <a:spcPct val="0"/>
              </a:spcBef>
              <a:buFontTx/>
              <a:buChar char="•"/>
            </a:pPr>
            <a:endParaRPr lang="cs-CZ" sz="2000" smtClean="0">
              <a:ea typeface="ＭＳ Ｐゴシック" pitchFamily="34" charset="-128"/>
            </a:endParaRPr>
          </a:p>
          <a:p>
            <a:pPr algn="l" eaLnBrk="1" hangingPunct="1">
              <a:spcBef>
                <a:spcPct val="0"/>
              </a:spcBef>
              <a:buFontTx/>
              <a:buChar char="•"/>
            </a:pPr>
            <a:r>
              <a:rPr lang="cs-CZ" sz="2000" smtClean="0">
                <a:ea typeface="ＭＳ Ｐゴシック" pitchFamily="34" charset="-128"/>
              </a:rPr>
              <a:t>den ukončení pracovního poměru</a:t>
            </a:r>
          </a:p>
          <a:p>
            <a:pPr algn="l" eaLnBrk="1" hangingPunct="1">
              <a:spcBef>
                <a:spcPct val="0"/>
              </a:spcBef>
              <a:buFontTx/>
              <a:buChar char="•"/>
            </a:pPr>
            <a:r>
              <a:rPr lang="cs-CZ" sz="2000" smtClean="0">
                <a:ea typeface="ＭＳ Ｐゴシック" pitchFamily="34" charset="-128"/>
              </a:rPr>
              <a:t>další ustanovení</a:t>
            </a:r>
          </a:p>
          <a:p>
            <a:pPr>
              <a:buFont typeface="Arial" pitchFamily="34" charset="0"/>
              <a:buNone/>
            </a:pPr>
            <a:endParaRPr lang="cs-CZ" sz="200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260475"/>
            <a:ext cx="6457950" cy="498475"/>
          </a:xfrm>
        </p:spPr>
        <p:txBody>
          <a:bodyPr/>
          <a:lstStyle/>
          <a:p>
            <a:pPr eaLnBrk="1" hangingPunct="1">
              <a:defRPr/>
            </a:pPr>
            <a:r>
              <a:rPr lang="cs-CZ" dirty="0" smtClean="0">
                <a:effectLst>
                  <a:outerShdw blurRad="38100" dist="38100" dir="2700000" algn="tl">
                    <a:srgbClr val="000000">
                      <a:alpha val="43137"/>
                    </a:srgbClr>
                  </a:outerShdw>
                </a:effectLst>
              </a:rPr>
              <a:t>Vzor DPČ/DPP</a:t>
            </a:r>
            <a:endParaRPr lang="cs-CZ" dirty="0" smtClean="0">
              <a:effectLst>
                <a:outerShdw blurRad="38100" dist="38100" dir="2700000" algn="tl">
                  <a:srgbClr val="000000">
                    <a:alpha val="43137"/>
                  </a:srgbClr>
                </a:outerShdw>
              </a:effectLst>
              <a:latin typeface="Helvetica CE" charset="-18"/>
            </a:endParaRPr>
          </a:p>
        </p:txBody>
      </p:sp>
      <p:sp>
        <p:nvSpPr>
          <p:cNvPr id="23555"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A7BA963C-0456-404E-960A-5B2DFBC5E13E}" type="slidenum">
              <a:rPr lang="en-US" sz="1200">
                <a:solidFill>
                  <a:srgbClr val="898989"/>
                </a:solidFill>
                <a:latin typeface="Calibri" pitchFamily="34" charset="0"/>
              </a:rPr>
              <a:pPr algn="r" eaLnBrk="1" hangingPunct="1"/>
              <a:t>11</a:t>
            </a:fld>
            <a:endParaRPr lang="en-US" sz="1200">
              <a:solidFill>
                <a:srgbClr val="898989"/>
              </a:solidFill>
              <a:latin typeface="Calibri" pitchFamily="34" charset="0"/>
            </a:endParaRPr>
          </a:p>
        </p:txBody>
      </p:sp>
      <p:sp>
        <p:nvSpPr>
          <p:cNvPr id="23556" name="Zástupný symbol pro obsah 4"/>
          <p:cNvSpPr>
            <a:spLocks noGrp="1"/>
          </p:cNvSpPr>
          <p:nvPr>
            <p:ph idx="4294967295"/>
          </p:nvPr>
        </p:nvSpPr>
        <p:spPr>
          <a:xfrm>
            <a:off x="1330325" y="1928813"/>
            <a:ext cx="6457950" cy="3478212"/>
          </a:xfrm>
        </p:spPr>
        <p:txBody>
          <a:bodyPr/>
          <a:lstStyle/>
          <a:p>
            <a:pPr algn="l" hangingPunct="1">
              <a:spcAft>
                <a:spcPts val="600"/>
              </a:spcAft>
              <a:buFont typeface="Arial" pitchFamily="34" charset="0"/>
              <a:buNone/>
            </a:pPr>
            <a:r>
              <a:rPr lang="cs-CZ" u="sng" smtClean="0">
                <a:ea typeface="ＭＳ Ｐゴシック" pitchFamily="34" charset="-128"/>
              </a:rPr>
              <a:t>DPČ/DPP</a:t>
            </a:r>
            <a:r>
              <a:rPr lang="cs-CZ" smtClean="0">
                <a:ea typeface="ＭＳ Ｐゴシック" pitchFamily="34" charset="-128"/>
              </a:rPr>
              <a:t>:</a:t>
            </a:r>
          </a:p>
          <a:p>
            <a:pPr algn="l" eaLnBrk="1" hangingPunct="1">
              <a:spcBef>
                <a:spcPct val="0"/>
              </a:spcBef>
              <a:buFontTx/>
              <a:buChar char="•"/>
            </a:pPr>
            <a:r>
              <a:rPr lang="cs-CZ" smtClean="0">
                <a:ea typeface="ＭＳ Ｐゴシック" pitchFamily="34" charset="-128"/>
              </a:rPr>
              <a:t>začátek a konec pracovního poměru</a:t>
            </a:r>
          </a:p>
          <a:p>
            <a:pPr algn="l" eaLnBrk="1" hangingPunct="1">
              <a:spcBef>
                <a:spcPct val="0"/>
              </a:spcBef>
              <a:buFontTx/>
              <a:buChar char="•"/>
            </a:pPr>
            <a:r>
              <a:rPr lang="cs-CZ" smtClean="0">
                <a:ea typeface="ＭＳ Ｐゴシック" pitchFamily="34" charset="-128"/>
              </a:rPr>
              <a:t>pracovní pozici (pracovní náplň)</a:t>
            </a:r>
          </a:p>
          <a:p>
            <a:pPr algn="l" eaLnBrk="1" hangingPunct="1">
              <a:spcBef>
                <a:spcPct val="0"/>
              </a:spcBef>
              <a:buFontTx/>
              <a:buChar char="•"/>
            </a:pPr>
            <a:r>
              <a:rPr lang="cs-CZ" smtClean="0">
                <a:ea typeface="ＭＳ Ｐゴシック" pitchFamily="34" charset="-128"/>
              </a:rPr>
              <a:t>výši úvazku (DPČ max. 0,5 úv.; DPP max. 300 h/rok)</a:t>
            </a:r>
          </a:p>
          <a:p>
            <a:pPr algn="l" eaLnBrk="1" hangingPunct="1">
              <a:spcBef>
                <a:spcPct val="0"/>
              </a:spcBef>
              <a:buFontTx/>
              <a:buChar char="•"/>
            </a:pPr>
            <a:r>
              <a:rPr lang="cs-CZ" smtClean="0">
                <a:ea typeface="ＭＳ Ｐゴシック" pitchFamily="34" charset="-128"/>
              </a:rPr>
              <a:t>ustanovení, že se jedná o práci pro projekt (reg. č.)</a:t>
            </a:r>
          </a:p>
          <a:p>
            <a:pPr algn="l" eaLnBrk="1" hangingPunct="1">
              <a:spcBef>
                <a:spcPct val="0"/>
              </a:spcBef>
              <a:buFontTx/>
              <a:buChar char="•"/>
            </a:pPr>
            <a:r>
              <a:rPr lang="cs-CZ" smtClean="0">
                <a:ea typeface="ＭＳ Ｐゴシック" pitchFamily="34" charset="-128"/>
              </a:rPr>
              <a:t>výši odměny</a:t>
            </a:r>
          </a:p>
          <a:p>
            <a:pPr algn="l" eaLnBrk="1" hangingPunct="1">
              <a:spcBef>
                <a:spcPct val="0"/>
              </a:spcBef>
              <a:buFontTx/>
              <a:buChar char="•"/>
            </a:pPr>
            <a:r>
              <a:rPr lang="cs-CZ" smtClean="0">
                <a:ea typeface="ＭＳ Ｐゴシック" pitchFamily="34" charset="-128"/>
              </a:rPr>
              <a:t>povinnost odevzdávat pracovní výkaz</a:t>
            </a:r>
          </a:p>
          <a:p>
            <a:pPr algn="l" eaLnBrk="1" hangingPunct="1">
              <a:spcBef>
                <a:spcPct val="0"/>
              </a:spcBef>
              <a:buFontTx/>
              <a:buChar char="•"/>
            </a:pPr>
            <a:endParaRPr lang="cs-CZ" smtClean="0">
              <a:ea typeface="ＭＳ Ｐゴシック" pitchFamily="34" charset="-128"/>
            </a:endParaRPr>
          </a:p>
          <a:p>
            <a:pPr algn="l" eaLnBrk="1" hangingPunct="1">
              <a:spcBef>
                <a:spcPct val="0"/>
              </a:spcBef>
              <a:buFontTx/>
              <a:buChar char="•"/>
            </a:pPr>
            <a:r>
              <a:rPr lang="cs-CZ" smtClean="0">
                <a:ea typeface="ＭＳ Ｐゴシック" pitchFamily="34" charset="-128"/>
              </a:rPr>
              <a:t>ev. případná další ustanovení</a:t>
            </a:r>
          </a:p>
          <a:p>
            <a:pPr>
              <a:buFont typeface="Arial" pitchFamily="34" charset="0"/>
              <a:buNone/>
            </a:pPr>
            <a:endParaRPr lang="cs-CZ"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260475"/>
            <a:ext cx="6457950" cy="498475"/>
          </a:xfrm>
        </p:spPr>
        <p:txBody>
          <a:bodyPr/>
          <a:lstStyle/>
          <a:p>
            <a:pPr eaLnBrk="1" hangingPunct="1">
              <a:defRPr/>
            </a:pPr>
            <a:r>
              <a:rPr lang="cs-CZ" dirty="0" smtClean="0">
                <a:effectLst>
                  <a:outerShdw blurRad="38100" dist="38100" dir="2700000" algn="tl">
                    <a:srgbClr val="000000">
                      <a:alpha val="43137"/>
                    </a:srgbClr>
                  </a:outerShdw>
                </a:effectLst>
              </a:rPr>
              <a:t>Autorské honoráře</a:t>
            </a:r>
            <a:endParaRPr lang="cs-CZ" dirty="0" smtClean="0">
              <a:effectLst>
                <a:outerShdw blurRad="38100" dist="38100" dir="2700000" algn="tl">
                  <a:srgbClr val="000000">
                    <a:alpha val="43137"/>
                  </a:srgbClr>
                </a:outerShdw>
              </a:effectLst>
              <a:latin typeface="Helvetica CE" charset="-18"/>
            </a:endParaRPr>
          </a:p>
        </p:txBody>
      </p:sp>
      <p:sp>
        <p:nvSpPr>
          <p:cNvPr id="24579"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1E9739DF-FE08-4DCC-A945-04EBE9E18783}" type="slidenum">
              <a:rPr lang="en-US" sz="1200">
                <a:solidFill>
                  <a:srgbClr val="898989"/>
                </a:solidFill>
                <a:latin typeface="Calibri" pitchFamily="34" charset="0"/>
              </a:rPr>
              <a:pPr algn="r" eaLnBrk="1" hangingPunct="1"/>
              <a:t>12</a:t>
            </a:fld>
            <a:endParaRPr lang="en-US" sz="1200">
              <a:solidFill>
                <a:srgbClr val="898989"/>
              </a:solidFill>
              <a:latin typeface="Calibri" pitchFamily="34" charset="0"/>
            </a:endParaRPr>
          </a:p>
        </p:txBody>
      </p:sp>
      <p:sp>
        <p:nvSpPr>
          <p:cNvPr id="24580" name="Zástupný symbol pro obsah 4"/>
          <p:cNvSpPr>
            <a:spLocks noGrp="1"/>
          </p:cNvSpPr>
          <p:nvPr>
            <p:ph idx="4294967295"/>
          </p:nvPr>
        </p:nvSpPr>
        <p:spPr>
          <a:xfrm>
            <a:off x="1330325" y="1928813"/>
            <a:ext cx="6457950" cy="3478212"/>
          </a:xfrm>
        </p:spPr>
        <p:txBody>
          <a:bodyPr/>
          <a:lstStyle/>
          <a:p>
            <a:pPr algn="l" hangingPunct="1">
              <a:spcAft>
                <a:spcPts val="600"/>
              </a:spcAft>
              <a:buFont typeface="Arial" pitchFamily="34" charset="0"/>
              <a:buNone/>
            </a:pPr>
            <a:r>
              <a:rPr lang="cs-CZ" u="sng" smtClean="0">
                <a:ea typeface="ＭＳ Ｐゴシック" pitchFamily="34" charset="-128"/>
              </a:rPr>
              <a:t>Smlouva podle autorského zákona</a:t>
            </a:r>
            <a:r>
              <a:rPr lang="cs-CZ" smtClean="0">
                <a:ea typeface="ＭＳ Ｐゴシック" pitchFamily="34" charset="-128"/>
              </a:rPr>
              <a:t>:</a:t>
            </a:r>
          </a:p>
          <a:p>
            <a:pPr algn="l" eaLnBrk="1" hangingPunct="1">
              <a:spcBef>
                <a:spcPct val="0"/>
              </a:spcBef>
              <a:buFontTx/>
              <a:buChar char="•"/>
            </a:pPr>
            <a:r>
              <a:rPr lang="cs-CZ" smtClean="0">
                <a:ea typeface="ＭＳ Ｐゴシック" pitchFamily="34" charset="-128"/>
              </a:rPr>
              <a:t>začátek a konec smlouvy (datum odevzdání díla)</a:t>
            </a:r>
          </a:p>
          <a:p>
            <a:pPr algn="l" eaLnBrk="1" hangingPunct="1">
              <a:spcBef>
                <a:spcPct val="0"/>
              </a:spcBef>
              <a:buFontTx/>
              <a:buChar char="•"/>
            </a:pPr>
            <a:r>
              <a:rPr lang="cs-CZ" smtClean="0">
                <a:ea typeface="ＭＳ Ｐゴシック" pitchFamily="34" charset="-128"/>
              </a:rPr>
              <a:t>pracovní pozici (pracovní náplň)</a:t>
            </a:r>
          </a:p>
          <a:p>
            <a:pPr algn="l" eaLnBrk="1" hangingPunct="1">
              <a:spcBef>
                <a:spcPct val="0"/>
              </a:spcBef>
              <a:buFontTx/>
              <a:buChar char="•"/>
            </a:pPr>
            <a:r>
              <a:rPr lang="cs-CZ" smtClean="0">
                <a:ea typeface="ＭＳ Ｐゴシック" pitchFamily="34" charset="-128"/>
              </a:rPr>
              <a:t>forma a rozsah odevzdání díla (např. eletronický text o min. rozsahu 300 NS; DVD s videonahrávkami apod.)</a:t>
            </a:r>
          </a:p>
          <a:p>
            <a:pPr algn="l" eaLnBrk="1" hangingPunct="1">
              <a:spcBef>
                <a:spcPct val="0"/>
              </a:spcBef>
              <a:buFontTx/>
              <a:buChar char="•"/>
            </a:pPr>
            <a:r>
              <a:rPr lang="cs-CZ" smtClean="0">
                <a:ea typeface="ＭＳ Ｐゴシック" pitchFamily="34" charset="-128"/>
              </a:rPr>
              <a:t>ustanovení, že se jedná o práci pro projekt (reg. č.)</a:t>
            </a:r>
          </a:p>
          <a:p>
            <a:pPr algn="l" eaLnBrk="1" hangingPunct="1">
              <a:spcBef>
                <a:spcPct val="0"/>
              </a:spcBef>
              <a:buFontTx/>
              <a:buChar char="•"/>
            </a:pPr>
            <a:r>
              <a:rPr lang="cs-CZ" smtClean="0">
                <a:ea typeface="ＭＳ Ｐゴシック" pitchFamily="34" charset="-128"/>
              </a:rPr>
              <a:t>výši odměny</a:t>
            </a:r>
          </a:p>
          <a:p>
            <a:pPr algn="l" eaLnBrk="1" hangingPunct="1">
              <a:spcBef>
                <a:spcPct val="0"/>
              </a:spcBef>
              <a:buFontTx/>
              <a:buChar char="•"/>
            </a:pPr>
            <a:endParaRPr lang="cs-CZ" smtClean="0">
              <a:ea typeface="ＭＳ Ｐゴシック" pitchFamily="34" charset="-128"/>
            </a:endParaRPr>
          </a:p>
          <a:p>
            <a:pPr algn="l" eaLnBrk="1" hangingPunct="1">
              <a:spcBef>
                <a:spcPct val="0"/>
              </a:spcBef>
              <a:buFontTx/>
              <a:buChar char="•"/>
            </a:pPr>
            <a:r>
              <a:rPr lang="cs-CZ" smtClean="0">
                <a:ea typeface="ＭＳ Ｐゴシック" pitchFamily="34" charset="-128"/>
              </a:rPr>
              <a:t>ev. další ustanovení</a:t>
            </a:r>
          </a:p>
          <a:p>
            <a:pPr>
              <a:buFont typeface="Arial" pitchFamily="34" charset="0"/>
              <a:buNone/>
            </a:pPr>
            <a:endParaRPr lang="cs-CZ"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1330325" y="1260475"/>
            <a:ext cx="6457950" cy="508000"/>
          </a:xfrm>
        </p:spPr>
        <p:txBody>
          <a:bodyPr/>
          <a:lstStyle/>
          <a:p>
            <a:pPr>
              <a:defRPr/>
            </a:pPr>
            <a:r>
              <a:rPr lang="cs-CZ" dirty="0" smtClean="0">
                <a:effectLst>
                  <a:outerShdw blurRad="38100" dist="38100" dir="2700000" algn="tl">
                    <a:srgbClr val="000000">
                      <a:alpha val="43137"/>
                    </a:srgbClr>
                  </a:outerShdw>
                </a:effectLst>
                <a:latin typeface="Helvetica CE" charset="-18"/>
                <a:cs typeface="Helvetica CE" charset="-18"/>
              </a:rPr>
              <a:t>2 </a:t>
            </a:r>
            <a:r>
              <a:rPr lang="cs-CZ" dirty="0" smtClean="0"/>
              <a:t>–</a:t>
            </a:r>
            <a:r>
              <a:rPr lang="cs-CZ" dirty="0" smtClean="0">
                <a:effectLst>
                  <a:outerShdw blurRad="38100" dist="38100" dir="2700000" algn="tl">
                    <a:srgbClr val="000000">
                      <a:alpha val="43137"/>
                    </a:srgbClr>
                  </a:outerShdw>
                </a:effectLst>
                <a:latin typeface="Helvetica CE" charset="-18"/>
                <a:cs typeface="Helvetica CE" charset="-18"/>
              </a:rPr>
              <a:t> Cestovní náhrady</a:t>
            </a:r>
          </a:p>
        </p:txBody>
      </p:sp>
      <p:sp>
        <p:nvSpPr>
          <p:cNvPr id="25603" name="Zástupný symbol pro obsah 2"/>
          <p:cNvSpPr>
            <a:spLocks noGrp="1"/>
          </p:cNvSpPr>
          <p:nvPr>
            <p:ph idx="4294967295"/>
          </p:nvPr>
        </p:nvSpPr>
        <p:spPr>
          <a:xfrm>
            <a:off x="1330325" y="1947863"/>
            <a:ext cx="6457950" cy="3340100"/>
          </a:xfrm>
        </p:spPr>
        <p:txBody>
          <a:bodyPr/>
          <a:lstStyle/>
          <a:p>
            <a:pPr>
              <a:buFont typeface="Arial" pitchFamily="34" charset="0"/>
              <a:buNone/>
            </a:pPr>
            <a:r>
              <a:rPr lang="cs-CZ" smtClean="0">
                <a:ea typeface="ＭＳ Ｐゴシック" pitchFamily="34" charset="-128"/>
              </a:rPr>
              <a:t>Výdaje na pracovní cesty osob (</a:t>
            </a:r>
            <a:r>
              <a:rPr lang="cs-CZ" b="1" smtClean="0">
                <a:ea typeface="ＭＳ Ｐゴシック" pitchFamily="34" charset="-128"/>
              </a:rPr>
              <a:t>pracovníků</a:t>
            </a:r>
            <a:r>
              <a:rPr lang="cs-CZ" smtClean="0">
                <a:ea typeface="ＭＳ Ｐゴシック" pitchFamily="34" charset="-128"/>
              </a:rPr>
              <a:t> příjemce či partnera), zapojených do realizace projektu, majících        v rámci projektu uzavřen pracovně právní vztah): </a:t>
            </a:r>
          </a:p>
          <a:p>
            <a:pPr lvl="1"/>
            <a:r>
              <a:rPr lang="cs-CZ" smtClean="0">
                <a:ea typeface="ＭＳ Ｐゴシック" pitchFamily="34" charset="-128"/>
              </a:rPr>
              <a:t>jízdní výdaje, </a:t>
            </a:r>
          </a:p>
          <a:p>
            <a:pPr lvl="1"/>
            <a:r>
              <a:rPr lang="cs-CZ" smtClean="0">
                <a:ea typeface="ＭＳ Ｐゴシック" pitchFamily="34" charset="-128"/>
              </a:rPr>
              <a:t>výdaje na ubytování, </a:t>
            </a:r>
          </a:p>
          <a:p>
            <a:pPr lvl="1" algn="l"/>
            <a:r>
              <a:rPr lang="cs-CZ" smtClean="0">
                <a:ea typeface="ＭＳ Ｐゴシック" pitchFamily="34" charset="-128"/>
              </a:rPr>
              <a:t>stravné (dle platné legislativy – vyhlášky MFČR, </a:t>
            </a:r>
            <a:r>
              <a:rPr lang="cs-CZ" sz="1600" smtClean="0">
                <a:ea typeface="ＭＳ Ｐゴシック" pitchFamily="34" charset="-128"/>
                <a:hlinkClick r:id="rId2"/>
              </a:rPr>
              <a:t>http://www.mfcr.cz/cps/rde/xchg/mfcr/xsl/cestovni_nahrady.html</a:t>
            </a:r>
            <a:r>
              <a:rPr lang="cs-CZ" sz="1600" smtClean="0">
                <a:ea typeface="ＭＳ Ｐゴシック" pitchFamily="34" charset="-128"/>
              </a:rPr>
              <a:t>)</a:t>
            </a:r>
            <a:r>
              <a:rPr lang="cs-CZ" smtClean="0">
                <a:ea typeface="ＭＳ Ｐゴシック" pitchFamily="34" charset="-128"/>
              </a:rPr>
              <a:t> a </a:t>
            </a:r>
          </a:p>
          <a:p>
            <a:pPr lvl="1" algn="l"/>
            <a:r>
              <a:rPr lang="cs-CZ" smtClean="0">
                <a:ea typeface="ＭＳ Ｐゴシック" pitchFamily="34" charset="-128"/>
              </a:rPr>
              <a:t>nutné vedlejší výdaje (např. parkovné, poplatky spojené s pracovní cestou aj.).</a:t>
            </a:r>
          </a:p>
        </p:txBody>
      </p:sp>
      <p:sp>
        <p:nvSpPr>
          <p:cNvPr id="25604" name="Zástupný symbol pro číslo snímku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0DFBFF06-3353-40E7-8D5D-D726BA74838A}" type="slidenum">
              <a:rPr lang="en-US" sz="1200">
                <a:solidFill>
                  <a:srgbClr val="898989"/>
                </a:solidFill>
                <a:latin typeface="Calibri" pitchFamily="34" charset="0"/>
              </a:rPr>
              <a:pPr algn="r" eaLnBrk="1" hangingPunct="1"/>
              <a:t>13</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1330325" y="1260475"/>
            <a:ext cx="6457950" cy="508000"/>
          </a:xfrm>
        </p:spPr>
        <p:txBody>
          <a:bodyPr/>
          <a:lstStyle/>
          <a:p>
            <a:pPr>
              <a:defRPr/>
            </a:pPr>
            <a:r>
              <a:rPr lang="cs-CZ" dirty="0" smtClean="0">
                <a:effectLst>
                  <a:outerShdw blurRad="38100" dist="38100" dir="2700000" algn="tl">
                    <a:srgbClr val="000000">
                      <a:alpha val="43137"/>
                    </a:srgbClr>
                  </a:outerShdw>
                </a:effectLst>
                <a:latin typeface="Helvetica CE" charset="-18"/>
                <a:cs typeface="Helvetica CE" charset="-18"/>
              </a:rPr>
              <a:t>2 </a:t>
            </a:r>
            <a:r>
              <a:rPr lang="cs-CZ" dirty="0" smtClean="0"/>
              <a:t>–</a:t>
            </a:r>
            <a:r>
              <a:rPr lang="cs-CZ" dirty="0" smtClean="0">
                <a:effectLst>
                  <a:outerShdw blurRad="38100" dist="38100" dir="2700000" algn="tl">
                    <a:srgbClr val="000000">
                      <a:alpha val="43137"/>
                    </a:srgbClr>
                  </a:outerShdw>
                </a:effectLst>
                <a:latin typeface="Helvetica CE" charset="-18"/>
                <a:cs typeface="Helvetica CE" charset="-18"/>
              </a:rPr>
              <a:t> Cestovní náhrady</a:t>
            </a:r>
          </a:p>
        </p:txBody>
      </p:sp>
      <p:sp>
        <p:nvSpPr>
          <p:cNvPr id="26627" name="Zástupný symbol pro obsah 2"/>
          <p:cNvSpPr>
            <a:spLocks noGrp="1"/>
          </p:cNvSpPr>
          <p:nvPr>
            <p:ph idx="4294967295"/>
          </p:nvPr>
        </p:nvSpPr>
        <p:spPr>
          <a:xfrm>
            <a:off x="1330325" y="1947863"/>
            <a:ext cx="6457950" cy="3548062"/>
          </a:xfrm>
        </p:spPr>
        <p:txBody>
          <a:bodyPr/>
          <a:lstStyle/>
          <a:p>
            <a:pPr>
              <a:buFont typeface="Arial" pitchFamily="34" charset="0"/>
              <a:buNone/>
            </a:pPr>
            <a:r>
              <a:rPr lang="cs-CZ" b="1" smtClean="0">
                <a:solidFill>
                  <a:srgbClr val="F60000"/>
                </a:solidFill>
                <a:ea typeface="ＭＳ Ｐゴシック" pitchFamily="34" charset="-128"/>
              </a:rPr>
              <a:t>X Tuzemské</a:t>
            </a:r>
            <a:r>
              <a:rPr lang="cs-CZ" b="1" smtClean="0">
                <a:ea typeface="ＭＳ Ｐゴシック" pitchFamily="34" charset="-128"/>
              </a:rPr>
              <a:t> </a:t>
            </a:r>
            <a:endParaRPr lang="cs-CZ" smtClean="0">
              <a:ea typeface="ＭＳ Ｐゴシック" pitchFamily="34" charset="-128"/>
            </a:endParaRPr>
          </a:p>
          <a:p>
            <a:r>
              <a:rPr lang="cs-CZ" smtClean="0">
                <a:ea typeface="ＭＳ Ｐゴシック" pitchFamily="34" charset="-128"/>
              </a:rPr>
              <a:t>Ve výzvě 37 patří do </a:t>
            </a:r>
            <a:r>
              <a:rPr lang="cs-CZ" b="1" smtClean="0">
                <a:ea typeface="ＭＳ Ｐゴシック" pitchFamily="34" charset="-128"/>
              </a:rPr>
              <a:t>nepřímých nákladů</a:t>
            </a:r>
            <a:r>
              <a:rPr lang="cs-CZ" smtClean="0">
                <a:ea typeface="ＭＳ Ｐゴシック" pitchFamily="34" charset="-128"/>
              </a:rPr>
              <a:t>.</a:t>
            </a:r>
          </a:p>
          <a:p>
            <a:pPr>
              <a:buFont typeface="Arial" pitchFamily="34" charset="0"/>
              <a:buNone/>
            </a:pPr>
            <a:endParaRPr lang="cs-CZ" smtClean="0">
              <a:ea typeface="ＭＳ Ｐゴシック" pitchFamily="34" charset="-128"/>
            </a:endParaRPr>
          </a:p>
          <a:p>
            <a:pPr>
              <a:buFont typeface="Arial" pitchFamily="34" charset="0"/>
              <a:buNone/>
            </a:pPr>
            <a:r>
              <a:rPr lang="cs-CZ" b="1" smtClean="0">
                <a:solidFill>
                  <a:srgbClr val="009900"/>
                </a:solidFill>
                <a:ea typeface="ＭＳ Ｐゴシック" pitchFamily="34" charset="-128"/>
                <a:sym typeface="Wingdings 2" pitchFamily="18" charset="2"/>
              </a:rPr>
              <a:t> </a:t>
            </a:r>
            <a:r>
              <a:rPr lang="cs-CZ" b="1" smtClean="0">
                <a:solidFill>
                  <a:srgbClr val="009900"/>
                </a:solidFill>
                <a:ea typeface="ＭＳ Ｐゴシック" pitchFamily="34" charset="-128"/>
              </a:rPr>
              <a:t>Zahraniční</a:t>
            </a:r>
          </a:p>
          <a:p>
            <a:r>
              <a:rPr lang="cs-CZ" smtClean="0">
                <a:ea typeface="ＭＳ Ｐゴシック" pitchFamily="34" charset="-128"/>
              </a:rPr>
              <a:t>Není-li zahraniční cesta plánována a rozpočtována již při přípravě projektu, nelze v jeho průběhu vytvářet </a:t>
            </a:r>
            <a:r>
              <a:rPr lang="cs-CZ" b="1" smtClean="0">
                <a:ea typeface="ＭＳ Ｐゴシック" pitchFamily="34" charset="-128"/>
              </a:rPr>
              <a:t>nové</a:t>
            </a:r>
            <a:r>
              <a:rPr lang="cs-CZ" smtClean="0">
                <a:ea typeface="ＭＳ Ｐゴシック" pitchFamily="34" charset="-128"/>
              </a:rPr>
              <a:t>   položky (cesty).</a:t>
            </a:r>
          </a:p>
          <a:p>
            <a:endParaRPr lang="cs-CZ" smtClean="0">
              <a:ea typeface="ＭＳ Ｐゴシック" pitchFamily="34" charset="-128"/>
            </a:endParaRPr>
          </a:p>
        </p:txBody>
      </p:sp>
      <p:sp>
        <p:nvSpPr>
          <p:cNvPr id="26628" name="Zástupný symbol pro číslo snímku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6FD2E51-ACCA-4CB0-9ADD-6F8B15C7B89D}" type="slidenum">
              <a:rPr lang="en-US" sz="1200">
                <a:solidFill>
                  <a:srgbClr val="898989"/>
                </a:solidFill>
                <a:latin typeface="Calibri" pitchFamily="34" charset="0"/>
              </a:rPr>
              <a:pPr algn="r" eaLnBrk="1" hangingPunct="1"/>
              <a:t>14</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122363"/>
            <a:ext cx="6457950" cy="519112"/>
          </a:xfrm>
        </p:spPr>
        <p:txBody>
          <a:bodyPr/>
          <a:lstStyle/>
          <a:p>
            <a:pPr eaLnBrk="1" hangingPunct="1">
              <a:defRPr/>
            </a:pPr>
            <a:r>
              <a:rPr lang="cs-CZ" smtClean="0">
                <a:effectLst>
                  <a:outerShdw blurRad="38100" dist="38100" dir="2700000" algn="tl">
                    <a:srgbClr val="C0C0C0"/>
                  </a:outerShdw>
                </a:effectLst>
                <a:latin typeface="Helvetica CE" charset="-18"/>
                <a:cs typeface="Helvetica CE" charset="-18"/>
              </a:rPr>
              <a:t>2.2 </a:t>
            </a:r>
            <a:r>
              <a:rPr lang="cs-CZ" smtClean="0">
                <a:latin typeface="Helvetica CE" charset="-18"/>
                <a:cs typeface="Helvetica CE" charset="-18"/>
              </a:rPr>
              <a:t>–</a:t>
            </a:r>
            <a:r>
              <a:rPr lang="cs-CZ" smtClean="0">
                <a:effectLst>
                  <a:outerShdw blurRad="38100" dist="38100" dir="2700000" algn="tl">
                    <a:srgbClr val="C0C0C0"/>
                  </a:outerShdw>
                </a:effectLst>
                <a:latin typeface="Helvetica CE" charset="-18"/>
                <a:cs typeface="Helvetica CE" charset="-18"/>
              </a:rPr>
              <a:t> Služební cesty zahraniční</a:t>
            </a:r>
          </a:p>
        </p:txBody>
      </p:sp>
      <p:sp>
        <p:nvSpPr>
          <p:cNvPr id="27651"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A9DA88C5-1E46-43E6-A9BA-68F1350CF918}" type="slidenum">
              <a:rPr lang="en-US" sz="1200">
                <a:solidFill>
                  <a:srgbClr val="898989"/>
                </a:solidFill>
                <a:latin typeface="Calibri" pitchFamily="34" charset="0"/>
              </a:rPr>
              <a:pPr algn="r" eaLnBrk="1" hangingPunct="1"/>
              <a:t>15</a:t>
            </a:fld>
            <a:endParaRPr lang="en-US" sz="1200">
              <a:solidFill>
                <a:srgbClr val="898989"/>
              </a:solidFill>
              <a:latin typeface="Calibri" pitchFamily="34" charset="0"/>
            </a:endParaRPr>
          </a:p>
        </p:txBody>
      </p:sp>
      <p:sp>
        <p:nvSpPr>
          <p:cNvPr id="27652" name="Zástupný symbol pro obsah 4"/>
          <p:cNvSpPr>
            <a:spLocks noGrp="1"/>
          </p:cNvSpPr>
          <p:nvPr>
            <p:ph idx="4294967295"/>
          </p:nvPr>
        </p:nvSpPr>
        <p:spPr>
          <a:xfrm>
            <a:off x="1330325" y="1641475"/>
            <a:ext cx="6457950" cy="3854450"/>
          </a:xfrm>
        </p:spPr>
        <p:txBody>
          <a:bodyPr/>
          <a:lstStyle/>
          <a:p>
            <a:pPr algn="l">
              <a:buFont typeface="Arial" pitchFamily="34" charset="0"/>
              <a:buNone/>
            </a:pPr>
            <a:r>
              <a:rPr lang="cs-CZ" b="1" smtClean="0">
                <a:ea typeface="ＭＳ Ｐゴシック" pitchFamily="34" charset="-128"/>
              </a:rPr>
              <a:t>Ostatní</a:t>
            </a:r>
            <a:r>
              <a:rPr lang="cs-CZ" smtClean="0">
                <a:ea typeface="ＭＳ Ｐゴシック" pitchFamily="34" charset="-128"/>
              </a:rPr>
              <a:t>:</a:t>
            </a:r>
          </a:p>
          <a:p>
            <a:pPr algn="l">
              <a:buFont typeface="Arial" pitchFamily="34" charset="0"/>
              <a:buNone/>
            </a:pPr>
            <a:r>
              <a:rPr lang="cs-CZ" smtClean="0">
                <a:ea typeface="ＭＳ Ｐゴシック" pitchFamily="34" charset="-128"/>
              </a:rPr>
              <a:t>	• zahraniční expert v ČR, </a:t>
            </a:r>
            <a:r>
              <a:rPr lang="cs-CZ" b="1" smtClean="0">
                <a:ea typeface="ＭＳ Ｐゴシック" pitchFamily="34" charset="-128"/>
              </a:rPr>
              <a:t>per diems: </a:t>
            </a:r>
          </a:p>
          <a:p>
            <a:pPr lvl="1" algn="l"/>
            <a:r>
              <a:rPr lang="cs-CZ" smtClean="0">
                <a:ea typeface="ＭＳ Ｐゴシック" pitchFamily="34" charset="-128"/>
              </a:rPr>
              <a:t>stanovuje se podle sazeb EU na </a:t>
            </a:r>
          </a:p>
          <a:p>
            <a:pPr lvl="1" algn="l">
              <a:buFont typeface="Arial" pitchFamily="34" charset="0"/>
              <a:buNone/>
            </a:pPr>
            <a:r>
              <a:rPr lang="cs-CZ" smtClean="0">
                <a:ea typeface="ＭＳ Ｐゴシック" pitchFamily="34" charset="-128"/>
                <a:hlinkClick r:id="rId2"/>
              </a:rPr>
              <a:t>http://ec.europa.eu/europeaid/work/procedures/implementation/per_diems/index_en.htm </a:t>
            </a:r>
            <a:r>
              <a:rPr lang="cs-CZ" b="1" smtClean="0">
                <a:ea typeface="ＭＳ Ｐゴシック" pitchFamily="34" charset="-128"/>
              </a:rPr>
              <a:t>a zároveň</a:t>
            </a:r>
          </a:p>
          <a:p>
            <a:pPr lvl="1" algn="l"/>
            <a:r>
              <a:rPr lang="cs-CZ" b="1" smtClean="0">
                <a:ea typeface="ＭＳ Ｐゴシック" pitchFamily="34" charset="-128"/>
              </a:rPr>
              <a:t>max. 230 €/den. </a:t>
            </a:r>
          </a:p>
          <a:p>
            <a:pPr lvl="1" algn="l"/>
            <a:r>
              <a:rPr lang="cs-CZ" smtClean="0">
                <a:ea typeface="ＭＳ Ｐゴシック" pitchFamily="34" charset="-128"/>
              </a:rPr>
              <a:t>Z těchto prostředků si zahraniční expert </a:t>
            </a:r>
            <a:r>
              <a:rPr lang="cs-CZ" b="1" smtClean="0">
                <a:ea typeface="ＭＳ Ｐゴシック" pitchFamily="34" charset="-128"/>
              </a:rPr>
              <a:t>hradí sám veškeré </a:t>
            </a:r>
            <a:r>
              <a:rPr lang="cs-CZ" smtClean="0">
                <a:ea typeface="ＭＳ Ｐゴシック" pitchFamily="34" charset="-128"/>
              </a:rPr>
              <a:t>náklady na svůj pobyt v ČR (ubytování, stravné a cestovné v ČR).</a:t>
            </a:r>
          </a:p>
          <a:p>
            <a:pPr lvl="1" algn="l"/>
            <a:endParaRPr lang="cs-CZ" b="1" smtClean="0">
              <a:ea typeface="ＭＳ Ｐゴシック" pitchFamily="34" charset="-128"/>
            </a:endParaRPr>
          </a:p>
          <a:p>
            <a:endParaRPr lang="cs-CZ" smtClean="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30325" y="1122363"/>
            <a:ext cx="6457950" cy="528637"/>
          </a:xfrm>
        </p:spPr>
        <p:txBody>
          <a:bodyPr/>
          <a:lstStyle/>
          <a:p>
            <a:pPr eaLnBrk="1" hangingPunct="1">
              <a:defRPr/>
            </a:pPr>
            <a:r>
              <a:rPr lang="cs-CZ" dirty="0" smtClean="0">
                <a:effectLst>
                  <a:outerShdw blurRad="38100" dist="38100" dir="2700000" algn="tl">
                    <a:srgbClr val="000000">
                      <a:alpha val="43137"/>
                    </a:srgbClr>
                  </a:outerShdw>
                </a:effectLst>
              </a:rPr>
              <a:t>2 – Cestovní náhrady – shrnutí</a:t>
            </a:r>
            <a:endParaRPr lang="cs-CZ" dirty="0" smtClean="0">
              <a:effectLst>
                <a:outerShdw blurRad="38100" dist="38100" dir="2700000" algn="tl">
                  <a:srgbClr val="000000">
                    <a:alpha val="43137"/>
                  </a:srgbClr>
                </a:outerShdw>
              </a:effectLst>
              <a:latin typeface="Helvetica CE" charset="-18"/>
            </a:endParaRPr>
          </a:p>
        </p:txBody>
      </p:sp>
      <p:sp>
        <p:nvSpPr>
          <p:cNvPr id="28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1EF5034-90E9-41C8-9260-7FEAFCC1F8F3}" type="slidenum">
              <a:rPr lang="en-US" smtClean="0">
                <a:solidFill>
                  <a:srgbClr val="898989"/>
                </a:solidFill>
                <a:latin typeface="Calibri" pitchFamily="34" charset="0"/>
              </a:rPr>
              <a:pPr eaLnBrk="1" hangingPunct="1"/>
              <a:t>16</a:t>
            </a:fld>
            <a:endParaRPr lang="en-US" smtClean="0">
              <a:solidFill>
                <a:srgbClr val="898989"/>
              </a:solidFill>
              <a:latin typeface="Calibri" pitchFamily="34" charset="0"/>
            </a:endParaRPr>
          </a:p>
        </p:txBody>
      </p:sp>
      <p:sp>
        <p:nvSpPr>
          <p:cNvPr id="7" name="Podnadpis 1"/>
          <p:cNvSpPr>
            <a:spLocks noGrp="1"/>
          </p:cNvSpPr>
          <p:nvPr>
            <p:ph idx="1"/>
          </p:nvPr>
        </p:nvSpPr>
        <p:spPr>
          <a:xfrm>
            <a:off x="1330325" y="1868488"/>
            <a:ext cx="3421063" cy="3173412"/>
          </a:xfrm>
        </p:spPr>
        <p:txBody>
          <a:bodyPr/>
          <a:lstStyle/>
          <a:p>
            <a:pPr algn="l" hangingPunct="1">
              <a:spcAft>
                <a:spcPts val="600"/>
              </a:spcAft>
              <a:buFont typeface="Arial" charset="0"/>
              <a:buNone/>
              <a:defRPr/>
            </a:pPr>
            <a:r>
              <a:rPr lang="cs-CZ" sz="2400" b="1" dirty="0" smtClean="0">
                <a:solidFill>
                  <a:schemeClr val="accent6"/>
                </a:solidFill>
                <a:effectLst>
                  <a:outerShdw blurRad="38100" dist="38100" dir="2700000" algn="tl">
                    <a:srgbClr val="000000">
                      <a:alpha val="43137"/>
                    </a:srgbClr>
                  </a:outerShdw>
                </a:effectLst>
              </a:rPr>
              <a:t>Přímé náklady</a:t>
            </a:r>
          </a:p>
          <a:p>
            <a:pPr algn="l" hangingPunct="1">
              <a:spcAft>
                <a:spcPts val="600"/>
              </a:spcAft>
              <a:buFont typeface="Arial" charset="0"/>
              <a:buChar char="•"/>
              <a:defRPr/>
            </a:pPr>
            <a:r>
              <a:rPr lang="cs-CZ" dirty="0" smtClean="0"/>
              <a:t>zahraniční cestovné</a:t>
            </a:r>
          </a:p>
          <a:p>
            <a:pPr algn="l" hangingPunct="1">
              <a:spcAft>
                <a:spcPts val="600"/>
              </a:spcAft>
              <a:buFont typeface="Arial" charset="0"/>
              <a:buChar char="•"/>
              <a:defRPr/>
            </a:pPr>
            <a:r>
              <a:rPr lang="cs-CZ" dirty="0" smtClean="0"/>
              <a:t>ubytování a stravné</a:t>
            </a:r>
          </a:p>
          <a:p>
            <a:pPr algn="l" hangingPunct="1">
              <a:spcAft>
                <a:spcPts val="600"/>
              </a:spcAft>
              <a:buFont typeface="Arial" charset="0"/>
              <a:buNone/>
              <a:defRPr/>
            </a:pPr>
            <a:r>
              <a:rPr lang="cs-CZ" dirty="0" smtClean="0"/>
              <a:t>	v zahraničí</a:t>
            </a:r>
          </a:p>
          <a:p>
            <a:pPr algn="l" hangingPunct="1">
              <a:spcAft>
                <a:spcPts val="600"/>
              </a:spcAft>
              <a:buFont typeface="Arial" charset="0"/>
              <a:buChar char="•"/>
              <a:defRPr/>
            </a:pPr>
            <a:r>
              <a:rPr lang="cs-CZ" dirty="0" smtClean="0"/>
              <a:t>cesta a per </a:t>
            </a:r>
            <a:r>
              <a:rPr lang="cs-CZ" dirty="0" err="1" smtClean="0"/>
              <a:t>diems</a:t>
            </a:r>
            <a:r>
              <a:rPr lang="cs-CZ" dirty="0" smtClean="0"/>
              <a:t> </a:t>
            </a:r>
          </a:p>
          <a:p>
            <a:pPr algn="l" hangingPunct="1">
              <a:spcAft>
                <a:spcPts val="600"/>
              </a:spcAft>
              <a:buFont typeface="Arial" charset="0"/>
              <a:buNone/>
              <a:defRPr/>
            </a:pPr>
            <a:r>
              <a:rPr lang="cs-CZ" dirty="0" smtClean="0"/>
              <a:t>	zahraničního experta</a:t>
            </a:r>
            <a:endParaRPr lang="cs-CZ" sz="2400" dirty="0" smtClean="0">
              <a:effectLst>
                <a:outerShdw blurRad="38100" dist="38100" dir="2700000" algn="tl">
                  <a:srgbClr val="000000">
                    <a:alpha val="43137"/>
                  </a:srgbClr>
                </a:outerShdw>
              </a:effectLst>
            </a:endParaRPr>
          </a:p>
        </p:txBody>
      </p:sp>
      <p:sp>
        <p:nvSpPr>
          <p:cNvPr id="8" name="Podnadpis 1"/>
          <p:cNvSpPr txBox="1">
            <a:spLocks/>
          </p:cNvSpPr>
          <p:nvPr/>
        </p:nvSpPr>
        <p:spPr bwMode="auto">
          <a:xfrm>
            <a:off x="4852988" y="1868488"/>
            <a:ext cx="3398837" cy="2698750"/>
          </a:xfrm>
          <a:prstGeom prst="rect">
            <a:avLst/>
          </a:prstGeom>
          <a:noFill/>
          <a:ln w="9525">
            <a:noFill/>
            <a:miter lim="800000"/>
            <a:headEnd/>
            <a:tailEnd/>
          </a:ln>
        </p:spPr>
        <p:txBody>
          <a:bodyPr/>
          <a:lstStyle/>
          <a:p>
            <a:pPr marL="342900" indent="-342900" eaLnBrk="0">
              <a:spcBef>
                <a:spcPct val="20000"/>
              </a:spcBef>
              <a:spcAft>
                <a:spcPts val="600"/>
              </a:spcAft>
              <a:buFont typeface="Arial" pitchFamily="34" charset="0"/>
              <a:buNone/>
              <a:defRPr/>
            </a:pPr>
            <a:r>
              <a:rPr lang="cs-CZ" sz="2400" b="1">
                <a:solidFill>
                  <a:srgbClr val="F79646"/>
                </a:solidFill>
                <a:effectLst>
                  <a:outerShdw blurRad="38100" dist="38100" dir="2700000" algn="tl">
                    <a:srgbClr val="C0C0C0"/>
                  </a:outerShdw>
                </a:effectLst>
                <a:latin typeface="Helvetica CE"/>
                <a:ea typeface="Helvetica CE"/>
                <a:cs typeface="Helvetica CE"/>
              </a:rPr>
              <a:t>Nepřímé náklady</a:t>
            </a:r>
          </a:p>
          <a:p>
            <a:pPr marL="342900" indent="-342900" eaLnBrk="0">
              <a:spcBef>
                <a:spcPct val="20000"/>
              </a:spcBef>
              <a:spcAft>
                <a:spcPts val="600"/>
              </a:spcAft>
              <a:buFont typeface="Arial" pitchFamily="34" charset="0"/>
              <a:buChar char="•"/>
              <a:defRPr/>
            </a:pPr>
            <a:r>
              <a:rPr lang="cs-CZ">
                <a:ea typeface="ＭＳ Ｐゴシック"/>
                <a:cs typeface="ＭＳ Ｐゴシック"/>
              </a:rPr>
              <a:t>tuzemské cestovné</a:t>
            </a:r>
          </a:p>
          <a:p>
            <a:pPr marL="342900" indent="-342900" eaLnBrk="0">
              <a:spcBef>
                <a:spcPct val="20000"/>
              </a:spcBef>
              <a:spcAft>
                <a:spcPts val="600"/>
              </a:spcAft>
              <a:defRPr/>
            </a:pPr>
            <a:r>
              <a:rPr lang="cs-CZ">
                <a:ea typeface="ＭＳ Ｐゴシック"/>
                <a:cs typeface="ＭＳ Ｐゴシック"/>
              </a:rPr>
              <a:t>	realizačního týmu </a:t>
            </a:r>
          </a:p>
          <a:p>
            <a:pPr marL="342900" indent="-342900" eaLnBrk="0">
              <a:spcBef>
                <a:spcPct val="20000"/>
              </a:spcBef>
              <a:spcAft>
                <a:spcPts val="600"/>
              </a:spcAft>
              <a:buFont typeface="Arial" pitchFamily="34" charset="0"/>
              <a:buChar char="•"/>
              <a:defRPr/>
            </a:pPr>
            <a:r>
              <a:rPr lang="cs-CZ">
                <a:ea typeface="ＭＳ Ｐゴシック"/>
                <a:cs typeface="ＭＳ Ｐゴシック"/>
              </a:rPr>
              <a:t>ubytování a stravné</a:t>
            </a:r>
          </a:p>
          <a:p>
            <a:pPr marL="342900" indent="-342900" eaLnBrk="0">
              <a:spcBef>
                <a:spcPct val="20000"/>
              </a:spcBef>
              <a:spcAft>
                <a:spcPts val="600"/>
              </a:spcAft>
              <a:defRPr/>
            </a:pPr>
            <a:r>
              <a:rPr lang="cs-CZ">
                <a:ea typeface="ＭＳ Ｐゴシック"/>
                <a:cs typeface="ＭＳ Ｐゴシック"/>
              </a:rPr>
              <a:t>	realizačního týmu v ČR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133475"/>
            <a:ext cx="6457950" cy="508000"/>
          </a:xfrm>
        </p:spPr>
        <p:txBody>
          <a:bodyPr/>
          <a:lstStyle/>
          <a:p>
            <a:pPr eaLnBrk="1" hangingPunct="1">
              <a:defRPr/>
            </a:pPr>
            <a:r>
              <a:rPr lang="cs-CZ" dirty="0" smtClean="0">
                <a:effectLst>
                  <a:outerShdw blurRad="38100" dist="38100" dir="2700000" algn="tl">
                    <a:srgbClr val="000000">
                      <a:alpha val="43137"/>
                    </a:srgbClr>
                  </a:outerShdw>
                </a:effectLst>
              </a:rPr>
              <a:t>3 – Zařízení 				  </a:t>
            </a:r>
            <a:r>
              <a:rPr lang="cs-CZ" dirty="0" smtClean="0">
                <a:solidFill>
                  <a:schemeClr val="accent6"/>
                </a:solidFill>
                <a:effectLst>
                  <a:outerShdw blurRad="38100" dist="38100" dir="2700000" algn="tl">
                    <a:srgbClr val="000000">
                      <a:alpha val="43137"/>
                    </a:srgbClr>
                  </a:outerShdw>
                </a:effectLst>
              </a:rPr>
              <a:t>limit 25 %</a:t>
            </a:r>
            <a:endParaRPr lang="cs-CZ" dirty="0" smtClean="0">
              <a:effectLst>
                <a:outerShdw blurRad="38100" dist="38100" dir="2700000" algn="tl">
                  <a:srgbClr val="000000">
                    <a:alpha val="43137"/>
                  </a:srgbClr>
                </a:outerShdw>
              </a:effectLst>
              <a:latin typeface="Helvetica CE" charset="-18"/>
            </a:endParaRPr>
          </a:p>
        </p:txBody>
      </p:sp>
      <p:sp>
        <p:nvSpPr>
          <p:cNvPr id="29699"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0D0FF81-DEE9-43C9-9F1C-041BE968B7B3}" type="slidenum">
              <a:rPr lang="en-US" sz="1200">
                <a:solidFill>
                  <a:srgbClr val="898989"/>
                </a:solidFill>
                <a:latin typeface="Calibri" pitchFamily="34" charset="0"/>
              </a:rPr>
              <a:pPr algn="r" eaLnBrk="1" hangingPunct="1"/>
              <a:t>17</a:t>
            </a:fld>
            <a:endParaRPr lang="en-US" sz="1200">
              <a:solidFill>
                <a:srgbClr val="898989"/>
              </a:solidFill>
              <a:latin typeface="Calibri" pitchFamily="34" charset="0"/>
            </a:endParaRPr>
          </a:p>
        </p:txBody>
      </p:sp>
      <p:sp>
        <p:nvSpPr>
          <p:cNvPr id="29700" name="Zástupný symbol pro obsah 4"/>
          <p:cNvSpPr>
            <a:spLocks noGrp="1"/>
          </p:cNvSpPr>
          <p:nvPr>
            <p:ph idx="4294967295"/>
          </p:nvPr>
        </p:nvSpPr>
        <p:spPr>
          <a:xfrm>
            <a:off x="1330325" y="1641475"/>
            <a:ext cx="6457950" cy="3994150"/>
          </a:xfrm>
        </p:spPr>
        <p:txBody>
          <a:bodyPr/>
          <a:lstStyle/>
          <a:p>
            <a:pPr algn="l" hangingPunct="1">
              <a:spcBef>
                <a:spcPct val="0"/>
              </a:spcBef>
              <a:buFont typeface="Arial" pitchFamily="34" charset="0"/>
              <a:buNone/>
            </a:pPr>
            <a:r>
              <a:rPr lang="cs-CZ" b="1" smtClean="0">
                <a:ea typeface="ＭＳ Ｐゴシック" pitchFamily="34" charset="-128"/>
              </a:rPr>
              <a:t>3.1 Nehmotný majetek do 60 tis. </a:t>
            </a:r>
            <a:r>
              <a:rPr lang="cs-CZ" smtClean="0">
                <a:ea typeface="ＭＳ Ｐゴシック" pitchFamily="34" charset="-128"/>
              </a:rPr>
              <a:t>Kč vč. DPH</a:t>
            </a:r>
          </a:p>
          <a:p>
            <a:pPr lvl="1" algn="l" hangingPunct="1">
              <a:spcBef>
                <a:spcPct val="0"/>
              </a:spcBef>
            </a:pPr>
            <a:r>
              <a:rPr lang="cs-CZ" smtClean="0">
                <a:ea typeface="ＭＳ Ｐゴシック" pitchFamily="34" charset="-128"/>
              </a:rPr>
              <a:t>	software, licence, studijní program…</a:t>
            </a:r>
          </a:p>
          <a:p>
            <a:pPr lvl="1" algn="l" hangingPunct="1">
              <a:spcBef>
                <a:spcPct val="0"/>
              </a:spcBef>
              <a:buFont typeface="Arial" pitchFamily="34" charset="0"/>
              <a:buNone/>
            </a:pPr>
            <a:endParaRPr lang="cs-CZ" sz="600" smtClean="0">
              <a:ea typeface="ＭＳ Ｐゴシック" pitchFamily="34" charset="-128"/>
            </a:endParaRPr>
          </a:p>
          <a:p>
            <a:pPr algn="l" hangingPunct="1">
              <a:spcBef>
                <a:spcPct val="0"/>
              </a:spcBef>
              <a:buFont typeface="Arial" pitchFamily="34" charset="0"/>
              <a:buNone/>
            </a:pPr>
            <a:r>
              <a:rPr lang="cs-CZ" b="1" smtClean="0">
                <a:ea typeface="ＭＳ Ｐゴシック" pitchFamily="34" charset="-128"/>
              </a:rPr>
              <a:t>3.2 Dlouhodobý nehmotný majetek nad 60 tis. Kč</a:t>
            </a:r>
            <a:r>
              <a:rPr lang="cs-CZ" smtClean="0">
                <a:ea typeface="ＭＳ Ｐゴシック" pitchFamily="34" charset="-128"/>
              </a:rPr>
              <a:t> </a:t>
            </a:r>
          </a:p>
          <a:p>
            <a:pPr lvl="1" algn="l" hangingPunct="1">
              <a:spcBef>
                <a:spcPct val="0"/>
              </a:spcBef>
            </a:pPr>
            <a:r>
              <a:rPr lang="cs-CZ" b="1" smtClean="0">
                <a:solidFill>
                  <a:srgbClr val="FF0000"/>
                </a:solidFill>
                <a:ea typeface="ＭＳ Ｐゴシック" pitchFamily="34" charset="-128"/>
              </a:rPr>
              <a:t>INVESTICE</a:t>
            </a:r>
          </a:p>
          <a:p>
            <a:pPr lvl="1" algn="l" hangingPunct="1">
              <a:spcBef>
                <a:spcPct val="0"/>
              </a:spcBef>
            </a:pPr>
            <a:r>
              <a:rPr lang="cs-CZ" smtClean="0">
                <a:ea typeface="ＭＳ Ｐゴシック" pitchFamily="34" charset="-128"/>
              </a:rPr>
              <a:t>např. software, licence, autorská práva…</a:t>
            </a:r>
          </a:p>
          <a:p>
            <a:pPr lvl="1" algn="l" hangingPunct="1">
              <a:spcBef>
                <a:spcPct val="0"/>
              </a:spcBef>
              <a:buFont typeface="Arial" pitchFamily="34" charset="0"/>
              <a:buNone/>
            </a:pPr>
            <a:endParaRPr lang="cs-CZ" sz="600" b="1" smtClean="0">
              <a:solidFill>
                <a:srgbClr val="FF0000"/>
              </a:solidFill>
              <a:ea typeface="ＭＳ Ｐゴシック" pitchFamily="34" charset="-128"/>
            </a:endParaRPr>
          </a:p>
          <a:p>
            <a:pPr algn="l" hangingPunct="1">
              <a:spcBef>
                <a:spcPct val="0"/>
              </a:spcBef>
              <a:buFont typeface="Arial" pitchFamily="34" charset="0"/>
              <a:buNone/>
            </a:pPr>
            <a:r>
              <a:rPr lang="cs-CZ" b="1" smtClean="0">
                <a:ea typeface="ＭＳ Ｐゴシック" pitchFamily="34" charset="-128"/>
              </a:rPr>
              <a:t>3.3 Drobný hmotný majetek</a:t>
            </a:r>
          </a:p>
          <a:p>
            <a:pPr lvl="1" algn="l" hangingPunct="1">
              <a:spcBef>
                <a:spcPct val="0"/>
              </a:spcBef>
            </a:pPr>
            <a:r>
              <a:rPr lang="cs-CZ" smtClean="0">
                <a:ea typeface="ＭＳ Ｐゴシック" pitchFamily="34" charset="-128"/>
              </a:rPr>
              <a:t>do 40 tis. Kč </a:t>
            </a:r>
          </a:p>
          <a:p>
            <a:pPr lvl="1" algn="l" hangingPunct="1">
              <a:spcBef>
                <a:spcPct val="0"/>
              </a:spcBef>
            </a:pPr>
            <a:r>
              <a:rPr lang="cs-CZ" smtClean="0">
                <a:ea typeface="ＭＳ Ｐゴシック" pitchFamily="34" charset="-128"/>
              </a:rPr>
              <a:t>PC, foto, tiskárna, již vydané knihy…</a:t>
            </a:r>
          </a:p>
          <a:p>
            <a:pPr lvl="1" algn="l" hangingPunct="1">
              <a:spcBef>
                <a:spcPct val="0"/>
              </a:spcBef>
            </a:pPr>
            <a:r>
              <a:rPr lang="cs-CZ" b="1" smtClean="0">
                <a:solidFill>
                  <a:srgbClr val="FF0000"/>
                </a:solidFill>
                <a:ea typeface="ＭＳ Ｐゴシック" pitchFamily="34" charset="-128"/>
              </a:rPr>
              <a:t>NELZE nábytek</a:t>
            </a:r>
          </a:p>
          <a:p>
            <a:pPr lvl="1" algn="l" hangingPunct="1">
              <a:spcBef>
                <a:spcPct val="0"/>
              </a:spcBef>
              <a:buFont typeface="Arial" pitchFamily="34" charset="0"/>
              <a:buNone/>
            </a:pPr>
            <a:r>
              <a:rPr lang="cs-CZ" sz="1000" smtClean="0">
                <a:ea typeface="ＭＳ Ｐゴシック" pitchFamily="34" charset="-128"/>
              </a:rPr>
              <a:t> </a:t>
            </a:r>
          </a:p>
          <a:p>
            <a:pPr algn="l" hangingPunct="1">
              <a:spcBef>
                <a:spcPct val="0"/>
              </a:spcBef>
              <a:buFont typeface="Arial" pitchFamily="34" charset="0"/>
              <a:buNone/>
            </a:pPr>
            <a:r>
              <a:rPr lang="cs-CZ" b="1" smtClean="0">
                <a:ea typeface="ＭＳ Ｐゴシック" pitchFamily="34" charset="-128"/>
              </a:rPr>
              <a:t>3.4 Použitý drobný hmotný majetek</a:t>
            </a:r>
          </a:p>
          <a:p>
            <a:pPr lvl="1" algn="l" hangingPunct="1">
              <a:spcBef>
                <a:spcPct val="0"/>
              </a:spcBef>
            </a:pPr>
            <a:r>
              <a:rPr lang="cs-CZ" smtClean="0">
                <a:ea typeface="ＭＳ Ｐゴシック" pitchFamily="34" charset="-128"/>
              </a:rPr>
              <a:t>pouze je-li jeho pořízení výhodnější než nákup nového (např. 4 roky staré PC z bazaru za 12 tis. asi nebude uznatelným nákladem, když lze levněji koupit nové).</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133475"/>
            <a:ext cx="6457950" cy="508000"/>
          </a:xfrm>
        </p:spPr>
        <p:txBody>
          <a:bodyPr/>
          <a:lstStyle/>
          <a:p>
            <a:pPr eaLnBrk="1" hangingPunct="1">
              <a:defRPr/>
            </a:pPr>
            <a:r>
              <a:rPr lang="cs-CZ" dirty="0" smtClean="0">
                <a:effectLst>
                  <a:outerShdw blurRad="38100" dist="38100" dir="2700000" algn="tl">
                    <a:srgbClr val="000000">
                      <a:alpha val="43137"/>
                    </a:srgbClr>
                  </a:outerShdw>
                </a:effectLst>
              </a:rPr>
              <a:t>3 – Zařízení 				  </a:t>
            </a:r>
            <a:r>
              <a:rPr lang="cs-CZ" dirty="0" smtClean="0">
                <a:solidFill>
                  <a:schemeClr val="accent6"/>
                </a:solidFill>
                <a:effectLst>
                  <a:outerShdw blurRad="38100" dist="38100" dir="2700000" algn="tl">
                    <a:srgbClr val="000000">
                      <a:alpha val="43137"/>
                    </a:srgbClr>
                  </a:outerShdw>
                </a:effectLst>
              </a:rPr>
              <a:t>limit 25 %</a:t>
            </a:r>
            <a:endParaRPr lang="cs-CZ" dirty="0" smtClean="0">
              <a:effectLst>
                <a:outerShdw blurRad="38100" dist="38100" dir="2700000" algn="tl">
                  <a:srgbClr val="000000">
                    <a:alpha val="43137"/>
                  </a:srgbClr>
                </a:outerShdw>
              </a:effectLst>
              <a:latin typeface="Helvetica CE" charset="-18"/>
            </a:endParaRPr>
          </a:p>
        </p:txBody>
      </p:sp>
      <p:sp>
        <p:nvSpPr>
          <p:cNvPr id="30723"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AB4782B-4CE4-45EB-AE48-2E8770B0DB53}" type="slidenum">
              <a:rPr lang="en-US" sz="1200">
                <a:solidFill>
                  <a:srgbClr val="898989"/>
                </a:solidFill>
                <a:latin typeface="Calibri" pitchFamily="34" charset="0"/>
              </a:rPr>
              <a:pPr algn="r" eaLnBrk="1" hangingPunct="1"/>
              <a:t>18</a:t>
            </a:fld>
            <a:endParaRPr lang="en-US" sz="1200">
              <a:solidFill>
                <a:srgbClr val="898989"/>
              </a:solidFill>
              <a:latin typeface="Calibri" pitchFamily="34" charset="0"/>
            </a:endParaRPr>
          </a:p>
        </p:txBody>
      </p:sp>
      <p:sp>
        <p:nvSpPr>
          <p:cNvPr id="30724" name="Zástupný symbol pro obsah 4"/>
          <p:cNvSpPr>
            <a:spLocks noGrp="1"/>
          </p:cNvSpPr>
          <p:nvPr>
            <p:ph idx="4294967295"/>
          </p:nvPr>
        </p:nvSpPr>
        <p:spPr>
          <a:xfrm>
            <a:off x="1330325" y="1819275"/>
            <a:ext cx="6457950" cy="3657600"/>
          </a:xfrm>
        </p:spPr>
        <p:txBody>
          <a:bodyPr/>
          <a:lstStyle/>
          <a:p>
            <a:pPr algn="l" hangingPunct="1">
              <a:spcBef>
                <a:spcPct val="0"/>
              </a:spcBef>
              <a:buFont typeface="Arial" pitchFamily="34" charset="0"/>
              <a:buNone/>
            </a:pPr>
            <a:r>
              <a:rPr lang="cs-CZ" b="1" smtClean="0">
                <a:ea typeface="ＭＳ Ｐゴシック" pitchFamily="34" charset="-128"/>
              </a:rPr>
              <a:t>3.5 Nájem zařízení, operativní leasing</a:t>
            </a:r>
          </a:p>
          <a:p>
            <a:pPr lvl="1" algn="l" hangingPunct="1">
              <a:spcBef>
                <a:spcPct val="0"/>
              </a:spcBef>
            </a:pPr>
            <a:r>
              <a:rPr lang="cs-CZ" smtClean="0">
                <a:ea typeface="ＭＳ Ｐゴシック" pitchFamily="34" charset="-128"/>
              </a:rPr>
              <a:t>nájem zařízení, vybavení, nehmotného majetku, budov</a:t>
            </a:r>
          </a:p>
          <a:p>
            <a:pPr lvl="1" algn="l" hangingPunct="1">
              <a:spcBef>
                <a:spcPct val="0"/>
              </a:spcBef>
            </a:pPr>
            <a:r>
              <a:rPr lang="cs-CZ" b="1" smtClean="0">
                <a:ea typeface="ＭＳ Ｐゴシック" pitchFamily="34" charset="-128"/>
              </a:rPr>
              <a:t>operativní</a:t>
            </a:r>
            <a:r>
              <a:rPr lang="cs-CZ" smtClean="0">
                <a:ea typeface="ＭＳ Ｐゴシック" pitchFamily="34" charset="-128"/>
              </a:rPr>
              <a:t> leasing – majetek na konci vztahu </a:t>
            </a:r>
            <a:r>
              <a:rPr lang="cs-CZ" b="1" smtClean="0">
                <a:ea typeface="ＭＳ Ｐゴシック" pitchFamily="34" charset="-128"/>
              </a:rPr>
              <a:t>NEPŘECHÁZÍ</a:t>
            </a:r>
            <a:r>
              <a:rPr lang="cs-CZ" smtClean="0">
                <a:ea typeface="ＭＳ Ｐゴシック" pitchFamily="34" charset="-128"/>
              </a:rPr>
              <a:t> do vlastnictví příjemce</a:t>
            </a:r>
          </a:p>
          <a:p>
            <a:pPr lvl="1" algn="l" hangingPunct="1">
              <a:spcBef>
                <a:spcPct val="0"/>
              </a:spcBef>
            </a:pPr>
            <a:r>
              <a:rPr lang="cs-CZ" smtClean="0">
                <a:ea typeface="ＭＳ Ｐゴシック" pitchFamily="34" charset="-128"/>
              </a:rPr>
              <a:t>nájem vozidla k jakýmkoli jiným účelům                   (vč. půjčovného při služební/zahraniční cestě)            je výdajem </a:t>
            </a:r>
            <a:r>
              <a:rPr lang="cs-CZ" b="1" smtClean="0">
                <a:solidFill>
                  <a:srgbClr val="FF0000"/>
                </a:solidFill>
                <a:ea typeface="ＭＳ Ｐゴシック" pitchFamily="34" charset="-128"/>
              </a:rPr>
              <a:t>nezpůsobilým</a:t>
            </a:r>
            <a:r>
              <a:rPr lang="cs-CZ" smtClean="0">
                <a:ea typeface="ＭＳ Ｐゴシック" pitchFamily="34" charset="-128"/>
              </a:rPr>
              <a:t> </a:t>
            </a:r>
          </a:p>
          <a:p>
            <a:pPr lvl="1" algn="l" hangingPunct="1">
              <a:spcBef>
                <a:spcPct val="0"/>
              </a:spcBef>
              <a:buFont typeface="Arial" pitchFamily="34" charset="0"/>
              <a:buNone/>
            </a:pPr>
            <a:endParaRPr lang="cs-CZ" smtClean="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133475"/>
            <a:ext cx="6457950" cy="508000"/>
          </a:xfrm>
        </p:spPr>
        <p:txBody>
          <a:bodyPr/>
          <a:lstStyle/>
          <a:p>
            <a:pPr eaLnBrk="1" hangingPunct="1">
              <a:defRPr/>
            </a:pPr>
            <a:r>
              <a:rPr lang="cs-CZ" dirty="0" smtClean="0">
                <a:effectLst>
                  <a:outerShdw blurRad="38100" dist="38100" dir="2700000" algn="tl">
                    <a:srgbClr val="000000">
                      <a:alpha val="43137"/>
                    </a:srgbClr>
                  </a:outerShdw>
                </a:effectLst>
              </a:rPr>
              <a:t>3 – Zařízení 				  </a:t>
            </a:r>
            <a:r>
              <a:rPr lang="cs-CZ" dirty="0" smtClean="0">
                <a:solidFill>
                  <a:schemeClr val="accent6"/>
                </a:solidFill>
                <a:effectLst>
                  <a:outerShdw blurRad="38100" dist="38100" dir="2700000" algn="tl">
                    <a:srgbClr val="000000">
                      <a:alpha val="43137"/>
                    </a:srgbClr>
                  </a:outerShdw>
                </a:effectLst>
              </a:rPr>
              <a:t>limit 25 %</a:t>
            </a:r>
            <a:endParaRPr lang="cs-CZ" dirty="0" smtClean="0">
              <a:effectLst>
                <a:outerShdw blurRad="38100" dist="38100" dir="2700000" algn="tl">
                  <a:srgbClr val="000000">
                    <a:alpha val="43137"/>
                  </a:srgbClr>
                </a:outerShdw>
              </a:effectLst>
              <a:latin typeface="Helvetica CE" charset="-18"/>
            </a:endParaRPr>
          </a:p>
        </p:txBody>
      </p:sp>
      <p:sp>
        <p:nvSpPr>
          <p:cNvPr id="31747"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7DEBD60B-92B7-443A-9C2E-4F03A8864316}" type="slidenum">
              <a:rPr lang="en-US" sz="1200">
                <a:solidFill>
                  <a:srgbClr val="898989"/>
                </a:solidFill>
                <a:latin typeface="Calibri" pitchFamily="34" charset="0"/>
              </a:rPr>
              <a:pPr algn="r" eaLnBrk="1" hangingPunct="1"/>
              <a:t>19</a:t>
            </a:fld>
            <a:endParaRPr lang="en-US" sz="1200">
              <a:solidFill>
                <a:srgbClr val="898989"/>
              </a:solidFill>
              <a:latin typeface="Calibri" pitchFamily="34" charset="0"/>
            </a:endParaRPr>
          </a:p>
        </p:txBody>
      </p:sp>
      <p:sp>
        <p:nvSpPr>
          <p:cNvPr id="31748" name="Zástupný symbol pro obsah 4"/>
          <p:cNvSpPr>
            <a:spLocks noGrp="1"/>
          </p:cNvSpPr>
          <p:nvPr>
            <p:ph idx="4294967295"/>
          </p:nvPr>
        </p:nvSpPr>
        <p:spPr>
          <a:xfrm>
            <a:off x="1330325" y="1819275"/>
            <a:ext cx="6457950" cy="3657600"/>
          </a:xfrm>
        </p:spPr>
        <p:txBody>
          <a:bodyPr/>
          <a:lstStyle/>
          <a:p>
            <a:pPr algn="l" hangingPunct="1">
              <a:spcBef>
                <a:spcPct val="0"/>
              </a:spcBef>
              <a:buFont typeface="Arial" pitchFamily="34" charset="0"/>
              <a:buNone/>
            </a:pPr>
            <a:r>
              <a:rPr lang="cs-CZ" b="1" smtClean="0">
                <a:ea typeface="ＭＳ Ｐゴシック" pitchFamily="34" charset="-128"/>
              </a:rPr>
              <a:t>3.6 Daňové odpisy</a:t>
            </a:r>
          </a:p>
          <a:p>
            <a:pPr lvl="1" algn="l" hangingPunct="1">
              <a:spcBef>
                <a:spcPct val="0"/>
              </a:spcBef>
            </a:pPr>
            <a:r>
              <a:rPr lang="cs-CZ" smtClean="0">
                <a:ea typeface="ＭＳ Ｐゴシック" pitchFamily="34" charset="-128"/>
              </a:rPr>
              <a:t>pouze u majetku, který </a:t>
            </a:r>
            <a:r>
              <a:rPr lang="cs-CZ" b="1" smtClean="0">
                <a:ea typeface="ＭＳ Ｐゴシック" pitchFamily="34" charset="-128"/>
              </a:rPr>
              <a:t>NEBYL</a:t>
            </a:r>
            <a:r>
              <a:rPr lang="cs-CZ" smtClean="0">
                <a:ea typeface="ＭＳ Ｐゴシック" pitchFamily="34" charset="-128"/>
              </a:rPr>
              <a:t> pořízen z jakýchkoli dotačních prostředků (ani zčásti, ani kdykoli před začátkem projektu)</a:t>
            </a:r>
          </a:p>
          <a:p>
            <a:pPr lvl="1" algn="l" hangingPunct="1">
              <a:spcBef>
                <a:spcPct val="0"/>
              </a:spcBef>
            </a:pPr>
            <a:r>
              <a:rPr lang="cs-CZ" smtClean="0">
                <a:ea typeface="ＭＳ Ｐゴシック" pitchFamily="34" charset="-128"/>
              </a:rPr>
              <a:t>odpisy motorových vozidel = </a:t>
            </a:r>
            <a:r>
              <a:rPr lang="cs-CZ" b="1" smtClean="0">
                <a:solidFill>
                  <a:srgbClr val="FF0000"/>
                </a:solidFill>
                <a:ea typeface="ＭＳ Ｐゴシック" pitchFamily="34" charset="-128"/>
              </a:rPr>
              <a:t>nezpůsobilý výdaj</a:t>
            </a:r>
          </a:p>
          <a:p>
            <a:pPr lvl="1" algn="l" hangingPunct="1">
              <a:spcBef>
                <a:spcPct val="0"/>
              </a:spcBef>
              <a:buFont typeface="Arial" pitchFamily="34" charset="0"/>
              <a:buNone/>
            </a:pPr>
            <a:endParaRPr lang="cs-CZ" b="1" smtClean="0">
              <a:solidFill>
                <a:srgbClr val="FF0000"/>
              </a:solidFill>
              <a:ea typeface="ＭＳ Ｐゴシック" pitchFamily="34" charset="-128"/>
            </a:endParaRPr>
          </a:p>
          <a:p>
            <a:pPr algn="l" hangingPunct="1">
              <a:spcBef>
                <a:spcPct val="0"/>
              </a:spcBef>
              <a:buFont typeface="Arial" pitchFamily="34" charset="0"/>
              <a:buNone/>
            </a:pPr>
            <a:r>
              <a:rPr lang="cs-CZ" b="1" smtClean="0">
                <a:ea typeface="ＭＳ Ｐゴシック" pitchFamily="34" charset="-128"/>
              </a:rPr>
              <a:t>3.7 Výdaje na opravy a údržbu </a:t>
            </a:r>
            <a:endParaRPr lang="cs-CZ" smtClean="0">
              <a:ea typeface="ＭＳ Ｐゴシック" pitchFamily="34" charset="-128"/>
            </a:endParaRPr>
          </a:p>
          <a:p>
            <a:pPr lvl="1" algn="l" hangingPunct="1">
              <a:spcBef>
                <a:spcPct val="0"/>
              </a:spcBef>
            </a:pPr>
            <a:r>
              <a:rPr lang="cs-CZ" smtClean="0">
                <a:ea typeface="ＭＳ Ｐゴシック" pitchFamily="34" charset="-128"/>
              </a:rPr>
              <a:t>jen majetek pořízený ze způsobilých výdajů projektu nebo odepisovaný v rámci způsobilých výdajů projektu</a:t>
            </a:r>
          </a:p>
          <a:p>
            <a:pPr lvl="1" algn="l" hangingPunct="1">
              <a:spcBef>
                <a:spcPct val="0"/>
              </a:spcBef>
            </a:pPr>
            <a:r>
              <a:rPr lang="cs-CZ" smtClean="0">
                <a:ea typeface="ＭＳ Ｐゴシック" pitchFamily="34" charset="-128"/>
              </a:rPr>
              <a:t>majetek, který je v projektu používán, ale </a:t>
            </a:r>
            <a:r>
              <a:rPr lang="cs-CZ" b="1" smtClean="0">
                <a:ea typeface="ＭＳ Ｐゴシック" pitchFamily="34" charset="-128"/>
              </a:rPr>
              <a:t>není z projektu žádným způsobem financován</a:t>
            </a:r>
            <a:r>
              <a:rPr lang="cs-CZ" smtClean="0">
                <a:ea typeface="ＭＳ Ｐゴシック" pitchFamily="34" charset="-128"/>
              </a:rPr>
              <a:t>, </a:t>
            </a:r>
            <a:r>
              <a:rPr lang="cs-CZ" b="1" smtClean="0">
                <a:solidFill>
                  <a:srgbClr val="FF0000"/>
                </a:solidFill>
                <a:ea typeface="ＭＳ Ｐゴシック" pitchFamily="34" charset="-128"/>
              </a:rPr>
              <a:t>nelze</a:t>
            </a:r>
            <a:r>
              <a:rPr lang="cs-CZ" smtClean="0">
                <a:ea typeface="ＭＳ Ｐゴシック" pitchFamily="34" charset="-128"/>
              </a:rPr>
              <a:t> z projektové dotace </a:t>
            </a:r>
            <a:r>
              <a:rPr lang="cs-CZ" b="1" smtClean="0">
                <a:solidFill>
                  <a:srgbClr val="FF0000"/>
                </a:solidFill>
                <a:ea typeface="ＭＳ Ｐゴシック" pitchFamily="34" charset="-128"/>
              </a:rPr>
              <a:t>ani opravovat, ani udržovat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30325" y="1260475"/>
            <a:ext cx="6457950" cy="498475"/>
          </a:xfrm>
        </p:spPr>
        <p:txBody>
          <a:bodyPr/>
          <a:lstStyle/>
          <a:p>
            <a:pPr eaLnBrk="1" hangingPunct="1">
              <a:defRPr/>
            </a:pPr>
            <a:r>
              <a:rPr lang="cs-CZ" smtClean="0">
                <a:effectLst>
                  <a:outerShdw blurRad="38100" dist="38100" dir="2700000" algn="tl">
                    <a:srgbClr val="C0C0C0"/>
                  </a:outerShdw>
                </a:effectLst>
                <a:latin typeface="Helvetica CE" charset="-18"/>
                <a:cs typeface="Helvetica CE" charset="-18"/>
              </a:rPr>
              <a:t>Obsah</a:t>
            </a: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390D272-8E85-4F72-BB18-8FC99A8206C4}" type="slidenum">
              <a:rPr lang="en-US" smtClean="0">
                <a:solidFill>
                  <a:srgbClr val="898989"/>
                </a:solidFill>
                <a:latin typeface="Calibri" pitchFamily="34" charset="0"/>
              </a:rPr>
              <a:pPr eaLnBrk="1" hangingPunct="1"/>
              <a:t>2</a:t>
            </a:fld>
            <a:endParaRPr lang="en-US" smtClean="0">
              <a:solidFill>
                <a:srgbClr val="898989"/>
              </a:solidFill>
              <a:latin typeface="Calibri" pitchFamily="34" charset="0"/>
            </a:endParaRPr>
          </a:p>
        </p:txBody>
      </p:sp>
      <p:sp>
        <p:nvSpPr>
          <p:cNvPr id="14340" name="Zástupný symbol pro obsah 4"/>
          <p:cNvSpPr>
            <a:spLocks noGrp="1"/>
          </p:cNvSpPr>
          <p:nvPr>
            <p:ph idx="1"/>
          </p:nvPr>
        </p:nvSpPr>
        <p:spPr>
          <a:xfrm>
            <a:off x="603250" y="1928813"/>
            <a:ext cx="7185025" cy="3416300"/>
          </a:xfrm>
        </p:spPr>
        <p:txBody>
          <a:bodyPr/>
          <a:lstStyle/>
          <a:p>
            <a:pPr lvl="1" algn="l" hangingPunct="1">
              <a:buFont typeface="Arial" pitchFamily="34" charset="0"/>
              <a:buChar char="•"/>
            </a:pPr>
            <a:r>
              <a:rPr lang="cs-CZ" smtClean="0">
                <a:ea typeface="ＭＳ Ｐゴシック" pitchFamily="34" charset="-128"/>
              </a:rPr>
              <a:t>nejdůležitější pravidla při čerpání rozpočtu</a:t>
            </a:r>
          </a:p>
          <a:p>
            <a:pPr lvl="1" algn="l" hangingPunct="1">
              <a:buFont typeface="Arial" pitchFamily="34" charset="0"/>
              <a:buChar char="•"/>
            </a:pPr>
            <a:r>
              <a:rPr lang="cs-CZ" smtClean="0">
                <a:ea typeface="ＭＳ Ｐゴシック" pitchFamily="34" charset="-128"/>
              </a:rPr>
              <a:t>kap. 1 – osobní náklady – stručné opakování</a:t>
            </a:r>
          </a:p>
          <a:p>
            <a:pPr lvl="1" algn="l" hangingPunct="1">
              <a:buFont typeface="Arial" pitchFamily="34" charset="0"/>
              <a:buChar char="•"/>
            </a:pPr>
            <a:r>
              <a:rPr lang="cs-CZ" smtClean="0">
                <a:ea typeface="ＭＳ Ｐゴシック" pitchFamily="34" charset="-128"/>
              </a:rPr>
              <a:t>kap. 1 – vzory pracovních smluv</a:t>
            </a:r>
          </a:p>
          <a:p>
            <a:pPr lvl="1" algn="l" hangingPunct="1">
              <a:buFont typeface="Arial" pitchFamily="34" charset="0"/>
              <a:buChar char="•"/>
            </a:pPr>
            <a:r>
              <a:rPr lang="cs-CZ" smtClean="0">
                <a:ea typeface="ＭＳ Ｐゴシック" pitchFamily="34" charset="-128"/>
              </a:rPr>
              <a:t>kap. 2 – cestovné – stručné opakování</a:t>
            </a:r>
          </a:p>
          <a:p>
            <a:pPr lvl="1" algn="l" hangingPunct="1">
              <a:buFont typeface="Arial" pitchFamily="34" charset="0"/>
              <a:buChar char="•"/>
            </a:pPr>
            <a:r>
              <a:rPr lang="cs-CZ" smtClean="0">
                <a:ea typeface="ＭＳ Ｐゴシック" pitchFamily="34" charset="-128"/>
              </a:rPr>
              <a:t>kap. 3 – zařízení – stručné opakování</a:t>
            </a:r>
          </a:p>
          <a:p>
            <a:pPr lvl="1" algn="l" hangingPunct="1">
              <a:buFont typeface="Arial" pitchFamily="34" charset="0"/>
              <a:buChar char="•"/>
            </a:pPr>
            <a:r>
              <a:rPr lang="cs-CZ" smtClean="0">
                <a:ea typeface="ＭＳ Ｐゴシック" pitchFamily="34" charset="-128"/>
              </a:rPr>
              <a:t>kap. 3 – zařízení – vzor paragonu</a:t>
            </a:r>
          </a:p>
          <a:p>
            <a:pPr lvl="1" algn="l" hangingPunct="1">
              <a:buFont typeface="Arial" pitchFamily="34" charset="0"/>
              <a:buChar char="•"/>
            </a:pPr>
            <a:r>
              <a:rPr lang="cs-CZ" smtClean="0">
                <a:ea typeface="ＭＳ Ｐゴシック" pitchFamily="34" charset="-128"/>
              </a:rPr>
              <a:t>kap. 5 – služby – stručné opakování</a:t>
            </a:r>
          </a:p>
          <a:p>
            <a:pPr lvl="1" algn="l" hangingPunct="1">
              <a:buFont typeface="Arial" pitchFamily="34" charset="0"/>
              <a:buChar char="•"/>
            </a:pPr>
            <a:r>
              <a:rPr lang="cs-CZ" smtClean="0">
                <a:ea typeface="ＭＳ Ｐゴシック" pitchFamily="34" charset="-128"/>
              </a:rPr>
              <a:t>kap. 5 – služby – vzor faktury</a:t>
            </a:r>
          </a:p>
          <a:p>
            <a:pPr lvl="1" algn="l" hangingPunct="1">
              <a:buFont typeface="Arial" pitchFamily="34" charset="0"/>
              <a:buChar char="•"/>
            </a:pPr>
            <a:endParaRPr lang="cs-CZ"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133475"/>
            <a:ext cx="6457950" cy="517525"/>
          </a:xfrm>
        </p:spPr>
        <p:txBody>
          <a:bodyPr/>
          <a:lstStyle/>
          <a:p>
            <a:pPr eaLnBrk="1" hangingPunct="1">
              <a:defRPr/>
            </a:pPr>
            <a:r>
              <a:rPr lang="cs-CZ" dirty="0" smtClean="0">
                <a:effectLst>
                  <a:outerShdw blurRad="38100" dist="38100" dir="2700000" algn="tl">
                    <a:srgbClr val="000000">
                      <a:alpha val="43137"/>
                    </a:srgbClr>
                  </a:outerShdw>
                </a:effectLst>
              </a:rPr>
              <a:t>3 – Zařízení 				  </a:t>
            </a:r>
            <a:r>
              <a:rPr lang="cs-CZ" dirty="0" smtClean="0">
                <a:solidFill>
                  <a:schemeClr val="accent6"/>
                </a:solidFill>
                <a:effectLst>
                  <a:outerShdw blurRad="38100" dist="38100" dir="2700000" algn="tl">
                    <a:srgbClr val="000000">
                      <a:alpha val="43137"/>
                    </a:srgbClr>
                  </a:outerShdw>
                </a:effectLst>
              </a:rPr>
              <a:t>limit 25 %</a:t>
            </a:r>
            <a:endParaRPr lang="cs-CZ" dirty="0" smtClean="0">
              <a:effectLst>
                <a:outerShdw blurRad="38100" dist="38100" dir="2700000" algn="tl">
                  <a:srgbClr val="000000">
                    <a:alpha val="43137"/>
                  </a:srgbClr>
                </a:outerShdw>
              </a:effectLst>
              <a:latin typeface="Helvetica CE" charset="-18"/>
            </a:endParaRPr>
          </a:p>
        </p:txBody>
      </p:sp>
      <p:sp>
        <p:nvSpPr>
          <p:cNvPr id="32771"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8A9158FA-D4DE-447A-8E7D-B25E6F1FD647}" type="slidenum">
              <a:rPr lang="en-US" sz="1200">
                <a:solidFill>
                  <a:srgbClr val="898989"/>
                </a:solidFill>
                <a:latin typeface="Calibri" pitchFamily="34" charset="0"/>
              </a:rPr>
              <a:pPr algn="r" eaLnBrk="1" hangingPunct="1"/>
              <a:t>20</a:t>
            </a:fld>
            <a:endParaRPr lang="en-US" sz="1200">
              <a:solidFill>
                <a:srgbClr val="898989"/>
              </a:solidFill>
              <a:latin typeface="Calibri" pitchFamily="34" charset="0"/>
            </a:endParaRPr>
          </a:p>
        </p:txBody>
      </p:sp>
      <p:sp>
        <p:nvSpPr>
          <p:cNvPr id="32772" name="Zástupný symbol pro obsah 4"/>
          <p:cNvSpPr>
            <a:spLocks noGrp="1"/>
          </p:cNvSpPr>
          <p:nvPr>
            <p:ph idx="4294967295"/>
          </p:nvPr>
        </p:nvSpPr>
        <p:spPr>
          <a:xfrm>
            <a:off x="1330325" y="1798638"/>
            <a:ext cx="6457950" cy="3697287"/>
          </a:xfrm>
        </p:spPr>
        <p:txBody>
          <a:bodyPr/>
          <a:lstStyle/>
          <a:p>
            <a:pPr>
              <a:spcBef>
                <a:spcPct val="0"/>
              </a:spcBef>
              <a:buFont typeface="Arial" pitchFamily="34" charset="0"/>
              <a:buNone/>
            </a:pPr>
            <a:r>
              <a:rPr lang="cs-CZ" b="1" smtClean="0">
                <a:ea typeface="ＭＳ Ｐゴシック" pitchFamily="34" charset="-128"/>
              </a:rPr>
              <a:t>3.8 Křížové financování (KF) </a:t>
            </a:r>
          </a:p>
          <a:p>
            <a:pPr lvl="1">
              <a:spcBef>
                <a:spcPct val="0"/>
              </a:spcBef>
            </a:pPr>
            <a:r>
              <a:rPr lang="cs-CZ" smtClean="0">
                <a:ea typeface="ＭＳ Ｐゴシック" pitchFamily="34" charset="-128"/>
              </a:rPr>
              <a:t>limit </a:t>
            </a:r>
            <a:r>
              <a:rPr lang="cs-CZ" b="1" smtClean="0">
                <a:solidFill>
                  <a:srgbClr val="FF0000"/>
                </a:solidFill>
                <a:ea typeface="ＭＳ Ｐゴシック" pitchFamily="34" charset="-128"/>
              </a:rPr>
              <a:t>max. 9 % </a:t>
            </a:r>
            <a:r>
              <a:rPr lang="cs-CZ" smtClean="0">
                <a:ea typeface="ＭＳ Ｐゴシック" pitchFamily="34" charset="-128"/>
              </a:rPr>
              <a:t>celkových způsobilých výdajů projektu</a:t>
            </a:r>
          </a:p>
          <a:p>
            <a:pPr lvl="1">
              <a:spcBef>
                <a:spcPct val="0"/>
              </a:spcBef>
            </a:pPr>
            <a:r>
              <a:rPr lang="cs-CZ" smtClean="0">
                <a:ea typeface="ＭＳ Ｐゴシック" pitchFamily="34" charset="-128"/>
              </a:rPr>
              <a:t>pouze příjemce, který daňově neodepisuje</a:t>
            </a:r>
          </a:p>
          <a:p>
            <a:pPr>
              <a:spcBef>
                <a:spcPct val="0"/>
              </a:spcBef>
            </a:pPr>
            <a:endParaRPr lang="cs-CZ" smtClean="0">
              <a:ea typeface="ＭＳ Ｐゴシック" pitchFamily="34" charset="-128"/>
            </a:endParaRPr>
          </a:p>
          <a:p>
            <a:pPr>
              <a:spcBef>
                <a:spcPct val="0"/>
              </a:spcBef>
              <a:buFont typeface="Arial" pitchFamily="34" charset="0"/>
              <a:buNone/>
            </a:pPr>
            <a:r>
              <a:rPr lang="cs-CZ" b="1" smtClean="0">
                <a:ea typeface="ＭＳ Ｐゴシック" pitchFamily="34" charset="-128"/>
              </a:rPr>
              <a:t>3.8.1 Investiční část KF</a:t>
            </a:r>
          </a:p>
          <a:p>
            <a:pPr lvl="1">
              <a:spcBef>
                <a:spcPct val="0"/>
              </a:spcBef>
            </a:pPr>
            <a:r>
              <a:rPr lang="cs-CZ" smtClean="0">
                <a:ea typeface="ＭＳ Ｐゴシック" pitchFamily="34" charset="-128"/>
              </a:rPr>
              <a:t>hmotný majetek nad 40 tis. Kč vč. DPH</a:t>
            </a:r>
          </a:p>
          <a:p>
            <a:pPr>
              <a:spcBef>
                <a:spcPct val="0"/>
              </a:spcBef>
              <a:buFont typeface="Arial" pitchFamily="34" charset="0"/>
              <a:buNone/>
            </a:pPr>
            <a:r>
              <a:rPr lang="cs-CZ" b="1" smtClean="0">
                <a:ea typeface="ＭＳ Ｐゴシック" pitchFamily="34" charset="-128"/>
              </a:rPr>
              <a:t>3.8.2 Neinvestiční část KF</a:t>
            </a:r>
          </a:p>
          <a:p>
            <a:pPr lvl="1">
              <a:spcBef>
                <a:spcPct val="0"/>
              </a:spcBef>
            </a:pPr>
            <a:r>
              <a:rPr lang="cs-CZ" smtClean="0">
                <a:ea typeface="ＭＳ Ｐゴシック" pitchFamily="34" charset="-128"/>
              </a:rPr>
              <a:t>nábytek do 40 tis. Kč pro cílovou skupinu; přesný výčet viz Příručka pro žadatele/příjemce</a:t>
            </a:r>
          </a:p>
          <a:p>
            <a:pPr lvl="1">
              <a:spcBef>
                <a:spcPct val="0"/>
              </a:spcBef>
            </a:pPr>
            <a:r>
              <a:rPr lang="cs-CZ" smtClean="0">
                <a:ea typeface="ＭＳ Ｐゴシック" pitchFamily="34" charset="-128"/>
              </a:rPr>
              <a:t>nábytek a vybavení pro realizační tým – v max. hodnotě 15 tis. Kč/1 přepočtený úvazek</a:t>
            </a:r>
          </a:p>
          <a:p>
            <a:pPr lvl="1">
              <a:spcBef>
                <a:spcPct val="0"/>
              </a:spcBef>
              <a:buFont typeface="Arial" pitchFamily="34" charset="0"/>
              <a:buNone/>
            </a:pPr>
            <a:r>
              <a:rPr lang="cs-CZ" smtClean="0">
                <a:ea typeface="ＭＳ Ｐゴシック" pitchFamily="34" charset="-128"/>
              </a:rPr>
              <a:t>	(v projektu např. 3,64 přepočteného úvazku x 15 000 Kč = nábytek pro realizační tým za max. 54 600 Kč)</a:t>
            </a:r>
          </a:p>
          <a:p>
            <a:pPr>
              <a:spcBef>
                <a:spcPct val="0"/>
              </a:spcBef>
            </a:pPr>
            <a:endParaRPr lang="cs-CZ" sz="1200" smtClean="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30325" y="1133475"/>
            <a:ext cx="6457950" cy="508000"/>
          </a:xfrm>
        </p:spPr>
        <p:txBody>
          <a:bodyPr/>
          <a:lstStyle/>
          <a:p>
            <a:pPr eaLnBrk="1" hangingPunct="1">
              <a:defRPr/>
            </a:pPr>
            <a:r>
              <a:rPr lang="cs-CZ" dirty="0" smtClean="0">
                <a:effectLst>
                  <a:outerShdw blurRad="38100" dist="38100" dir="2700000" algn="tl">
                    <a:srgbClr val="000000">
                      <a:alpha val="43137"/>
                    </a:srgbClr>
                  </a:outerShdw>
                </a:effectLst>
              </a:rPr>
              <a:t>3 – Zařízení – shrnutí   </a:t>
            </a:r>
            <a:r>
              <a:rPr lang="cs-CZ" dirty="0" smtClean="0">
                <a:solidFill>
                  <a:schemeClr val="accent6"/>
                </a:solidFill>
                <a:effectLst>
                  <a:outerShdw blurRad="38100" dist="38100" dir="2700000" algn="tl">
                    <a:srgbClr val="000000">
                      <a:alpha val="43137"/>
                    </a:srgbClr>
                  </a:outerShdw>
                </a:effectLst>
              </a:rPr>
              <a:t>limit 25 %</a:t>
            </a:r>
            <a:endParaRPr lang="cs-CZ" dirty="0" smtClean="0">
              <a:effectLst>
                <a:outerShdw blurRad="38100" dist="38100" dir="2700000" algn="tl">
                  <a:srgbClr val="000000">
                    <a:alpha val="43137"/>
                  </a:srgbClr>
                </a:outerShdw>
              </a:effectLst>
              <a:latin typeface="Helvetica CE" charset="-18"/>
            </a:endParaRPr>
          </a:p>
        </p:txBody>
      </p:sp>
      <p:sp>
        <p:nvSpPr>
          <p:cNvPr id="33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2AC86BF-1454-4024-A913-E8B40129B71C}" type="slidenum">
              <a:rPr lang="en-US" smtClean="0">
                <a:solidFill>
                  <a:srgbClr val="898989"/>
                </a:solidFill>
                <a:latin typeface="Calibri" pitchFamily="34" charset="0"/>
              </a:rPr>
              <a:pPr eaLnBrk="1" hangingPunct="1"/>
              <a:t>21</a:t>
            </a:fld>
            <a:endParaRPr lang="en-US" smtClean="0">
              <a:solidFill>
                <a:srgbClr val="898989"/>
              </a:solidFill>
              <a:latin typeface="Calibri" pitchFamily="34" charset="0"/>
            </a:endParaRPr>
          </a:p>
        </p:txBody>
      </p:sp>
      <p:sp>
        <p:nvSpPr>
          <p:cNvPr id="6" name="Podnadpis 1"/>
          <p:cNvSpPr>
            <a:spLocks noGrp="1"/>
          </p:cNvSpPr>
          <p:nvPr>
            <p:ph idx="1"/>
          </p:nvPr>
        </p:nvSpPr>
        <p:spPr>
          <a:xfrm>
            <a:off x="1330325" y="2171700"/>
            <a:ext cx="3540125" cy="3173413"/>
          </a:xfrm>
        </p:spPr>
        <p:txBody>
          <a:bodyPr/>
          <a:lstStyle/>
          <a:p>
            <a:pPr algn="l" hangingPunct="1">
              <a:spcAft>
                <a:spcPts val="600"/>
              </a:spcAft>
              <a:buFont typeface="Arial" charset="0"/>
              <a:buNone/>
              <a:defRPr/>
            </a:pPr>
            <a:r>
              <a:rPr lang="cs-CZ" sz="2400" b="1" dirty="0" smtClean="0">
                <a:solidFill>
                  <a:schemeClr val="accent6"/>
                </a:solidFill>
                <a:effectLst>
                  <a:outerShdw blurRad="38100" dist="38100" dir="2700000" algn="tl">
                    <a:srgbClr val="000000">
                      <a:alpha val="43137"/>
                    </a:srgbClr>
                  </a:outerShdw>
                </a:effectLst>
              </a:rPr>
              <a:t>Přímé náklady</a:t>
            </a:r>
          </a:p>
          <a:p>
            <a:pPr algn="l" hangingPunct="1">
              <a:spcAft>
                <a:spcPts val="600"/>
              </a:spcAft>
              <a:buFont typeface="Arial" charset="0"/>
              <a:buChar char="•"/>
              <a:defRPr/>
            </a:pPr>
            <a:r>
              <a:rPr lang="cs-CZ" dirty="0" smtClean="0"/>
              <a:t>notebooky pro cílovou skupinu</a:t>
            </a:r>
          </a:p>
          <a:p>
            <a:pPr algn="l" hangingPunct="1">
              <a:spcAft>
                <a:spcPts val="600"/>
              </a:spcAft>
              <a:buFont typeface="Arial" charset="0"/>
              <a:buChar char="•"/>
              <a:defRPr/>
            </a:pPr>
            <a:r>
              <a:rPr lang="cs-CZ" dirty="0" smtClean="0"/>
              <a:t>odborná literatura</a:t>
            </a:r>
          </a:p>
          <a:p>
            <a:pPr algn="l" hangingPunct="1">
              <a:spcAft>
                <a:spcPts val="600"/>
              </a:spcAft>
              <a:buFont typeface="Arial" charset="0"/>
              <a:buChar char="•"/>
              <a:defRPr/>
            </a:pPr>
            <a:r>
              <a:rPr lang="cs-CZ" dirty="0" smtClean="0"/>
              <a:t>software</a:t>
            </a:r>
          </a:p>
        </p:txBody>
      </p:sp>
      <p:sp>
        <p:nvSpPr>
          <p:cNvPr id="7" name="Podnadpis 1"/>
          <p:cNvSpPr txBox="1">
            <a:spLocks/>
          </p:cNvSpPr>
          <p:nvPr/>
        </p:nvSpPr>
        <p:spPr bwMode="auto">
          <a:xfrm>
            <a:off x="4870450" y="2171700"/>
            <a:ext cx="3816350" cy="3976688"/>
          </a:xfrm>
          <a:prstGeom prst="rect">
            <a:avLst/>
          </a:prstGeom>
          <a:noFill/>
          <a:ln w="9525">
            <a:noFill/>
            <a:miter lim="800000"/>
            <a:headEnd/>
            <a:tailEnd/>
          </a:ln>
        </p:spPr>
        <p:txBody>
          <a:bodyPr/>
          <a:lstStyle/>
          <a:p>
            <a:pPr marL="342900" indent="-342900" eaLnBrk="0">
              <a:spcBef>
                <a:spcPct val="20000"/>
              </a:spcBef>
              <a:spcAft>
                <a:spcPts val="600"/>
              </a:spcAft>
              <a:defRPr/>
            </a:pPr>
            <a:r>
              <a:rPr lang="cs-CZ" sz="2400" b="1">
                <a:solidFill>
                  <a:srgbClr val="F79646"/>
                </a:solidFill>
                <a:effectLst>
                  <a:outerShdw blurRad="38100" dist="38100" dir="2700000" algn="tl">
                    <a:srgbClr val="C0C0C0"/>
                  </a:outerShdw>
                </a:effectLst>
                <a:latin typeface="Helvetica CE"/>
                <a:ea typeface="Helvetica CE"/>
                <a:cs typeface="Helvetica CE"/>
              </a:rPr>
              <a:t>Nepřímé náklady</a:t>
            </a:r>
          </a:p>
          <a:p>
            <a:pPr marL="342900" indent="-342900" eaLnBrk="0">
              <a:spcBef>
                <a:spcPct val="20000"/>
              </a:spcBef>
              <a:spcAft>
                <a:spcPts val="600"/>
              </a:spcAft>
              <a:buFont typeface="Arial" pitchFamily="34" charset="0"/>
              <a:buChar char="•"/>
              <a:defRPr/>
            </a:pPr>
            <a:r>
              <a:rPr lang="cs-CZ">
                <a:ea typeface="ＭＳ Ｐゴシック"/>
                <a:cs typeface="ＭＳ Ｐゴシック"/>
              </a:rPr>
              <a:t>papíry a psací potřeby</a:t>
            </a:r>
          </a:p>
          <a:p>
            <a:pPr marL="342900" indent="-342900" eaLnBrk="0">
              <a:spcBef>
                <a:spcPct val="20000"/>
              </a:spcBef>
              <a:spcAft>
                <a:spcPts val="600"/>
              </a:spcAft>
              <a:buFont typeface="Arial" pitchFamily="34" charset="0"/>
              <a:buChar char="•"/>
              <a:defRPr/>
            </a:pPr>
            <a:r>
              <a:rPr lang="cs-CZ">
                <a:ea typeface="ＭＳ Ｐゴシック"/>
                <a:cs typeface="ＭＳ Ｐゴシック"/>
              </a:rPr>
              <a:t>kancelářské potřeby pro administraci projektu</a:t>
            </a:r>
          </a:p>
          <a:p>
            <a:pPr marL="342900" indent="-342900" eaLnBrk="0">
              <a:spcBef>
                <a:spcPct val="20000"/>
              </a:spcBef>
              <a:spcAft>
                <a:spcPts val="600"/>
              </a:spcAft>
              <a:buFont typeface="Arial" pitchFamily="34" charset="0"/>
              <a:buChar char="•"/>
              <a:defRPr/>
            </a:pPr>
            <a:r>
              <a:rPr lang="cs-CZ">
                <a:ea typeface="ＭＳ Ｐゴシック"/>
                <a:cs typeface="ＭＳ Ｐゴシック"/>
              </a:rPr>
              <a:t>zapisovatelné disky (CD, DVD, flash disky, externí disky)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133475"/>
            <a:ext cx="6457950" cy="517525"/>
          </a:xfrm>
        </p:spPr>
        <p:txBody>
          <a:bodyPr/>
          <a:lstStyle/>
          <a:p>
            <a:pPr eaLnBrk="1" hangingPunct="1">
              <a:defRPr/>
            </a:pPr>
            <a:r>
              <a:rPr lang="cs-CZ" smtClean="0">
                <a:effectLst>
                  <a:outerShdw blurRad="38100" dist="38100" dir="2700000" algn="tl">
                    <a:srgbClr val="C0C0C0"/>
                  </a:outerShdw>
                </a:effectLst>
                <a:latin typeface="Helvetica CE" charset="-18"/>
                <a:cs typeface="Helvetica CE" charset="-18"/>
              </a:rPr>
              <a:t>Vzor paragonu</a:t>
            </a:r>
          </a:p>
        </p:txBody>
      </p:sp>
      <p:sp>
        <p:nvSpPr>
          <p:cNvPr id="34819"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04755F95-0E93-4884-966F-70368E66AE27}" type="slidenum">
              <a:rPr lang="en-US" sz="1200">
                <a:solidFill>
                  <a:srgbClr val="898989"/>
                </a:solidFill>
                <a:latin typeface="Calibri" pitchFamily="34" charset="0"/>
              </a:rPr>
              <a:pPr algn="r" eaLnBrk="1" hangingPunct="1"/>
              <a:t>22</a:t>
            </a:fld>
            <a:endParaRPr lang="en-US" sz="1200">
              <a:solidFill>
                <a:srgbClr val="898989"/>
              </a:solidFill>
              <a:latin typeface="Calibri" pitchFamily="34" charset="0"/>
            </a:endParaRPr>
          </a:p>
        </p:txBody>
      </p:sp>
      <p:sp>
        <p:nvSpPr>
          <p:cNvPr id="34820" name="Zástupný symbol pro obsah 4"/>
          <p:cNvSpPr>
            <a:spLocks noGrp="1"/>
          </p:cNvSpPr>
          <p:nvPr>
            <p:ph idx="4294967295"/>
          </p:nvPr>
        </p:nvSpPr>
        <p:spPr>
          <a:xfrm>
            <a:off x="1330325" y="2043113"/>
            <a:ext cx="6457950" cy="3452812"/>
          </a:xfrm>
        </p:spPr>
        <p:txBody>
          <a:bodyPr/>
          <a:lstStyle/>
          <a:p>
            <a:r>
              <a:rPr lang="cs-CZ" smtClean="0">
                <a:ea typeface="ＭＳ Ｐゴシック" pitchFamily="34" charset="-128"/>
              </a:rPr>
              <a:t>max. do výše 9 999 Kč vč. DPH. Vyšší hodnota musí být účtována a placena fakturami. Musí obsahovat:</a:t>
            </a:r>
          </a:p>
          <a:p>
            <a:endParaRPr lang="cs-CZ" smtClean="0">
              <a:ea typeface="ＭＳ Ｐゴシック" pitchFamily="34" charset="-128"/>
            </a:endParaRPr>
          </a:p>
          <a:p>
            <a:r>
              <a:rPr lang="cs-CZ" smtClean="0">
                <a:ea typeface="ＭＳ Ｐゴシック" pitchFamily="34" charset="-128"/>
              </a:rPr>
              <a:t> (a) čitelnou položku, co jste nakoupili (tedy např. u knih titul, u kancelářských potřeb jednotlivé položky a jejich počet apod.). Rozhodně </a:t>
            </a:r>
            <a:r>
              <a:rPr lang="cs-CZ" b="1" smtClean="0">
                <a:solidFill>
                  <a:srgbClr val="F60000"/>
                </a:solidFill>
                <a:ea typeface="ＭＳ Ｐゴシック" pitchFamily="34" charset="-128"/>
              </a:rPr>
              <a:t>nestačí</a:t>
            </a:r>
            <a:r>
              <a:rPr lang="cs-CZ" smtClean="0">
                <a:ea typeface="ＭＳ Ｐゴシック" pitchFamily="34" charset="-128"/>
              </a:rPr>
              <a:t> paragony s obecným      </a:t>
            </a:r>
            <a:r>
              <a:rPr lang="cs-CZ" b="1" smtClean="0">
                <a:solidFill>
                  <a:srgbClr val="F60000"/>
                </a:solidFill>
                <a:ea typeface="ＭＳ Ｐゴシック" pitchFamily="34" charset="-128"/>
              </a:rPr>
              <a:t>X</a:t>
            </a:r>
            <a:r>
              <a:rPr lang="cs-CZ" smtClean="0">
                <a:ea typeface="ＭＳ Ｐゴシック" pitchFamily="34" charset="-128"/>
              </a:rPr>
              <a:t> „odborná literatura“ nebo </a:t>
            </a:r>
            <a:r>
              <a:rPr lang="cs-CZ" b="1" smtClean="0">
                <a:solidFill>
                  <a:srgbClr val="F60000"/>
                </a:solidFill>
                <a:ea typeface="ＭＳ Ｐゴシック" pitchFamily="34" charset="-128"/>
              </a:rPr>
              <a:t>X</a:t>
            </a:r>
            <a:r>
              <a:rPr lang="cs-CZ" smtClean="0">
                <a:ea typeface="ＭＳ Ｐゴシック" pitchFamily="34" charset="-128"/>
              </a:rPr>
              <a:t> „kancelářské potřeby“; </a:t>
            </a:r>
          </a:p>
          <a:p>
            <a:endParaRPr lang="cs-CZ" smtClean="0">
              <a:ea typeface="ＭＳ Ｐゴシック" pitchFamily="34" charset="-128"/>
            </a:endParaRPr>
          </a:p>
          <a:p>
            <a:r>
              <a:rPr lang="cs-CZ" smtClean="0">
                <a:ea typeface="ＭＳ Ｐゴシック" pitchFamily="34" charset="-128"/>
              </a:rPr>
              <a:t> (b) identifikační údaje prodávajícího: jméno společnosti, sídlo, DIČ; </a:t>
            </a:r>
          </a:p>
          <a:p>
            <a:endParaRPr lang="cs-CZ" sz="1200" smtClean="0">
              <a:ea typeface="ＭＳ Ｐゴシック"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133475"/>
            <a:ext cx="6457950" cy="517525"/>
          </a:xfrm>
        </p:spPr>
        <p:txBody>
          <a:bodyPr/>
          <a:lstStyle/>
          <a:p>
            <a:pPr eaLnBrk="1" hangingPunct="1">
              <a:defRPr/>
            </a:pPr>
            <a:r>
              <a:rPr lang="cs-CZ" smtClean="0">
                <a:effectLst>
                  <a:outerShdw blurRad="38100" dist="38100" dir="2700000" algn="tl">
                    <a:srgbClr val="C0C0C0"/>
                  </a:outerShdw>
                </a:effectLst>
                <a:latin typeface="Helvetica CE" charset="-18"/>
                <a:cs typeface="Helvetica CE" charset="-18"/>
              </a:rPr>
              <a:t>Vzor paragonu</a:t>
            </a:r>
          </a:p>
        </p:txBody>
      </p:sp>
      <p:sp>
        <p:nvSpPr>
          <p:cNvPr id="35843"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A3183D3D-B279-4565-BDC3-F584AB6D0D1A}" type="slidenum">
              <a:rPr lang="en-US" sz="1200">
                <a:solidFill>
                  <a:srgbClr val="898989"/>
                </a:solidFill>
                <a:latin typeface="Calibri" pitchFamily="34" charset="0"/>
              </a:rPr>
              <a:pPr algn="r" eaLnBrk="1" hangingPunct="1"/>
              <a:t>23</a:t>
            </a:fld>
            <a:endParaRPr lang="en-US" sz="1200">
              <a:solidFill>
                <a:srgbClr val="898989"/>
              </a:solidFill>
              <a:latin typeface="Calibri" pitchFamily="34" charset="0"/>
            </a:endParaRPr>
          </a:p>
        </p:txBody>
      </p:sp>
      <p:sp>
        <p:nvSpPr>
          <p:cNvPr id="35844" name="Zástupný symbol pro obsah 4"/>
          <p:cNvSpPr>
            <a:spLocks noGrp="1"/>
          </p:cNvSpPr>
          <p:nvPr>
            <p:ph idx="4294967295"/>
          </p:nvPr>
        </p:nvSpPr>
        <p:spPr>
          <a:xfrm>
            <a:off x="1330325" y="1798638"/>
            <a:ext cx="6457950" cy="3697287"/>
          </a:xfrm>
        </p:spPr>
        <p:txBody>
          <a:bodyPr/>
          <a:lstStyle/>
          <a:p>
            <a:pPr>
              <a:spcBef>
                <a:spcPct val="0"/>
              </a:spcBef>
              <a:buFont typeface="Arial" pitchFamily="34" charset="0"/>
              <a:buNone/>
            </a:pPr>
            <a:endParaRPr lang="cs-CZ" b="1" smtClean="0">
              <a:ea typeface="ＭＳ Ｐゴシック" pitchFamily="34" charset="-128"/>
            </a:endParaRPr>
          </a:p>
          <a:p>
            <a:r>
              <a:rPr lang="cs-CZ" smtClean="0">
                <a:ea typeface="ＭＳ Ｐゴシック" pitchFamily="34" charset="-128"/>
              </a:rPr>
              <a:t>(c) evidenční číslo daňového dokladu (= např. číslo paragonu, číslo dokladu, který je označen jako "zjednodušený daňový doklad")</a:t>
            </a:r>
            <a:endParaRPr lang="cs-CZ" sz="1200" smtClean="0">
              <a:ea typeface="ＭＳ Ｐゴシック" pitchFamily="34" charset="-128"/>
            </a:endParaRPr>
          </a:p>
          <a:p>
            <a:r>
              <a:rPr lang="cs-CZ" smtClean="0">
                <a:ea typeface="ＭＳ Ｐゴシック" pitchFamily="34" charset="-128"/>
              </a:rPr>
              <a:t>(d) podpis prodavače; </a:t>
            </a:r>
          </a:p>
          <a:p>
            <a:r>
              <a:rPr lang="cs-CZ" smtClean="0">
                <a:ea typeface="ＭＳ Ｐゴシック" pitchFamily="34" charset="-128"/>
              </a:rPr>
              <a:t>(e) čitelné datum; </a:t>
            </a:r>
          </a:p>
          <a:p>
            <a:r>
              <a:rPr lang="cs-CZ" smtClean="0">
                <a:ea typeface="ＭＳ Ｐゴシック" pitchFamily="34" charset="-128"/>
              </a:rPr>
              <a:t>(f) údaj o sazbě DPH (10 nebo 20 % nebo vyjádření, že "není plátcem DPH");</a:t>
            </a:r>
          </a:p>
          <a:p>
            <a:r>
              <a:rPr lang="cs-CZ" smtClean="0">
                <a:ea typeface="ＭＳ Ｐゴシック" pitchFamily="34" charset="-128"/>
              </a:rPr>
              <a:t>(g) celkovou částku, která byla zaplacena</a:t>
            </a:r>
          </a:p>
          <a:p>
            <a:r>
              <a:rPr lang="cs-CZ" smtClean="0">
                <a:ea typeface="ＭＳ Ｐゴシック" pitchFamily="34" charset="-128"/>
              </a:rPr>
              <a:t>(h) jasnou identifikaci projektu (razítko)</a:t>
            </a:r>
          </a:p>
          <a:p>
            <a:pPr>
              <a:spcBef>
                <a:spcPct val="0"/>
              </a:spcBef>
              <a:buFont typeface="Arial" pitchFamily="34" charset="0"/>
              <a:buNone/>
            </a:pPr>
            <a:r>
              <a:rPr lang="cs-CZ" smtClean="0">
                <a:ea typeface="ＭＳ Ｐゴシック" pitchFamily="34" charset="-128"/>
              </a:rPr>
              <a:t> </a:t>
            </a:r>
          </a:p>
          <a:p>
            <a:pPr>
              <a:spcBef>
                <a:spcPct val="0"/>
              </a:spcBef>
              <a:buFont typeface="Arial" pitchFamily="34" charset="0"/>
              <a:buNone/>
            </a:pPr>
            <a:endParaRPr lang="cs-CZ" smtClean="0">
              <a:ea typeface="ＭＳ Ｐゴシック" pitchFamily="34" charset="-128"/>
            </a:endParaRPr>
          </a:p>
          <a:p>
            <a:pPr>
              <a:spcBef>
                <a:spcPct val="0"/>
              </a:spcBef>
            </a:pPr>
            <a:endParaRPr lang="cs-CZ" sz="1200" smtClean="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4" y="1133475"/>
            <a:ext cx="7356475" cy="547688"/>
          </a:xfrm>
        </p:spPr>
        <p:txBody>
          <a:bodyPr/>
          <a:lstStyle/>
          <a:p>
            <a:pPr eaLnBrk="1" hangingPunct="1">
              <a:defRPr/>
            </a:pPr>
            <a:r>
              <a:rPr lang="cs-CZ" dirty="0" smtClean="0">
                <a:effectLst>
                  <a:outerShdw blurRad="38100" dist="38100" dir="2700000" algn="tl">
                    <a:srgbClr val="C0C0C0"/>
                  </a:outerShdw>
                </a:effectLst>
                <a:latin typeface="Helvetica CE" charset="-18"/>
                <a:cs typeface="Helvetica CE" charset="-18"/>
              </a:rPr>
              <a:t>5 – Nákup služeb 	</a:t>
            </a:r>
            <a:r>
              <a:rPr lang="cs-CZ" dirty="0" smtClean="0">
                <a:effectLst>
                  <a:outerShdw blurRad="38100" dist="38100" dir="2700000" algn="tl">
                    <a:srgbClr val="C0C0C0"/>
                  </a:outerShdw>
                </a:effectLst>
                <a:latin typeface="Helvetica CE" charset="-18"/>
                <a:cs typeface="Helvetica CE" charset="-18"/>
              </a:rPr>
              <a:t>  </a:t>
            </a:r>
            <a:r>
              <a:rPr lang="cs-CZ" dirty="0" smtClean="0">
                <a:solidFill>
                  <a:srgbClr val="F79646"/>
                </a:solidFill>
                <a:effectLst>
                  <a:outerShdw blurRad="38100" dist="38100" dir="2700000" algn="tl">
                    <a:srgbClr val="C0C0C0"/>
                  </a:outerShdw>
                </a:effectLst>
                <a:latin typeface="Helvetica CE" charset="-18"/>
                <a:cs typeface="Helvetica CE" charset="-18"/>
              </a:rPr>
              <a:t>limit 49 </a:t>
            </a:r>
            <a:r>
              <a:rPr lang="cs-CZ" dirty="0" smtClean="0">
                <a:solidFill>
                  <a:srgbClr val="F79646"/>
                </a:solidFill>
                <a:effectLst>
                  <a:outerShdw blurRad="38100" dist="38100" dir="2700000" algn="tl">
                    <a:srgbClr val="C0C0C0"/>
                  </a:outerShdw>
                </a:effectLst>
                <a:latin typeface="Helvetica CE" charset="-18"/>
                <a:cs typeface="Helvetica CE" charset="-18"/>
              </a:rPr>
              <a:t>% (60 %)</a:t>
            </a:r>
            <a:endParaRPr lang="cs-CZ" dirty="0" smtClean="0">
              <a:effectLst>
                <a:outerShdw blurRad="38100" dist="38100" dir="2700000" algn="tl">
                  <a:srgbClr val="C0C0C0"/>
                </a:outerShdw>
              </a:effectLst>
              <a:latin typeface="Helvetica CE" charset="-18"/>
              <a:cs typeface="Helvetica CE" charset="-18"/>
            </a:endParaRPr>
          </a:p>
        </p:txBody>
      </p:sp>
      <p:sp>
        <p:nvSpPr>
          <p:cNvPr id="36867"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4E228A6-4400-4648-9598-F9BDEE492E4B}" type="slidenum">
              <a:rPr lang="en-US" sz="1200">
                <a:solidFill>
                  <a:srgbClr val="898989"/>
                </a:solidFill>
                <a:latin typeface="Calibri" pitchFamily="34" charset="0"/>
              </a:rPr>
              <a:pPr algn="r" eaLnBrk="1" hangingPunct="1"/>
              <a:t>24</a:t>
            </a:fld>
            <a:endParaRPr lang="en-US" sz="1200">
              <a:solidFill>
                <a:srgbClr val="898989"/>
              </a:solidFill>
              <a:latin typeface="Calibri" pitchFamily="34" charset="0"/>
            </a:endParaRPr>
          </a:p>
        </p:txBody>
      </p:sp>
      <p:sp>
        <p:nvSpPr>
          <p:cNvPr id="36868" name="Zástupný symbol pro obsah 4"/>
          <p:cNvSpPr>
            <a:spLocks noGrp="1"/>
          </p:cNvSpPr>
          <p:nvPr>
            <p:ph idx="4294967295"/>
          </p:nvPr>
        </p:nvSpPr>
        <p:spPr>
          <a:xfrm>
            <a:off x="1330325" y="1819275"/>
            <a:ext cx="6457950" cy="3667125"/>
          </a:xfrm>
        </p:spPr>
        <p:txBody>
          <a:bodyPr/>
          <a:lstStyle/>
          <a:p>
            <a:pPr algn="l" hangingPunct="1">
              <a:spcBef>
                <a:spcPct val="0"/>
              </a:spcBef>
              <a:buFont typeface="Arial" pitchFamily="34" charset="0"/>
              <a:buNone/>
            </a:pPr>
            <a:r>
              <a:rPr lang="cs-CZ" b="1" dirty="0" smtClean="0">
                <a:ea typeface="ＭＳ Ｐゴシック" pitchFamily="34" charset="-128"/>
              </a:rPr>
              <a:t>5.1 Publikace/školící materiály/manuály </a:t>
            </a:r>
          </a:p>
          <a:p>
            <a:pPr lvl="1" algn="l" hangingPunct="1">
              <a:spcBef>
                <a:spcPct val="0"/>
              </a:spcBef>
            </a:pPr>
            <a:r>
              <a:rPr lang="cs-CZ" dirty="0" smtClean="0">
                <a:ea typeface="ＭＳ Ｐゴシック" pitchFamily="34" charset="-128"/>
              </a:rPr>
              <a:t>tisk skript, tvorba publikací, učebnic</a:t>
            </a:r>
          </a:p>
          <a:p>
            <a:pPr lvl="1" algn="l" hangingPunct="1">
              <a:spcBef>
                <a:spcPct val="0"/>
              </a:spcBef>
            </a:pPr>
            <a:r>
              <a:rPr lang="cs-CZ" dirty="0" smtClean="0">
                <a:ea typeface="ＭＳ Ｐゴシック" pitchFamily="34" charset="-128"/>
              </a:rPr>
              <a:t>pouze náklady na výrobu, nikoli na nákup literatury!</a:t>
            </a:r>
          </a:p>
          <a:p>
            <a:pPr algn="l" hangingPunct="1">
              <a:spcBef>
                <a:spcPct val="0"/>
              </a:spcBef>
              <a:buFont typeface="Arial" pitchFamily="34" charset="0"/>
              <a:buNone/>
            </a:pPr>
            <a:endParaRPr lang="cs-CZ" dirty="0" smtClean="0">
              <a:ea typeface="ＭＳ Ｐゴシック" pitchFamily="34" charset="-128"/>
            </a:endParaRPr>
          </a:p>
          <a:p>
            <a:pPr algn="l" hangingPunct="1">
              <a:spcBef>
                <a:spcPct val="0"/>
              </a:spcBef>
              <a:buFont typeface="Arial" pitchFamily="34" charset="0"/>
              <a:buNone/>
            </a:pPr>
            <a:r>
              <a:rPr lang="cs-CZ" b="1" dirty="0" smtClean="0">
                <a:ea typeface="ＭＳ Ｐゴシック" pitchFamily="34" charset="-128"/>
              </a:rPr>
              <a:t>5.2 Odborné služby/studie a výzkum</a:t>
            </a:r>
          </a:p>
          <a:p>
            <a:pPr lvl="1" algn="l" hangingPunct="1">
              <a:spcBef>
                <a:spcPct val="0"/>
              </a:spcBef>
            </a:pPr>
            <a:r>
              <a:rPr lang="cs-CZ" dirty="0" smtClean="0">
                <a:ea typeface="ＭＳ Ｐゴシック" pitchFamily="34" charset="-128"/>
              </a:rPr>
              <a:t>překlady textů, zpracování analýz</a:t>
            </a:r>
          </a:p>
          <a:p>
            <a:pPr lvl="1" algn="l" hangingPunct="1">
              <a:spcBef>
                <a:spcPct val="0"/>
              </a:spcBef>
            </a:pPr>
            <a:r>
              <a:rPr lang="cs-CZ" dirty="0" smtClean="0">
                <a:ea typeface="ＭＳ Ｐゴシック" pitchFamily="34" charset="-128"/>
              </a:rPr>
              <a:t>odměny na základě smlouvy o dílo</a:t>
            </a:r>
          </a:p>
          <a:p>
            <a:pPr lvl="1" algn="l" hangingPunct="1">
              <a:spcBef>
                <a:spcPct val="0"/>
              </a:spcBef>
              <a:buFont typeface="Arial" pitchFamily="34" charset="0"/>
              <a:buNone/>
            </a:pPr>
            <a:endParaRPr lang="cs-CZ" dirty="0" smtClean="0">
              <a:ea typeface="ＭＳ Ｐゴシック" pitchFamily="34" charset="-128"/>
            </a:endParaRPr>
          </a:p>
          <a:p>
            <a:pPr algn="l" hangingPunct="1">
              <a:spcBef>
                <a:spcPct val="0"/>
              </a:spcBef>
              <a:buFont typeface="Arial" pitchFamily="34" charset="0"/>
              <a:buNone/>
            </a:pPr>
            <a:r>
              <a:rPr lang="cs-CZ" b="1" dirty="0" smtClean="0">
                <a:ea typeface="ＭＳ Ｐゴシック" pitchFamily="34" charset="-128"/>
              </a:rPr>
              <a:t>5.3 Výdaje na konference/kurzy</a:t>
            </a:r>
          </a:p>
          <a:p>
            <a:pPr lvl="1" algn="l" hangingPunct="1">
              <a:spcBef>
                <a:spcPct val="0"/>
              </a:spcBef>
            </a:pPr>
            <a:r>
              <a:rPr lang="cs-CZ" dirty="0" smtClean="0">
                <a:ea typeface="ＭＳ Ｐゴシック" pitchFamily="34" charset="-128"/>
              </a:rPr>
              <a:t>výdaje na </a:t>
            </a:r>
            <a:r>
              <a:rPr lang="cs-CZ" b="1" dirty="0" smtClean="0">
                <a:ea typeface="ＭＳ Ｐゴシック" pitchFamily="34" charset="-128"/>
              </a:rPr>
              <a:t>uspořádání</a:t>
            </a:r>
            <a:r>
              <a:rPr lang="cs-CZ" dirty="0" smtClean="0">
                <a:ea typeface="ＭＳ Ｐゴシック" pitchFamily="34" charset="-128"/>
              </a:rPr>
              <a:t> konferencí a kurzů v rámci projektu (pronájem prostor, techniky)</a:t>
            </a:r>
          </a:p>
          <a:p>
            <a:pPr lvl="1" algn="l" hangingPunct="1">
              <a:spcBef>
                <a:spcPct val="0"/>
              </a:spcBef>
            </a:pPr>
            <a:r>
              <a:rPr lang="cs-CZ" b="1" dirty="0" smtClean="0">
                <a:solidFill>
                  <a:srgbClr val="FF0000"/>
                </a:solidFill>
                <a:ea typeface="ＭＳ Ｐゴシック" pitchFamily="34" charset="-128"/>
              </a:rPr>
              <a:t>X NE</a:t>
            </a:r>
            <a:r>
              <a:rPr lang="cs-CZ" dirty="0" smtClean="0">
                <a:ea typeface="ＭＳ Ｐゴシック" pitchFamily="34" charset="-128"/>
              </a:rPr>
              <a:t> účastnické konferenční poplatky (ty součástí cestovních náhrad)</a:t>
            </a:r>
          </a:p>
          <a:p>
            <a:pPr>
              <a:spcBef>
                <a:spcPct val="0"/>
              </a:spcBef>
              <a:buFont typeface="Arial" pitchFamily="34" charset="0"/>
              <a:buNone/>
            </a:pPr>
            <a:endParaRPr lang="cs-CZ"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D8B19049-6C7C-4D15-8D38-9CAB95E2010C}" type="slidenum">
              <a:rPr lang="en-US" sz="1200">
                <a:solidFill>
                  <a:srgbClr val="898989"/>
                </a:solidFill>
                <a:latin typeface="Calibri" pitchFamily="34" charset="0"/>
              </a:rPr>
              <a:pPr algn="r" eaLnBrk="1" hangingPunct="1"/>
              <a:t>25</a:t>
            </a:fld>
            <a:endParaRPr lang="en-US" sz="1200">
              <a:solidFill>
                <a:srgbClr val="898989"/>
              </a:solidFill>
              <a:latin typeface="Calibri" pitchFamily="34" charset="0"/>
            </a:endParaRPr>
          </a:p>
        </p:txBody>
      </p:sp>
      <p:sp>
        <p:nvSpPr>
          <p:cNvPr id="37892" name="Zástupný symbol pro obsah 4"/>
          <p:cNvSpPr>
            <a:spLocks noGrp="1"/>
          </p:cNvSpPr>
          <p:nvPr>
            <p:ph idx="4294967295"/>
          </p:nvPr>
        </p:nvSpPr>
        <p:spPr>
          <a:xfrm>
            <a:off x="1330325" y="1808163"/>
            <a:ext cx="6457950" cy="3638550"/>
          </a:xfrm>
        </p:spPr>
        <p:txBody>
          <a:bodyPr/>
          <a:lstStyle/>
          <a:p>
            <a:pPr algn="l" hangingPunct="1">
              <a:spcBef>
                <a:spcPct val="0"/>
              </a:spcBef>
              <a:buFont typeface="Arial" pitchFamily="34" charset="0"/>
              <a:buNone/>
            </a:pPr>
            <a:r>
              <a:rPr lang="cs-CZ" smtClean="0">
                <a:ea typeface="ＭＳ Ｐゴシック" pitchFamily="34" charset="-128"/>
              </a:rPr>
              <a:t> </a:t>
            </a:r>
            <a:r>
              <a:rPr lang="cs-CZ" b="1" smtClean="0">
                <a:ea typeface="ＭＳ Ｐゴシック" pitchFamily="34" charset="-128"/>
              </a:rPr>
              <a:t>5.4 Podpora účastníků (stravné/ubytování) </a:t>
            </a:r>
          </a:p>
          <a:p>
            <a:pPr lvl="1" algn="l" hangingPunct="1">
              <a:spcBef>
                <a:spcPct val="0"/>
              </a:spcBef>
            </a:pPr>
            <a:r>
              <a:rPr lang="cs-CZ" smtClean="0">
                <a:ea typeface="ＭＳ Ｐゴシック" pitchFamily="34" charset="-128"/>
              </a:rPr>
              <a:t>limit pro stravování = 300 (400) Kč/os./den, tj. vč. hlavních jídel; pouze pro cílovou skupinu</a:t>
            </a:r>
          </a:p>
          <a:p>
            <a:pPr lvl="1" algn="l" hangingPunct="1">
              <a:spcBef>
                <a:spcPct val="0"/>
              </a:spcBef>
            </a:pPr>
            <a:r>
              <a:rPr lang="cs-CZ" smtClean="0">
                <a:ea typeface="ＭＳ Ｐゴシック" pitchFamily="34" charset="-128"/>
              </a:rPr>
              <a:t>den = trvání akce min. 8 hodin (8x 60 min.). Při kratších akcích se limit alikvótně krátí</a:t>
            </a:r>
          </a:p>
          <a:p>
            <a:pPr lvl="1" algn="l" hangingPunct="1">
              <a:spcBef>
                <a:spcPct val="0"/>
              </a:spcBef>
            </a:pPr>
            <a:r>
              <a:rPr lang="cs-CZ" smtClean="0">
                <a:ea typeface="ＭＳ Ｐゴシック" pitchFamily="34" charset="-128"/>
              </a:rPr>
              <a:t>limit na stravování lze využít i pro osoby, které nejsou součástí CS, ale na akci se podílejí (např. zahraniční lektor na smlouvu o dílo)</a:t>
            </a:r>
          </a:p>
          <a:p>
            <a:pPr lvl="1" algn="l" hangingPunct="1">
              <a:spcBef>
                <a:spcPct val="0"/>
              </a:spcBef>
            </a:pPr>
            <a:r>
              <a:rPr lang="cs-CZ" smtClean="0">
                <a:ea typeface="ＭＳ Ｐゴシック" pitchFamily="34" charset="-128"/>
              </a:rPr>
              <a:t>u účastníků, kteří přijedou na cestovní příkaz, limity dle zákoníku práce a vyhlášky MPSV</a:t>
            </a:r>
          </a:p>
          <a:p>
            <a:pPr lvl="1" algn="l" hangingPunct="1">
              <a:spcBef>
                <a:spcPct val="0"/>
              </a:spcBef>
            </a:pPr>
            <a:r>
              <a:rPr lang="cs-CZ" smtClean="0">
                <a:ea typeface="ＭＳ Ｐゴシック" pitchFamily="34" charset="-128"/>
              </a:rPr>
              <a:t>ubytování lze hradit pouze cílové skupině</a:t>
            </a:r>
          </a:p>
          <a:p>
            <a:pPr lvl="1" algn="l" hangingPunct="1">
              <a:spcBef>
                <a:spcPct val="0"/>
              </a:spcBef>
            </a:pPr>
            <a:r>
              <a:rPr lang="cs-CZ" smtClean="0">
                <a:ea typeface="ＭＳ Ｐゴシック" pitchFamily="34" charset="-128"/>
              </a:rPr>
              <a:t>smlouvy by měly být uzavřeny tak, aby bylo možné vyčíslit náklady na osobu</a:t>
            </a:r>
          </a:p>
          <a:p>
            <a:pPr algn="l" hangingPunct="1">
              <a:spcBef>
                <a:spcPct val="0"/>
              </a:spcBef>
              <a:buFont typeface="Arial" pitchFamily="34" charset="0"/>
              <a:buNone/>
            </a:pPr>
            <a:r>
              <a:rPr lang="cs-CZ" smtClean="0">
                <a:ea typeface="ＭＳ Ｐゴシック" pitchFamily="34" charset="-128"/>
              </a:rPr>
              <a:t> </a:t>
            </a:r>
          </a:p>
          <a:p>
            <a:pPr>
              <a:spcBef>
                <a:spcPct val="0"/>
              </a:spcBef>
            </a:pPr>
            <a:endParaRPr lang="cs-CZ" smtClean="0">
              <a:ea typeface="ＭＳ Ｐゴシック" pitchFamily="34" charset="-128"/>
            </a:endParaRPr>
          </a:p>
        </p:txBody>
      </p:sp>
      <p:sp>
        <p:nvSpPr>
          <p:cNvPr id="5" name="Title 1"/>
          <p:cNvSpPr>
            <a:spLocks noGrp="1"/>
          </p:cNvSpPr>
          <p:nvPr>
            <p:ph type="title" idx="4294967295"/>
          </p:nvPr>
        </p:nvSpPr>
        <p:spPr>
          <a:xfrm>
            <a:off x="1330324" y="1133475"/>
            <a:ext cx="7356475" cy="547688"/>
          </a:xfrm>
        </p:spPr>
        <p:txBody>
          <a:bodyPr/>
          <a:lstStyle/>
          <a:p>
            <a:pPr eaLnBrk="1" hangingPunct="1">
              <a:defRPr/>
            </a:pPr>
            <a:r>
              <a:rPr lang="cs-CZ" dirty="0" smtClean="0">
                <a:effectLst>
                  <a:outerShdw blurRad="38100" dist="38100" dir="2700000" algn="tl">
                    <a:srgbClr val="C0C0C0"/>
                  </a:outerShdw>
                </a:effectLst>
                <a:latin typeface="Helvetica CE" charset="-18"/>
                <a:cs typeface="Helvetica CE" charset="-18"/>
              </a:rPr>
              <a:t>5 – Nákup služeb 	</a:t>
            </a:r>
            <a:r>
              <a:rPr lang="cs-CZ" dirty="0" smtClean="0">
                <a:effectLst>
                  <a:outerShdw blurRad="38100" dist="38100" dir="2700000" algn="tl">
                    <a:srgbClr val="C0C0C0"/>
                  </a:outerShdw>
                </a:effectLst>
                <a:latin typeface="Helvetica CE" charset="-18"/>
                <a:cs typeface="Helvetica CE" charset="-18"/>
              </a:rPr>
              <a:t>  </a:t>
            </a:r>
            <a:r>
              <a:rPr lang="cs-CZ" dirty="0" smtClean="0">
                <a:solidFill>
                  <a:srgbClr val="F79646"/>
                </a:solidFill>
                <a:effectLst>
                  <a:outerShdw blurRad="38100" dist="38100" dir="2700000" algn="tl">
                    <a:srgbClr val="C0C0C0"/>
                  </a:outerShdw>
                </a:effectLst>
                <a:latin typeface="Helvetica CE" charset="-18"/>
                <a:cs typeface="Helvetica CE" charset="-18"/>
              </a:rPr>
              <a:t>limit 49 </a:t>
            </a:r>
            <a:r>
              <a:rPr lang="cs-CZ" dirty="0" smtClean="0">
                <a:solidFill>
                  <a:srgbClr val="F79646"/>
                </a:solidFill>
                <a:effectLst>
                  <a:outerShdw blurRad="38100" dist="38100" dir="2700000" algn="tl">
                    <a:srgbClr val="C0C0C0"/>
                  </a:outerShdw>
                </a:effectLst>
                <a:latin typeface="Helvetica CE" charset="-18"/>
                <a:cs typeface="Helvetica CE" charset="-18"/>
              </a:rPr>
              <a:t>% (60 %)</a:t>
            </a:r>
            <a:endParaRPr lang="cs-CZ" dirty="0" smtClean="0">
              <a:effectLst>
                <a:outerShdw blurRad="38100" dist="38100" dir="2700000" algn="tl">
                  <a:srgbClr val="C0C0C0"/>
                </a:outerShdw>
              </a:effectLst>
              <a:latin typeface="Helvetica CE" charset="-18"/>
              <a:cs typeface="Helvetica CE" charset="-1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1BA2C992-E47C-4BB7-A6AE-6A927262557C}" type="slidenum">
              <a:rPr lang="en-US" sz="1200">
                <a:solidFill>
                  <a:srgbClr val="898989"/>
                </a:solidFill>
                <a:latin typeface="Calibri" pitchFamily="34" charset="0"/>
              </a:rPr>
              <a:pPr algn="r" eaLnBrk="1" hangingPunct="1"/>
              <a:t>26</a:t>
            </a:fld>
            <a:endParaRPr lang="en-US" sz="1200">
              <a:solidFill>
                <a:srgbClr val="898989"/>
              </a:solidFill>
              <a:latin typeface="Calibri" pitchFamily="34" charset="0"/>
            </a:endParaRPr>
          </a:p>
        </p:txBody>
      </p:sp>
      <p:sp>
        <p:nvSpPr>
          <p:cNvPr id="38916" name="Zástupný symbol pro obsah 4"/>
          <p:cNvSpPr>
            <a:spLocks noGrp="1"/>
          </p:cNvSpPr>
          <p:nvPr>
            <p:ph idx="4294967295"/>
          </p:nvPr>
        </p:nvSpPr>
        <p:spPr>
          <a:xfrm>
            <a:off x="1330325" y="1808163"/>
            <a:ext cx="6457950" cy="3638550"/>
          </a:xfrm>
        </p:spPr>
        <p:txBody>
          <a:bodyPr/>
          <a:lstStyle/>
          <a:p>
            <a:pPr algn="l" hangingPunct="1">
              <a:spcBef>
                <a:spcPct val="0"/>
              </a:spcBef>
              <a:buFont typeface="Arial" pitchFamily="34" charset="0"/>
              <a:buNone/>
            </a:pPr>
            <a:r>
              <a:rPr lang="cs-CZ" smtClean="0">
                <a:ea typeface="ＭＳ Ｐゴシック" pitchFamily="34" charset="-128"/>
              </a:rPr>
              <a:t> </a:t>
            </a:r>
            <a:r>
              <a:rPr lang="cs-CZ" b="1" smtClean="0">
                <a:ea typeface="ＭＳ Ｐゴシック" pitchFamily="34" charset="-128"/>
              </a:rPr>
              <a:t>5.4 Podpora účastníků (stravné/ubytování) </a:t>
            </a:r>
          </a:p>
          <a:p>
            <a:pPr lvl="1" algn="l" hangingPunct="1">
              <a:spcBef>
                <a:spcPct val="0"/>
              </a:spcBef>
            </a:pPr>
            <a:r>
              <a:rPr lang="cs-CZ" smtClean="0">
                <a:ea typeface="ＭＳ Ｐゴシック" pitchFamily="34" charset="-128"/>
              </a:rPr>
              <a:t>limit pro ubytování = 1 500 Kč/os./noc </a:t>
            </a:r>
          </a:p>
          <a:p>
            <a:pPr lvl="1" algn="l" hangingPunct="1">
              <a:spcBef>
                <a:spcPct val="0"/>
              </a:spcBef>
              <a:buFont typeface="Arial" pitchFamily="34" charset="0"/>
              <a:buNone/>
            </a:pPr>
            <a:r>
              <a:rPr lang="cs-CZ" smtClean="0">
                <a:ea typeface="ＭＳ Ｐゴシック" pitchFamily="34" charset="-128"/>
              </a:rPr>
              <a:t>	(2 000 Kč/os./noc v Praze), pouze pro cílovou skupinu</a:t>
            </a:r>
          </a:p>
          <a:p>
            <a:pPr lvl="1" algn="l" hangingPunct="1">
              <a:spcBef>
                <a:spcPct val="0"/>
              </a:spcBef>
            </a:pPr>
            <a:r>
              <a:rPr lang="cs-CZ" smtClean="0">
                <a:ea typeface="ＭＳ Ｐゴシック" pitchFamily="34" charset="-128"/>
              </a:rPr>
              <a:t>limit = maximum, používejte ceny v místě a čase obvyklé </a:t>
            </a:r>
          </a:p>
          <a:p>
            <a:pPr lvl="1" algn="l" hangingPunct="1">
              <a:spcBef>
                <a:spcPct val="0"/>
              </a:spcBef>
            </a:pPr>
            <a:r>
              <a:rPr lang="cs-CZ" b="1" smtClean="0">
                <a:solidFill>
                  <a:srgbClr val="FF0000"/>
                </a:solidFill>
                <a:ea typeface="ＭＳ Ｐゴシック" pitchFamily="34" charset="-128"/>
              </a:rPr>
              <a:t>X NE </a:t>
            </a:r>
            <a:r>
              <a:rPr lang="cs-CZ" smtClean="0">
                <a:ea typeface="ＭＳ Ｐゴシック" pitchFamily="34" charset="-128"/>
              </a:rPr>
              <a:t>náklady na pobyt realizačního týmu (cestovné = nepřímé náklady nebo kap. 2)</a:t>
            </a:r>
          </a:p>
          <a:p>
            <a:pPr algn="l" hangingPunct="1">
              <a:spcBef>
                <a:spcPct val="0"/>
              </a:spcBef>
              <a:buFont typeface="Arial" pitchFamily="34" charset="0"/>
              <a:buNone/>
            </a:pPr>
            <a:endParaRPr lang="cs-CZ" smtClean="0">
              <a:ea typeface="ＭＳ Ｐゴシック" pitchFamily="34" charset="-128"/>
            </a:endParaRPr>
          </a:p>
          <a:p>
            <a:pPr algn="l" hangingPunct="1">
              <a:spcBef>
                <a:spcPct val="0"/>
              </a:spcBef>
              <a:buFont typeface="Arial" pitchFamily="34" charset="0"/>
              <a:buNone/>
            </a:pPr>
            <a:r>
              <a:rPr lang="cs-CZ" smtClean="0">
                <a:ea typeface="ＭＳ Ｐゴシック" pitchFamily="34" charset="-128"/>
              </a:rPr>
              <a:t> </a:t>
            </a:r>
          </a:p>
          <a:p>
            <a:pPr>
              <a:spcBef>
                <a:spcPct val="0"/>
              </a:spcBef>
            </a:pPr>
            <a:endParaRPr lang="cs-CZ" smtClean="0">
              <a:ea typeface="ＭＳ Ｐゴシック" pitchFamily="34" charset="-128"/>
            </a:endParaRPr>
          </a:p>
        </p:txBody>
      </p:sp>
      <p:sp>
        <p:nvSpPr>
          <p:cNvPr id="5" name="Title 1"/>
          <p:cNvSpPr>
            <a:spLocks noGrp="1"/>
          </p:cNvSpPr>
          <p:nvPr>
            <p:ph type="title" idx="4294967295"/>
          </p:nvPr>
        </p:nvSpPr>
        <p:spPr>
          <a:xfrm>
            <a:off x="1330324" y="1133475"/>
            <a:ext cx="7356475" cy="547688"/>
          </a:xfrm>
        </p:spPr>
        <p:txBody>
          <a:bodyPr/>
          <a:lstStyle/>
          <a:p>
            <a:pPr eaLnBrk="1" hangingPunct="1">
              <a:defRPr/>
            </a:pPr>
            <a:r>
              <a:rPr lang="cs-CZ" dirty="0" smtClean="0">
                <a:effectLst>
                  <a:outerShdw blurRad="38100" dist="38100" dir="2700000" algn="tl">
                    <a:srgbClr val="C0C0C0"/>
                  </a:outerShdw>
                </a:effectLst>
                <a:latin typeface="Helvetica CE" charset="-18"/>
                <a:cs typeface="Helvetica CE" charset="-18"/>
              </a:rPr>
              <a:t>5 – Nákup služeb 	</a:t>
            </a:r>
            <a:r>
              <a:rPr lang="cs-CZ" dirty="0" smtClean="0">
                <a:effectLst>
                  <a:outerShdw blurRad="38100" dist="38100" dir="2700000" algn="tl">
                    <a:srgbClr val="C0C0C0"/>
                  </a:outerShdw>
                </a:effectLst>
                <a:latin typeface="Helvetica CE" charset="-18"/>
                <a:cs typeface="Helvetica CE" charset="-18"/>
              </a:rPr>
              <a:t>  </a:t>
            </a:r>
            <a:r>
              <a:rPr lang="cs-CZ" dirty="0" smtClean="0">
                <a:solidFill>
                  <a:srgbClr val="F79646"/>
                </a:solidFill>
                <a:effectLst>
                  <a:outerShdw blurRad="38100" dist="38100" dir="2700000" algn="tl">
                    <a:srgbClr val="C0C0C0"/>
                  </a:outerShdw>
                </a:effectLst>
                <a:latin typeface="Helvetica CE" charset="-18"/>
                <a:cs typeface="Helvetica CE" charset="-18"/>
              </a:rPr>
              <a:t>limit 49 </a:t>
            </a:r>
            <a:r>
              <a:rPr lang="cs-CZ" dirty="0" smtClean="0">
                <a:solidFill>
                  <a:srgbClr val="F79646"/>
                </a:solidFill>
                <a:effectLst>
                  <a:outerShdw blurRad="38100" dist="38100" dir="2700000" algn="tl">
                    <a:srgbClr val="C0C0C0"/>
                  </a:outerShdw>
                </a:effectLst>
                <a:latin typeface="Helvetica CE" charset="-18"/>
                <a:cs typeface="Helvetica CE" charset="-18"/>
              </a:rPr>
              <a:t>% (60 %)</a:t>
            </a:r>
            <a:endParaRPr lang="cs-CZ" dirty="0" smtClean="0">
              <a:effectLst>
                <a:outerShdw blurRad="38100" dist="38100" dir="2700000" algn="tl">
                  <a:srgbClr val="C0C0C0"/>
                </a:outerShdw>
              </a:effectLst>
              <a:latin typeface="Helvetica CE" charset="-18"/>
              <a:cs typeface="Helvetica CE" charset="-1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7853948-0EFF-47A8-8966-5EF7B9E509E3}" type="slidenum">
              <a:rPr lang="en-US" smtClean="0">
                <a:solidFill>
                  <a:srgbClr val="898989"/>
                </a:solidFill>
                <a:latin typeface="Calibri" pitchFamily="34" charset="0"/>
              </a:rPr>
              <a:pPr eaLnBrk="1" hangingPunct="1"/>
              <a:t>27</a:t>
            </a:fld>
            <a:endParaRPr lang="en-US" smtClean="0">
              <a:solidFill>
                <a:srgbClr val="898989"/>
              </a:solidFill>
              <a:latin typeface="Calibri" pitchFamily="34" charset="0"/>
            </a:endParaRPr>
          </a:p>
        </p:txBody>
      </p:sp>
      <p:sp>
        <p:nvSpPr>
          <p:cNvPr id="39940" name="Zástupný symbol pro obsah 4"/>
          <p:cNvSpPr>
            <a:spLocks noGrp="1"/>
          </p:cNvSpPr>
          <p:nvPr>
            <p:ph idx="1"/>
          </p:nvPr>
        </p:nvSpPr>
        <p:spPr>
          <a:xfrm>
            <a:off x="1330325" y="1808163"/>
            <a:ext cx="6457950" cy="3638550"/>
          </a:xfrm>
        </p:spPr>
        <p:txBody>
          <a:bodyPr/>
          <a:lstStyle/>
          <a:p>
            <a:pPr algn="l" hangingPunct="1">
              <a:spcBef>
                <a:spcPct val="0"/>
              </a:spcBef>
              <a:buFont typeface="Arial" pitchFamily="34" charset="0"/>
              <a:buNone/>
            </a:pPr>
            <a:r>
              <a:rPr lang="cs-CZ" b="1" smtClean="0">
                <a:ea typeface="ＭＳ Ｐゴシック" pitchFamily="34" charset="-128"/>
              </a:rPr>
              <a:t> 5.5 Jiné výdaje</a:t>
            </a:r>
          </a:p>
          <a:p>
            <a:r>
              <a:rPr lang="cs-CZ" smtClean="0">
                <a:ea typeface="ＭＳ Ｐゴシック" pitchFamily="34" charset="-128"/>
              </a:rPr>
              <a:t>ostatní služby související s projektem, např. doprava pro cílovou skupinu na fakturu (pronájem autobusu), dodávka služby v rámci vlastní činnosti (vlastní školicí středisko) aj.</a:t>
            </a:r>
          </a:p>
        </p:txBody>
      </p:sp>
      <p:sp>
        <p:nvSpPr>
          <p:cNvPr id="6" name="Title 1"/>
          <p:cNvSpPr txBox="1">
            <a:spLocks/>
          </p:cNvSpPr>
          <p:nvPr/>
        </p:nvSpPr>
        <p:spPr bwMode="auto">
          <a:xfrm>
            <a:off x="1330324" y="1133475"/>
            <a:ext cx="73564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200" b="1" kern="1200">
                <a:solidFill>
                  <a:schemeClr val="tx1"/>
                </a:solidFill>
                <a:latin typeface="Helvetica CE"/>
                <a:ea typeface="ＭＳ Ｐゴシック" charset="-128"/>
                <a:cs typeface="Helvetica CE"/>
              </a:defRPr>
            </a:lvl1pPr>
            <a:lvl2pPr algn="l" defTabSz="457200" rtl="0" eaLnBrk="0" fontAlgn="base" hangingPunct="0">
              <a:spcBef>
                <a:spcPct val="0"/>
              </a:spcBef>
              <a:spcAft>
                <a:spcPct val="0"/>
              </a:spcAft>
              <a:defRPr sz="3200" b="1">
                <a:solidFill>
                  <a:schemeClr val="tx1"/>
                </a:solidFill>
                <a:latin typeface="Helvetica CE" charset="-18"/>
                <a:ea typeface="ＭＳ Ｐゴシック" charset="-128"/>
                <a:cs typeface="Helvetica CE" charset="-18"/>
              </a:defRPr>
            </a:lvl2pPr>
            <a:lvl3pPr algn="l" defTabSz="457200" rtl="0" eaLnBrk="0" fontAlgn="base" hangingPunct="0">
              <a:spcBef>
                <a:spcPct val="0"/>
              </a:spcBef>
              <a:spcAft>
                <a:spcPct val="0"/>
              </a:spcAft>
              <a:defRPr sz="3200" b="1">
                <a:solidFill>
                  <a:schemeClr val="tx1"/>
                </a:solidFill>
                <a:latin typeface="Helvetica CE" charset="-18"/>
                <a:ea typeface="ＭＳ Ｐゴシック" charset="-128"/>
                <a:cs typeface="Helvetica CE" charset="-18"/>
              </a:defRPr>
            </a:lvl3pPr>
            <a:lvl4pPr algn="l" defTabSz="457200" rtl="0" eaLnBrk="0" fontAlgn="base" hangingPunct="0">
              <a:spcBef>
                <a:spcPct val="0"/>
              </a:spcBef>
              <a:spcAft>
                <a:spcPct val="0"/>
              </a:spcAft>
              <a:defRPr sz="3200" b="1">
                <a:solidFill>
                  <a:schemeClr val="tx1"/>
                </a:solidFill>
                <a:latin typeface="Helvetica CE" charset="-18"/>
                <a:ea typeface="ＭＳ Ｐゴシック" charset="-128"/>
                <a:cs typeface="Helvetica CE" charset="-18"/>
              </a:defRPr>
            </a:lvl4pPr>
            <a:lvl5pPr algn="l" defTabSz="457200" rtl="0" eaLnBrk="0" fontAlgn="base" hangingPunct="0">
              <a:spcBef>
                <a:spcPct val="0"/>
              </a:spcBef>
              <a:spcAft>
                <a:spcPct val="0"/>
              </a:spcAft>
              <a:defRPr sz="3200" b="1">
                <a:solidFill>
                  <a:schemeClr val="tx1"/>
                </a:solidFill>
                <a:latin typeface="Helvetica CE" charset="-18"/>
                <a:ea typeface="ＭＳ Ｐゴシック" charset="-128"/>
                <a:cs typeface="Helvetica CE" charset="-18"/>
              </a:defRPr>
            </a:lvl5pPr>
            <a:lvl6pPr marL="457200" algn="l" defTabSz="457200" rtl="0" fontAlgn="base">
              <a:spcBef>
                <a:spcPct val="0"/>
              </a:spcBef>
              <a:spcAft>
                <a:spcPct val="0"/>
              </a:spcAft>
              <a:defRPr sz="3200" b="1">
                <a:solidFill>
                  <a:schemeClr val="tx1"/>
                </a:solidFill>
                <a:latin typeface="Helvetica CE" charset="-18"/>
                <a:ea typeface="ＭＳ Ｐゴシック" charset="-128"/>
              </a:defRPr>
            </a:lvl6pPr>
            <a:lvl7pPr marL="914400" algn="l" defTabSz="457200" rtl="0" fontAlgn="base">
              <a:spcBef>
                <a:spcPct val="0"/>
              </a:spcBef>
              <a:spcAft>
                <a:spcPct val="0"/>
              </a:spcAft>
              <a:defRPr sz="3200" b="1">
                <a:solidFill>
                  <a:schemeClr val="tx1"/>
                </a:solidFill>
                <a:latin typeface="Helvetica CE" charset="-18"/>
                <a:ea typeface="ＭＳ Ｐゴシック" charset="-128"/>
              </a:defRPr>
            </a:lvl7pPr>
            <a:lvl8pPr marL="1371600" algn="l" defTabSz="457200" rtl="0" fontAlgn="base">
              <a:spcBef>
                <a:spcPct val="0"/>
              </a:spcBef>
              <a:spcAft>
                <a:spcPct val="0"/>
              </a:spcAft>
              <a:defRPr sz="3200" b="1">
                <a:solidFill>
                  <a:schemeClr val="tx1"/>
                </a:solidFill>
                <a:latin typeface="Helvetica CE" charset="-18"/>
                <a:ea typeface="ＭＳ Ｐゴシック" charset="-128"/>
              </a:defRPr>
            </a:lvl8pPr>
            <a:lvl9pPr marL="1828800" algn="l" defTabSz="457200" rtl="0" fontAlgn="base">
              <a:spcBef>
                <a:spcPct val="0"/>
              </a:spcBef>
              <a:spcAft>
                <a:spcPct val="0"/>
              </a:spcAft>
              <a:defRPr sz="3200" b="1">
                <a:solidFill>
                  <a:schemeClr val="tx1"/>
                </a:solidFill>
                <a:latin typeface="Helvetica CE" charset="-18"/>
                <a:ea typeface="ＭＳ Ｐゴシック" charset="-128"/>
              </a:defRPr>
            </a:lvl9pPr>
          </a:lstStyle>
          <a:p>
            <a:pPr eaLnBrk="1" hangingPunct="1">
              <a:defRPr/>
            </a:pPr>
            <a:r>
              <a:rPr lang="cs-CZ" smtClean="0">
                <a:effectLst>
                  <a:outerShdw blurRad="38100" dist="38100" dir="2700000" algn="tl">
                    <a:srgbClr val="C0C0C0"/>
                  </a:outerShdw>
                </a:effectLst>
                <a:latin typeface="Helvetica CE" charset="-18"/>
                <a:cs typeface="Helvetica CE" charset="-18"/>
              </a:rPr>
              <a:t>5 – Nákup služeb 	  </a:t>
            </a:r>
            <a:r>
              <a:rPr lang="cs-CZ" smtClean="0">
                <a:solidFill>
                  <a:srgbClr val="F79646"/>
                </a:solidFill>
                <a:effectLst>
                  <a:outerShdw blurRad="38100" dist="38100" dir="2700000" algn="tl">
                    <a:srgbClr val="C0C0C0"/>
                  </a:outerShdw>
                </a:effectLst>
                <a:latin typeface="Helvetica CE" charset="-18"/>
                <a:cs typeface="Helvetica CE" charset="-18"/>
              </a:rPr>
              <a:t>limit 49 % (60 %)</a:t>
            </a:r>
            <a:endParaRPr lang="cs-CZ" dirty="0" smtClean="0">
              <a:effectLst>
                <a:outerShdw blurRad="38100" dist="38100" dir="2700000" algn="tl">
                  <a:srgbClr val="C0C0C0"/>
                </a:outerShdw>
              </a:effectLst>
              <a:latin typeface="Helvetica CE" charset="-18"/>
              <a:cs typeface="Helvetica CE" charset="-1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EEB2E48-56DD-4767-8E91-411778740F0B}" type="slidenum">
              <a:rPr lang="en-US" smtClean="0">
                <a:solidFill>
                  <a:srgbClr val="898989"/>
                </a:solidFill>
                <a:latin typeface="Calibri" pitchFamily="34" charset="0"/>
              </a:rPr>
              <a:pPr eaLnBrk="1" hangingPunct="1"/>
              <a:t>28</a:t>
            </a:fld>
            <a:endParaRPr lang="en-US" smtClean="0">
              <a:solidFill>
                <a:srgbClr val="898989"/>
              </a:solidFill>
              <a:latin typeface="Calibri" pitchFamily="34" charset="0"/>
            </a:endParaRPr>
          </a:p>
        </p:txBody>
      </p:sp>
      <p:sp>
        <p:nvSpPr>
          <p:cNvPr id="6" name="Podnadpis 1"/>
          <p:cNvSpPr>
            <a:spLocks noGrp="1"/>
          </p:cNvSpPr>
          <p:nvPr>
            <p:ph idx="1"/>
          </p:nvPr>
        </p:nvSpPr>
        <p:spPr>
          <a:xfrm>
            <a:off x="1330325" y="2171700"/>
            <a:ext cx="3122613" cy="3173413"/>
          </a:xfrm>
        </p:spPr>
        <p:txBody>
          <a:bodyPr/>
          <a:lstStyle/>
          <a:p>
            <a:pPr algn="l" hangingPunct="1">
              <a:spcAft>
                <a:spcPts val="600"/>
              </a:spcAft>
              <a:buFont typeface="Arial" charset="0"/>
              <a:buNone/>
              <a:defRPr/>
            </a:pPr>
            <a:r>
              <a:rPr lang="cs-CZ" sz="2400" b="1" dirty="0" smtClean="0">
                <a:solidFill>
                  <a:schemeClr val="accent6"/>
                </a:solidFill>
                <a:effectLst>
                  <a:outerShdw blurRad="38100" dist="38100" dir="2700000" algn="tl">
                    <a:srgbClr val="000000">
                      <a:alpha val="43137"/>
                    </a:srgbClr>
                  </a:outerShdw>
                </a:effectLst>
              </a:rPr>
              <a:t>Přímé náklady</a:t>
            </a:r>
          </a:p>
          <a:p>
            <a:pPr algn="l" hangingPunct="1">
              <a:spcBef>
                <a:spcPts val="600"/>
              </a:spcBef>
              <a:spcAft>
                <a:spcPts val="600"/>
              </a:spcAft>
              <a:buFont typeface="Arial" charset="0"/>
              <a:buChar char="•"/>
              <a:defRPr/>
            </a:pPr>
            <a:r>
              <a:rPr lang="cs-CZ" dirty="0" smtClean="0"/>
              <a:t>tvorba e‑</a:t>
            </a:r>
            <a:r>
              <a:rPr lang="cs-CZ" dirty="0" err="1" smtClean="0"/>
              <a:t>learningového</a:t>
            </a:r>
            <a:r>
              <a:rPr lang="cs-CZ" dirty="0" smtClean="0"/>
              <a:t> portálu</a:t>
            </a:r>
          </a:p>
          <a:p>
            <a:pPr algn="l" hangingPunct="1">
              <a:spcBef>
                <a:spcPts val="600"/>
              </a:spcBef>
              <a:spcAft>
                <a:spcPts val="600"/>
              </a:spcAft>
              <a:buFont typeface="Arial" charset="0"/>
              <a:buChar char="•"/>
              <a:defRPr/>
            </a:pPr>
            <a:r>
              <a:rPr lang="cs-CZ" dirty="0" smtClean="0"/>
              <a:t>(pro)nájem místností pro seminář</a:t>
            </a:r>
          </a:p>
          <a:p>
            <a:pPr algn="l" hangingPunct="1">
              <a:spcBef>
                <a:spcPts val="600"/>
              </a:spcBef>
              <a:spcAft>
                <a:spcPts val="600"/>
              </a:spcAft>
              <a:buFont typeface="Arial" charset="0"/>
              <a:buChar char="•"/>
              <a:defRPr/>
            </a:pPr>
            <a:r>
              <a:rPr lang="cs-CZ" dirty="0" smtClean="0"/>
              <a:t>podpora účastníků</a:t>
            </a:r>
          </a:p>
        </p:txBody>
      </p:sp>
      <p:sp>
        <p:nvSpPr>
          <p:cNvPr id="7" name="Podnadpis 1"/>
          <p:cNvSpPr txBox="1">
            <a:spLocks/>
          </p:cNvSpPr>
          <p:nvPr/>
        </p:nvSpPr>
        <p:spPr bwMode="auto">
          <a:xfrm>
            <a:off x="5002213" y="2171700"/>
            <a:ext cx="3816350" cy="2808288"/>
          </a:xfrm>
          <a:prstGeom prst="rect">
            <a:avLst/>
          </a:prstGeom>
          <a:noFill/>
          <a:ln w="9525">
            <a:noFill/>
            <a:miter lim="800000"/>
            <a:headEnd/>
            <a:tailEnd/>
          </a:ln>
        </p:spPr>
        <p:txBody>
          <a:bodyPr/>
          <a:lstStyle/>
          <a:p>
            <a:pPr>
              <a:spcBef>
                <a:spcPct val="20000"/>
              </a:spcBef>
              <a:spcAft>
                <a:spcPts val="600"/>
              </a:spcAft>
              <a:defRPr/>
            </a:pPr>
            <a:r>
              <a:rPr lang="cs-CZ" sz="2400" b="1">
                <a:solidFill>
                  <a:srgbClr val="F79646"/>
                </a:solidFill>
                <a:effectLst>
                  <a:outerShdw blurRad="38100" dist="38100" dir="2700000" algn="tl">
                    <a:srgbClr val="C0C0C0"/>
                  </a:outerShdw>
                </a:effectLst>
                <a:latin typeface="Helvetica CE" charset="-18"/>
                <a:ea typeface="ＭＳ Ｐゴシック" charset="-128"/>
              </a:rPr>
              <a:t>Nepřímé náklady</a:t>
            </a:r>
          </a:p>
          <a:p>
            <a:pPr marL="342900" lvl="1" indent="-342900" eaLnBrk="0">
              <a:spcBef>
                <a:spcPts val="600"/>
              </a:spcBef>
              <a:spcAft>
                <a:spcPts val="600"/>
              </a:spcAft>
              <a:buFont typeface="Arial" charset="0"/>
              <a:buChar char="•"/>
              <a:defRPr/>
            </a:pPr>
            <a:r>
              <a:rPr lang="cs-CZ">
                <a:latin typeface="Helvetica CE" charset="-18"/>
                <a:ea typeface="ＭＳ Ｐゴシック" charset="-128"/>
              </a:rPr>
              <a:t>náklady na daňové a právní poradenství</a:t>
            </a:r>
          </a:p>
          <a:p>
            <a:pPr marL="342900" lvl="1" indent="-342900" eaLnBrk="0">
              <a:spcBef>
                <a:spcPts val="600"/>
              </a:spcBef>
              <a:spcAft>
                <a:spcPts val="600"/>
              </a:spcAft>
              <a:buFont typeface="Arial" charset="0"/>
              <a:buChar char="•"/>
              <a:defRPr/>
            </a:pPr>
            <a:r>
              <a:rPr lang="cs-CZ">
                <a:latin typeface="Helvetica CE" charset="-18"/>
                <a:ea typeface="ＭＳ Ｐゴシック" charset="-128"/>
              </a:rPr>
              <a:t>náklady na realizaci výběrových                                                                                                                                                               řízení dle zák. 137/2006 Sb., nezbytných pro projekt (inzerce, poradenství)</a:t>
            </a:r>
          </a:p>
          <a:p>
            <a:pPr marL="342900" lvl="1" indent="-342900" eaLnBrk="0">
              <a:spcBef>
                <a:spcPts val="600"/>
              </a:spcBef>
              <a:spcAft>
                <a:spcPts val="600"/>
              </a:spcAft>
              <a:buFont typeface="Arial" charset="0"/>
              <a:buChar char="•"/>
              <a:defRPr/>
            </a:pPr>
            <a:r>
              <a:rPr lang="cs-CZ">
                <a:latin typeface="Helvetica CE" charset="-18"/>
                <a:ea typeface="ＭＳ Ｐゴシック" charset="-128"/>
              </a:rPr>
              <a:t>tvorba  a aktualizace webu projektu</a:t>
            </a:r>
          </a:p>
        </p:txBody>
      </p:sp>
      <p:sp>
        <p:nvSpPr>
          <p:cNvPr id="8" name="Title 1"/>
          <p:cNvSpPr>
            <a:spLocks noGrp="1"/>
          </p:cNvSpPr>
          <p:nvPr>
            <p:ph type="title" idx="4294967295"/>
          </p:nvPr>
        </p:nvSpPr>
        <p:spPr>
          <a:xfrm>
            <a:off x="353568" y="1133475"/>
            <a:ext cx="8692896" cy="547688"/>
          </a:xfrm>
        </p:spPr>
        <p:txBody>
          <a:bodyPr/>
          <a:lstStyle/>
          <a:p>
            <a:pPr eaLnBrk="1" hangingPunct="1">
              <a:defRPr/>
            </a:pPr>
            <a:r>
              <a:rPr lang="cs-CZ" dirty="0" smtClean="0">
                <a:effectLst>
                  <a:outerShdw blurRad="38100" dist="38100" dir="2700000" algn="tl">
                    <a:srgbClr val="C0C0C0"/>
                  </a:outerShdw>
                </a:effectLst>
                <a:latin typeface="Helvetica CE" charset="-18"/>
                <a:cs typeface="Helvetica CE" charset="-18"/>
              </a:rPr>
              <a:t>5 – Nákup </a:t>
            </a:r>
            <a:r>
              <a:rPr lang="cs-CZ" dirty="0" smtClean="0">
                <a:effectLst>
                  <a:outerShdw blurRad="38100" dist="38100" dir="2700000" algn="tl">
                    <a:srgbClr val="C0C0C0"/>
                  </a:outerShdw>
                </a:effectLst>
                <a:latin typeface="Helvetica CE" charset="-18"/>
                <a:cs typeface="Helvetica CE" charset="-18"/>
              </a:rPr>
              <a:t>služeb – shrnutí</a:t>
            </a:r>
            <a:r>
              <a:rPr lang="cs-CZ" dirty="0" smtClean="0">
                <a:solidFill>
                  <a:srgbClr val="F79646"/>
                </a:solidFill>
                <a:effectLst>
                  <a:outerShdw blurRad="38100" dist="38100" dir="2700000" algn="tl">
                    <a:srgbClr val="C0C0C0"/>
                  </a:outerShdw>
                </a:effectLst>
                <a:latin typeface="Helvetica CE" charset="-18"/>
                <a:cs typeface="Helvetica CE" charset="-18"/>
              </a:rPr>
              <a:t> limit </a:t>
            </a:r>
            <a:r>
              <a:rPr lang="cs-CZ" dirty="0" smtClean="0">
                <a:solidFill>
                  <a:srgbClr val="F79646"/>
                </a:solidFill>
                <a:effectLst>
                  <a:outerShdw blurRad="38100" dist="38100" dir="2700000" algn="tl">
                    <a:srgbClr val="C0C0C0"/>
                  </a:outerShdw>
                </a:effectLst>
                <a:latin typeface="Helvetica CE" charset="-18"/>
                <a:cs typeface="Helvetica CE" charset="-18"/>
              </a:rPr>
              <a:t>49 </a:t>
            </a:r>
            <a:r>
              <a:rPr lang="cs-CZ" dirty="0" smtClean="0">
                <a:solidFill>
                  <a:srgbClr val="F79646"/>
                </a:solidFill>
                <a:effectLst>
                  <a:outerShdw blurRad="38100" dist="38100" dir="2700000" algn="tl">
                    <a:srgbClr val="C0C0C0"/>
                  </a:outerShdw>
                </a:effectLst>
                <a:latin typeface="Helvetica CE" charset="-18"/>
                <a:cs typeface="Helvetica CE" charset="-18"/>
              </a:rPr>
              <a:t>% (60 %)</a:t>
            </a:r>
            <a:endParaRPr lang="cs-CZ" dirty="0" smtClean="0">
              <a:effectLst>
                <a:outerShdw blurRad="38100" dist="38100" dir="2700000" algn="tl">
                  <a:srgbClr val="C0C0C0"/>
                </a:outerShdw>
              </a:effectLst>
              <a:latin typeface="Helvetica CE" charset="-18"/>
              <a:cs typeface="Helvetica CE" charset="-1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133475"/>
            <a:ext cx="6457950" cy="517525"/>
          </a:xfrm>
        </p:spPr>
        <p:txBody>
          <a:bodyPr/>
          <a:lstStyle/>
          <a:p>
            <a:pPr eaLnBrk="1" hangingPunct="1">
              <a:defRPr/>
            </a:pPr>
            <a:r>
              <a:rPr lang="cs-CZ" smtClean="0">
                <a:effectLst>
                  <a:outerShdw blurRad="38100" dist="38100" dir="2700000" algn="tl">
                    <a:srgbClr val="C0C0C0"/>
                  </a:outerShdw>
                </a:effectLst>
                <a:latin typeface="Helvetica CE" charset="-18"/>
                <a:cs typeface="Helvetica CE" charset="-18"/>
              </a:rPr>
              <a:t>Vzor faktury</a:t>
            </a:r>
          </a:p>
        </p:txBody>
      </p:sp>
      <p:sp>
        <p:nvSpPr>
          <p:cNvPr id="41987"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BD655A3-5D23-4EEB-8252-9B66F060D45E}" type="slidenum">
              <a:rPr lang="en-US" sz="1200">
                <a:solidFill>
                  <a:srgbClr val="898989"/>
                </a:solidFill>
                <a:latin typeface="Calibri" pitchFamily="34" charset="0"/>
              </a:rPr>
              <a:pPr algn="r" eaLnBrk="1" hangingPunct="1"/>
              <a:t>29</a:t>
            </a:fld>
            <a:endParaRPr lang="en-US" sz="1200">
              <a:solidFill>
                <a:srgbClr val="898989"/>
              </a:solidFill>
              <a:latin typeface="Calibri" pitchFamily="34" charset="0"/>
            </a:endParaRPr>
          </a:p>
        </p:txBody>
      </p:sp>
      <p:sp>
        <p:nvSpPr>
          <p:cNvPr id="41988" name="Zástupný symbol pro obsah 4"/>
          <p:cNvSpPr>
            <a:spLocks noGrp="1"/>
          </p:cNvSpPr>
          <p:nvPr>
            <p:ph idx="4294967295"/>
          </p:nvPr>
        </p:nvSpPr>
        <p:spPr>
          <a:xfrm>
            <a:off x="1330325" y="1971675"/>
            <a:ext cx="6457950" cy="3524250"/>
          </a:xfrm>
        </p:spPr>
        <p:txBody>
          <a:bodyPr/>
          <a:lstStyle/>
          <a:p>
            <a:r>
              <a:rPr lang="cs-CZ" smtClean="0">
                <a:ea typeface="ＭＳ Ｐゴシック" pitchFamily="34" charset="-128"/>
              </a:rPr>
              <a:t>Fakturami se hradí nákupy v hodnotě vyšší než 10 000 Kč. Nutné údaje:  </a:t>
            </a:r>
          </a:p>
          <a:p>
            <a:r>
              <a:rPr lang="cs-CZ" smtClean="0">
                <a:ea typeface="ＭＳ Ｐゴシック" pitchFamily="34" charset="-128"/>
              </a:rPr>
              <a:t>přesný název a identifikaci odběratele: </a:t>
            </a:r>
          </a:p>
          <a:p>
            <a:r>
              <a:rPr lang="cs-CZ" smtClean="0">
                <a:ea typeface="ＭＳ Ｐゴシック" pitchFamily="34" charset="-128"/>
              </a:rPr>
              <a:t>přesný název a identifikaci dodavatele (nestačí „Jan Novák“, ale je nutné opět jeho sídlo, IČO a DIČ); </a:t>
            </a:r>
          </a:p>
          <a:p>
            <a:r>
              <a:rPr lang="cs-CZ" smtClean="0">
                <a:ea typeface="ＭＳ Ｐゴシック" pitchFamily="34" charset="-128"/>
              </a:rPr>
              <a:t>rozsah a předmět plnění, konkrétně rozepsané (např. "1 cesta kolem světa v termínu 1. 7. 2004-30. 6. 2006, vč. polopenze, dopravy a ubytování");</a:t>
            </a:r>
          </a:p>
          <a:p>
            <a:r>
              <a:rPr lang="cs-CZ" smtClean="0">
                <a:ea typeface="ＭＳ Ｐゴシック" pitchFamily="34" charset="-128"/>
              </a:rPr>
              <a:t>datum vystavení daňového dokladu;</a:t>
            </a:r>
          </a:p>
          <a:p>
            <a:r>
              <a:rPr lang="cs-CZ" smtClean="0">
                <a:ea typeface="ＭＳ Ｐゴシック" pitchFamily="34" charset="-128"/>
              </a:rPr>
              <a:t>datum uskutečnění zdanitelného plnění;</a:t>
            </a:r>
            <a:r>
              <a:rPr lang="cs-CZ" b="1" smtClean="0">
                <a:ea typeface="ＭＳ Ｐゴシック" pitchFamily="34" charset="-128"/>
              </a:rPr>
              <a:t> </a:t>
            </a:r>
          </a:p>
          <a:p>
            <a:pPr>
              <a:spcBef>
                <a:spcPct val="0"/>
              </a:spcBef>
              <a:buFont typeface="Arial" pitchFamily="34" charset="0"/>
              <a:buNone/>
            </a:pPr>
            <a:endParaRPr lang="cs-CZ" b="1" smtClean="0">
              <a:ea typeface="ＭＳ Ｐゴシック" pitchFamily="34" charset="-128"/>
            </a:endParaRPr>
          </a:p>
          <a:p>
            <a:pPr>
              <a:spcBef>
                <a:spcPct val="0"/>
              </a:spcBef>
            </a:pPr>
            <a:endParaRPr lang="cs-CZ" sz="1200"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260475"/>
            <a:ext cx="6457950" cy="498475"/>
          </a:xfrm>
        </p:spPr>
        <p:txBody>
          <a:bodyPr/>
          <a:lstStyle/>
          <a:p>
            <a:pPr eaLnBrk="1" hangingPunct="1">
              <a:defRPr/>
            </a:pPr>
            <a:r>
              <a:rPr lang="cs-CZ" smtClean="0">
                <a:effectLst>
                  <a:outerShdw blurRad="38100" dist="38100" dir="2700000" algn="tl">
                    <a:srgbClr val="C0C0C0"/>
                  </a:outerShdw>
                </a:effectLst>
                <a:latin typeface="Helvetica CE" charset="-18"/>
                <a:cs typeface="Helvetica CE" charset="-18"/>
              </a:rPr>
              <a:t>Obsah</a:t>
            </a:r>
          </a:p>
        </p:txBody>
      </p:sp>
      <p:sp>
        <p:nvSpPr>
          <p:cNvPr id="15363"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A0B324C5-74C3-4483-9478-5CDFEB3FD095}" type="slidenum">
              <a:rPr lang="en-US" sz="1200">
                <a:solidFill>
                  <a:srgbClr val="898989"/>
                </a:solidFill>
                <a:latin typeface="Calibri" pitchFamily="34" charset="0"/>
              </a:rPr>
              <a:pPr algn="r" eaLnBrk="1" hangingPunct="1"/>
              <a:t>3</a:t>
            </a:fld>
            <a:endParaRPr lang="en-US" sz="1200">
              <a:solidFill>
                <a:srgbClr val="898989"/>
              </a:solidFill>
              <a:latin typeface="Calibri" pitchFamily="34" charset="0"/>
            </a:endParaRPr>
          </a:p>
        </p:txBody>
      </p:sp>
      <p:sp>
        <p:nvSpPr>
          <p:cNvPr id="15364" name="Zástupný symbol pro obsah 4"/>
          <p:cNvSpPr>
            <a:spLocks noGrp="1"/>
          </p:cNvSpPr>
          <p:nvPr>
            <p:ph idx="4294967295"/>
          </p:nvPr>
        </p:nvSpPr>
        <p:spPr>
          <a:xfrm>
            <a:off x="603250" y="1928813"/>
            <a:ext cx="7185025" cy="3416300"/>
          </a:xfrm>
        </p:spPr>
        <p:txBody>
          <a:bodyPr/>
          <a:lstStyle/>
          <a:p>
            <a:pPr lvl="1" algn="l" hangingPunct="1">
              <a:buFont typeface="Arial" pitchFamily="34" charset="0"/>
              <a:buChar char="•"/>
            </a:pPr>
            <a:r>
              <a:rPr lang="cs-CZ" smtClean="0">
                <a:ea typeface="ＭＳ Ｐゴシック" pitchFamily="34" charset="-128"/>
              </a:rPr>
              <a:t>kap. 6 – stavební úpravy – stručné opakování</a:t>
            </a:r>
          </a:p>
          <a:p>
            <a:pPr lvl="1" algn="l" hangingPunct="1">
              <a:buFont typeface="Arial" pitchFamily="34" charset="0"/>
              <a:buChar char="•"/>
            </a:pPr>
            <a:r>
              <a:rPr lang="cs-CZ" smtClean="0">
                <a:ea typeface="ＭＳ Ｐゴシック" pitchFamily="34" charset="-128"/>
              </a:rPr>
              <a:t>kap. 7 – přímá podpora – stručné opakování</a:t>
            </a:r>
          </a:p>
          <a:p>
            <a:pPr lvl="1" algn="l" hangingPunct="1">
              <a:buFont typeface="Arial" pitchFamily="34" charset="0"/>
              <a:buChar char="•"/>
            </a:pPr>
            <a:r>
              <a:rPr lang="cs-CZ" smtClean="0">
                <a:ea typeface="ＭＳ Ｐゴシック" pitchFamily="34" charset="-128"/>
              </a:rPr>
              <a:t>Změny rozpočtu</a:t>
            </a:r>
          </a:p>
          <a:p>
            <a:pPr lvl="1" algn="l" hangingPunct="1">
              <a:buFont typeface="Arial" pitchFamily="34" charset="0"/>
              <a:buChar char="•"/>
            </a:pPr>
            <a:r>
              <a:rPr lang="cs-CZ" smtClean="0">
                <a:ea typeface="ＭＳ Ｐゴシック" pitchFamily="34" charset="-128"/>
              </a:rPr>
              <a:t>Refundace z projektového účtu</a:t>
            </a:r>
          </a:p>
          <a:p>
            <a:pPr lvl="1" algn="l" hangingPunct="1">
              <a:buFont typeface="Arial" pitchFamily="34" charset="0"/>
              <a:buChar char="•"/>
            </a:pPr>
            <a:r>
              <a:rPr lang="cs-CZ" smtClean="0">
                <a:ea typeface="ＭＳ Ｐゴシック" pitchFamily="34" charset="-128"/>
              </a:rPr>
              <a:t>shrnutí</a:t>
            </a:r>
          </a:p>
          <a:p>
            <a:pPr lvl="1" algn="l" hangingPunct="1">
              <a:buFont typeface="Arial" pitchFamily="34" charset="0"/>
              <a:buChar char="•"/>
            </a:pPr>
            <a:endParaRPr lang="cs-CZ" smtClean="0">
              <a:ea typeface="ＭＳ Ｐゴシック" pitchFamily="34" charset="-128"/>
            </a:endParaRPr>
          </a:p>
          <a:p>
            <a:pPr lvl="1" algn="l" hangingPunct="1">
              <a:buFont typeface="Arial" pitchFamily="34" charset="0"/>
              <a:buNone/>
            </a:pPr>
            <a:endParaRPr lang="cs-CZ" smtClean="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133475"/>
            <a:ext cx="6457950" cy="517525"/>
          </a:xfrm>
        </p:spPr>
        <p:txBody>
          <a:bodyPr/>
          <a:lstStyle/>
          <a:p>
            <a:pPr eaLnBrk="1" hangingPunct="1">
              <a:defRPr/>
            </a:pPr>
            <a:r>
              <a:rPr lang="cs-CZ" smtClean="0">
                <a:effectLst>
                  <a:outerShdw blurRad="38100" dist="38100" dir="2700000" algn="tl">
                    <a:srgbClr val="C0C0C0"/>
                  </a:outerShdw>
                </a:effectLst>
                <a:latin typeface="Helvetica CE" charset="-18"/>
                <a:cs typeface="Helvetica CE" charset="-18"/>
              </a:rPr>
              <a:t>Vzor faktury</a:t>
            </a:r>
          </a:p>
        </p:txBody>
      </p:sp>
      <p:sp>
        <p:nvSpPr>
          <p:cNvPr id="43011"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F0F29F3-BE87-438B-A60D-592B9DA9D39F}" type="slidenum">
              <a:rPr lang="en-US" sz="1200">
                <a:solidFill>
                  <a:srgbClr val="898989"/>
                </a:solidFill>
                <a:latin typeface="Calibri" pitchFamily="34" charset="0"/>
              </a:rPr>
              <a:pPr algn="r" eaLnBrk="1" hangingPunct="1"/>
              <a:t>30</a:t>
            </a:fld>
            <a:endParaRPr lang="en-US" sz="1200">
              <a:solidFill>
                <a:srgbClr val="898989"/>
              </a:solidFill>
              <a:latin typeface="Calibri" pitchFamily="34" charset="0"/>
            </a:endParaRPr>
          </a:p>
        </p:txBody>
      </p:sp>
      <p:sp>
        <p:nvSpPr>
          <p:cNvPr id="43012" name="Zástupný symbol pro obsah 4"/>
          <p:cNvSpPr>
            <a:spLocks noGrp="1"/>
          </p:cNvSpPr>
          <p:nvPr>
            <p:ph idx="4294967295"/>
          </p:nvPr>
        </p:nvSpPr>
        <p:spPr>
          <a:xfrm>
            <a:off x="1330325" y="1935163"/>
            <a:ext cx="6457950" cy="3289300"/>
          </a:xfrm>
        </p:spPr>
        <p:txBody>
          <a:bodyPr/>
          <a:lstStyle/>
          <a:p>
            <a:r>
              <a:rPr lang="cs-CZ" smtClean="0">
                <a:ea typeface="ＭＳ Ｐゴシック" pitchFamily="34" charset="-128"/>
              </a:rPr>
              <a:t>jednotková cena bez daně;</a:t>
            </a:r>
          </a:p>
          <a:p>
            <a:r>
              <a:rPr lang="cs-CZ" smtClean="0">
                <a:ea typeface="ＭＳ Ｐゴシック" pitchFamily="34" charset="-128"/>
              </a:rPr>
              <a:t>případná sleva - odečítá se od ceny základní bez daně, nikoli od ceny celkové s daní!;</a:t>
            </a:r>
          </a:p>
          <a:p>
            <a:r>
              <a:rPr lang="cs-CZ" smtClean="0">
                <a:ea typeface="ＭＳ Ｐゴシック" pitchFamily="34" charset="-128"/>
              </a:rPr>
              <a:t>celková cena;</a:t>
            </a:r>
          </a:p>
          <a:p>
            <a:r>
              <a:rPr lang="cs-CZ" smtClean="0">
                <a:ea typeface="ＭＳ Ｐゴシック" pitchFamily="34" charset="-128"/>
              </a:rPr>
              <a:t>evidenční číslo daňového dokladu (např. číslo faktury apod.);</a:t>
            </a:r>
          </a:p>
          <a:p>
            <a:r>
              <a:rPr lang="cs-CZ" smtClean="0">
                <a:ea typeface="ＭＳ Ｐゴシック" pitchFamily="34" charset="-128"/>
              </a:rPr>
              <a:t>(razítko organizace – není povinné); identifikace projektu;</a:t>
            </a:r>
          </a:p>
          <a:p>
            <a:r>
              <a:rPr lang="cs-CZ" smtClean="0">
                <a:ea typeface="ＭＳ Ｐゴシック" pitchFamily="34" charset="-128"/>
              </a:rPr>
              <a:t>podpis osoby, která fakturu vystavila. </a:t>
            </a:r>
          </a:p>
          <a:p>
            <a:r>
              <a:rPr lang="cs-CZ" smtClean="0">
                <a:ea typeface="ＭＳ Ｐゴシック" pitchFamily="34" charset="-128"/>
              </a:rPr>
              <a:t>souhlas řešitele s proplacením faktury a uvedením údaje, z jakého grantu má být zaplacena. </a:t>
            </a:r>
            <a:endParaRPr lang="cs-CZ" b="1" smtClean="0">
              <a:ea typeface="ＭＳ Ｐゴシック" pitchFamily="34" charset="-128"/>
            </a:endParaRPr>
          </a:p>
          <a:p>
            <a:pPr>
              <a:spcBef>
                <a:spcPct val="0"/>
              </a:spcBef>
              <a:buFont typeface="Arial" pitchFamily="34" charset="0"/>
              <a:buNone/>
            </a:pPr>
            <a:endParaRPr lang="cs-CZ" b="1" smtClean="0">
              <a:ea typeface="ＭＳ Ｐゴシック" pitchFamily="34" charset="-128"/>
            </a:endParaRPr>
          </a:p>
          <a:p>
            <a:pPr>
              <a:spcBef>
                <a:spcPct val="0"/>
              </a:spcBef>
              <a:buFont typeface="Arial" pitchFamily="34" charset="0"/>
              <a:buNone/>
            </a:pPr>
            <a:endParaRPr lang="cs-CZ" b="1" smtClean="0">
              <a:ea typeface="ＭＳ Ｐゴシック" pitchFamily="34" charset="-128"/>
            </a:endParaRPr>
          </a:p>
          <a:p>
            <a:pPr>
              <a:spcBef>
                <a:spcPct val="0"/>
              </a:spcBef>
              <a:buFont typeface="Arial" pitchFamily="34" charset="0"/>
              <a:buNone/>
            </a:pPr>
            <a:endParaRPr lang="cs-CZ" b="1" smtClean="0">
              <a:ea typeface="ＭＳ Ｐゴシック" pitchFamily="34" charset="-128"/>
            </a:endParaRPr>
          </a:p>
          <a:p>
            <a:pPr>
              <a:spcBef>
                <a:spcPct val="0"/>
              </a:spcBef>
              <a:buFont typeface="Arial" pitchFamily="34" charset="0"/>
              <a:buNone/>
            </a:pPr>
            <a:r>
              <a:rPr lang="cs-CZ" b="1" smtClean="0">
                <a:ea typeface="ＭＳ Ｐゴシック" pitchFamily="34" charset="-128"/>
              </a:rPr>
              <a:t> </a:t>
            </a:r>
          </a:p>
          <a:p>
            <a:pPr>
              <a:spcBef>
                <a:spcPct val="0"/>
              </a:spcBef>
              <a:buFont typeface="Arial" pitchFamily="34" charset="0"/>
              <a:buNone/>
            </a:pPr>
            <a:endParaRPr lang="cs-CZ" b="1" smtClean="0">
              <a:ea typeface="ＭＳ Ｐゴシック" pitchFamily="34" charset="-128"/>
            </a:endParaRPr>
          </a:p>
          <a:p>
            <a:pPr>
              <a:spcBef>
                <a:spcPct val="0"/>
              </a:spcBef>
            </a:pPr>
            <a:endParaRPr lang="cs-CZ" sz="1200" smtClean="0">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122363"/>
            <a:ext cx="6457950" cy="539750"/>
          </a:xfrm>
        </p:spPr>
        <p:txBody>
          <a:bodyPr/>
          <a:lstStyle/>
          <a:p>
            <a:pPr eaLnBrk="1" hangingPunct="1">
              <a:defRPr/>
            </a:pPr>
            <a:r>
              <a:rPr lang="cs-CZ" dirty="0" smtClean="0">
                <a:effectLst>
                  <a:outerShdw blurRad="38100" dist="38100" dir="2700000" algn="tl">
                    <a:srgbClr val="000000">
                      <a:alpha val="43137"/>
                    </a:srgbClr>
                  </a:outerShdw>
                </a:effectLst>
              </a:rPr>
              <a:t>6 – Stavební úpravy</a:t>
            </a:r>
            <a:endParaRPr lang="cs-CZ" dirty="0" smtClean="0">
              <a:effectLst>
                <a:outerShdw blurRad="38100" dist="38100" dir="2700000" algn="tl">
                  <a:srgbClr val="000000">
                    <a:alpha val="43137"/>
                  </a:srgbClr>
                </a:outerShdw>
              </a:effectLst>
              <a:latin typeface="Helvetica CE" charset="-18"/>
            </a:endParaRPr>
          </a:p>
        </p:txBody>
      </p:sp>
      <p:sp>
        <p:nvSpPr>
          <p:cNvPr id="44035"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3FA78847-F42E-44A6-A5FC-120AD6C3AF8F}" type="slidenum">
              <a:rPr lang="en-US" sz="1200">
                <a:solidFill>
                  <a:srgbClr val="898989"/>
                </a:solidFill>
                <a:latin typeface="Calibri" pitchFamily="34" charset="0"/>
              </a:rPr>
              <a:pPr algn="r" eaLnBrk="1" hangingPunct="1"/>
              <a:t>31</a:t>
            </a:fld>
            <a:endParaRPr lang="en-US" sz="1200">
              <a:solidFill>
                <a:srgbClr val="898989"/>
              </a:solidFill>
              <a:latin typeface="Calibri" pitchFamily="34" charset="0"/>
            </a:endParaRPr>
          </a:p>
        </p:txBody>
      </p:sp>
      <p:sp>
        <p:nvSpPr>
          <p:cNvPr id="44036" name="Zástupný symbol pro obsah 4"/>
          <p:cNvSpPr>
            <a:spLocks noGrp="1"/>
          </p:cNvSpPr>
          <p:nvPr>
            <p:ph idx="4294967295"/>
          </p:nvPr>
        </p:nvSpPr>
        <p:spPr>
          <a:xfrm>
            <a:off x="1330325" y="1798638"/>
            <a:ext cx="6457950" cy="3736975"/>
          </a:xfrm>
        </p:spPr>
        <p:txBody>
          <a:bodyPr/>
          <a:lstStyle/>
          <a:p>
            <a:pPr algn="l" hangingPunct="1">
              <a:spcBef>
                <a:spcPct val="0"/>
              </a:spcBef>
              <a:buFont typeface="Arial" pitchFamily="34" charset="0"/>
              <a:buNone/>
            </a:pPr>
            <a:r>
              <a:rPr lang="cs-CZ" b="1" smtClean="0">
                <a:ea typeface="ＭＳ Ｐゴシック" pitchFamily="34" charset="-128"/>
              </a:rPr>
              <a:t>6.1 Drobné stavební úpravy </a:t>
            </a:r>
            <a:r>
              <a:rPr lang="cs-CZ" smtClean="0">
                <a:ea typeface="ＭＳ Ｐゴシック" pitchFamily="34" charset="-128"/>
              </a:rPr>
              <a:t> </a:t>
            </a:r>
          </a:p>
          <a:p>
            <a:pPr lvl="1" algn="l" hangingPunct="1">
              <a:spcBef>
                <a:spcPct val="0"/>
              </a:spcBef>
            </a:pPr>
            <a:r>
              <a:rPr lang="cs-CZ" smtClean="0">
                <a:ea typeface="ＭＳ Ｐゴシック" pitchFamily="34" charset="-128"/>
              </a:rPr>
              <a:t>do 40 tis. Kč/účetní období (součet všech položek)/    1 položku majetku (obvykle budovu)</a:t>
            </a:r>
          </a:p>
          <a:p>
            <a:pPr lvl="1" algn="l" hangingPunct="1">
              <a:spcBef>
                <a:spcPct val="0"/>
              </a:spcBef>
            </a:pPr>
            <a:r>
              <a:rPr lang="cs-CZ" smtClean="0">
                <a:ea typeface="ＭＳ Ｐゴシック" pitchFamily="34" charset="-128"/>
              </a:rPr>
              <a:t>účel: umožnit cílové skupině účast na projektu = např. úprava pracovního místa nebo prostor pro handicapované</a:t>
            </a:r>
          </a:p>
          <a:p>
            <a:pPr algn="l" hangingPunct="1">
              <a:spcBef>
                <a:spcPct val="0"/>
              </a:spcBef>
              <a:buFont typeface="Arial" pitchFamily="34" charset="0"/>
              <a:buNone/>
            </a:pPr>
            <a:endParaRPr lang="cs-CZ" sz="1000" smtClean="0">
              <a:ea typeface="ＭＳ Ｐゴシック" pitchFamily="34" charset="-128"/>
            </a:endParaRPr>
          </a:p>
          <a:p>
            <a:pPr algn="l" hangingPunct="1">
              <a:spcBef>
                <a:spcPct val="0"/>
              </a:spcBef>
              <a:buFont typeface="Arial" pitchFamily="34" charset="0"/>
              <a:buNone/>
            </a:pPr>
            <a:r>
              <a:rPr lang="cs-CZ" b="1" smtClean="0">
                <a:ea typeface="ＭＳ Ｐゴシック" pitchFamily="34" charset="-128"/>
              </a:rPr>
              <a:t>6.2 Stavební úpravy v rámci KF</a:t>
            </a:r>
          </a:p>
          <a:p>
            <a:pPr lvl="1" algn="l" hangingPunct="1">
              <a:spcBef>
                <a:spcPct val="0"/>
              </a:spcBef>
            </a:pPr>
            <a:r>
              <a:rPr lang="cs-CZ" smtClean="0">
                <a:ea typeface="ＭＳ Ｐゴシック" pitchFamily="34" charset="-128"/>
              </a:rPr>
              <a:t>stavební práce nad 40 tis. Kč</a:t>
            </a:r>
          </a:p>
          <a:p>
            <a:pPr lvl="1" algn="l" hangingPunct="1">
              <a:spcBef>
                <a:spcPct val="0"/>
              </a:spcBef>
            </a:pPr>
            <a:r>
              <a:rPr lang="cs-CZ" smtClean="0">
                <a:ea typeface="ＭＳ Ｐゴシック" pitchFamily="34" charset="-128"/>
              </a:rPr>
              <a:t>rekonstrukce nebo modernizace kvůli zpřístupnění prostor pro handicapované nebo úprava prostor </a:t>
            </a:r>
            <a:r>
              <a:rPr lang="cs-CZ" b="1" smtClean="0">
                <a:ea typeface="ＭＳ Ｐゴシック" pitchFamily="34" charset="-128"/>
              </a:rPr>
              <a:t>pro cílovou skupinu</a:t>
            </a:r>
          </a:p>
          <a:p>
            <a:pPr lvl="1" algn="l" hangingPunct="1">
              <a:spcBef>
                <a:spcPct val="0"/>
              </a:spcBef>
            </a:pPr>
            <a:r>
              <a:rPr lang="cs-CZ" smtClean="0">
                <a:ea typeface="ＭＳ Ｐゴシック" pitchFamily="34" charset="-128"/>
              </a:rPr>
              <a:t>pouze nemovitosti v majetku příjemce či partnera nebo v majetku zřizovatele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133475"/>
            <a:ext cx="6457950" cy="517525"/>
          </a:xfrm>
        </p:spPr>
        <p:txBody>
          <a:bodyPr/>
          <a:lstStyle/>
          <a:p>
            <a:pPr eaLnBrk="1" hangingPunct="1">
              <a:defRPr/>
            </a:pPr>
            <a:r>
              <a:rPr lang="cs-CZ" dirty="0" smtClean="0">
                <a:effectLst>
                  <a:outerShdw blurRad="38100" dist="38100" dir="2700000" algn="tl">
                    <a:srgbClr val="000000">
                      <a:alpha val="43137"/>
                    </a:srgbClr>
                  </a:outerShdw>
                </a:effectLst>
              </a:rPr>
              <a:t>7 – Přímá podpora 		  </a:t>
            </a:r>
            <a:r>
              <a:rPr lang="cs-CZ" dirty="0" smtClean="0">
                <a:solidFill>
                  <a:schemeClr val="accent6"/>
                </a:solidFill>
                <a:effectLst>
                  <a:outerShdw blurRad="38100" dist="38100" dir="2700000" algn="tl">
                    <a:srgbClr val="000000">
                      <a:alpha val="43137"/>
                    </a:srgbClr>
                  </a:outerShdw>
                </a:effectLst>
              </a:rPr>
              <a:t>limit 20 %</a:t>
            </a:r>
            <a:endParaRPr lang="cs-CZ" b="0" dirty="0" smtClean="0">
              <a:effectLst>
                <a:outerShdw blurRad="38100" dist="38100" dir="2700000" algn="tl">
                  <a:srgbClr val="000000">
                    <a:alpha val="43137"/>
                  </a:srgbClr>
                </a:outerShdw>
              </a:effectLst>
              <a:latin typeface="Helvetica CE" charset="-18"/>
            </a:endParaRPr>
          </a:p>
        </p:txBody>
      </p:sp>
      <p:sp>
        <p:nvSpPr>
          <p:cNvPr id="45059"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12B34F38-9613-43F5-986B-41F06EB4C3B8}" type="slidenum">
              <a:rPr lang="en-US" sz="1200">
                <a:solidFill>
                  <a:srgbClr val="898989"/>
                </a:solidFill>
                <a:latin typeface="Calibri" pitchFamily="34" charset="0"/>
              </a:rPr>
              <a:pPr algn="r" eaLnBrk="1" hangingPunct="1"/>
              <a:t>32</a:t>
            </a:fld>
            <a:endParaRPr lang="en-US" sz="1200">
              <a:solidFill>
                <a:srgbClr val="898989"/>
              </a:solidFill>
              <a:latin typeface="Calibri" pitchFamily="34" charset="0"/>
            </a:endParaRPr>
          </a:p>
        </p:txBody>
      </p:sp>
      <p:sp>
        <p:nvSpPr>
          <p:cNvPr id="45060" name="Zástupný symbol pro obsah 4"/>
          <p:cNvSpPr>
            <a:spLocks noGrp="1"/>
          </p:cNvSpPr>
          <p:nvPr>
            <p:ph idx="4294967295"/>
          </p:nvPr>
        </p:nvSpPr>
        <p:spPr>
          <a:xfrm>
            <a:off x="1330325" y="1808163"/>
            <a:ext cx="6457950" cy="3708400"/>
          </a:xfrm>
        </p:spPr>
        <p:txBody>
          <a:bodyPr/>
          <a:lstStyle/>
          <a:p>
            <a:pPr algn="l" hangingPunct="1">
              <a:spcBef>
                <a:spcPct val="0"/>
              </a:spcBef>
              <a:buFont typeface="Arial" pitchFamily="34" charset="0"/>
              <a:buNone/>
            </a:pPr>
            <a:r>
              <a:rPr lang="cs-CZ" b="1" smtClean="0">
                <a:ea typeface="ＭＳ Ｐゴシック" pitchFamily="34" charset="-128"/>
              </a:rPr>
              <a:t>7.1 Mzdové příspěvky</a:t>
            </a:r>
          </a:p>
          <a:p>
            <a:pPr lvl="1" algn="l" hangingPunct="1">
              <a:spcBef>
                <a:spcPct val="0"/>
              </a:spcBef>
            </a:pPr>
            <a:r>
              <a:rPr lang="cs-CZ" smtClean="0">
                <a:ea typeface="ＭＳ Ｐゴシック" pitchFamily="34" charset="-128"/>
              </a:rPr>
              <a:t>poskytovány </a:t>
            </a:r>
            <a:r>
              <a:rPr lang="cs-CZ" b="1" smtClean="0">
                <a:ea typeface="ＭＳ Ｐゴシック" pitchFamily="34" charset="-128"/>
              </a:rPr>
              <a:t>zaměstnavateli</a:t>
            </a:r>
            <a:r>
              <a:rPr lang="cs-CZ" smtClean="0">
                <a:ea typeface="ＭＳ Ｐゴシック" pitchFamily="34" charset="-128"/>
              </a:rPr>
              <a:t> jako náhrada mzdy pracovníka účastnícího se dalšího vzdělávání </a:t>
            </a:r>
            <a:br>
              <a:rPr lang="cs-CZ" smtClean="0">
                <a:ea typeface="ＭＳ Ｐゴシック" pitchFamily="34" charset="-128"/>
              </a:rPr>
            </a:br>
            <a:r>
              <a:rPr lang="cs-CZ" smtClean="0">
                <a:ea typeface="ＭＳ Ｐゴシック" pitchFamily="34" charset="-128"/>
              </a:rPr>
              <a:t>(hrubá mzda vč. odvodů)</a:t>
            </a:r>
          </a:p>
          <a:p>
            <a:pPr lvl="1" algn="l" hangingPunct="1">
              <a:spcBef>
                <a:spcPct val="0"/>
              </a:spcBef>
            </a:pPr>
            <a:r>
              <a:rPr lang="cs-CZ" smtClean="0">
                <a:ea typeface="ＭＳ Ｐゴシック" pitchFamily="34" charset="-128"/>
              </a:rPr>
              <a:t>pouze za dobu účasti na školení (nikoli cestu na         a z něj)</a:t>
            </a:r>
          </a:p>
          <a:p>
            <a:pPr lvl="1" algn="l" hangingPunct="1">
              <a:spcBef>
                <a:spcPct val="0"/>
              </a:spcBef>
            </a:pPr>
            <a:r>
              <a:rPr lang="cs-CZ" smtClean="0">
                <a:ea typeface="ＭＳ Ｐゴシック" pitchFamily="34" charset="-128"/>
              </a:rPr>
              <a:t>max. 3násobek minimální mzdy platné v době konání akce a zároveň max. 100 % skutečně vzniklých nákladů (nelze vyplatit náhradu mzdy, která by byla vyšší než mzda skutečně vyplacená)</a:t>
            </a:r>
          </a:p>
          <a:p>
            <a:pPr lvl="1" algn="l" hangingPunct="1">
              <a:spcBef>
                <a:spcPct val="0"/>
              </a:spcBef>
            </a:pPr>
            <a:endParaRPr lang="cs-CZ" smtClean="0">
              <a:ea typeface="ＭＳ Ｐゴシック" pitchFamily="34" charset="-128"/>
            </a:endParaRPr>
          </a:p>
          <a:p>
            <a:pPr lvl="1" algn="l" hangingPunct="1">
              <a:spcBef>
                <a:spcPct val="0"/>
              </a:spcBef>
            </a:pPr>
            <a:r>
              <a:rPr lang="cs-CZ" smtClean="0">
                <a:ea typeface="ＭＳ Ｐゴシック" pitchFamily="34" charset="-128"/>
              </a:rPr>
              <a:t>příklad: min. mzda 48 Kč/h x 3 = max. 144 Kč/h        včetně odvodů = max. 107 Kč/h hrubého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133475"/>
            <a:ext cx="6457950" cy="517525"/>
          </a:xfrm>
        </p:spPr>
        <p:txBody>
          <a:bodyPr/>
          <a:lstStyle/>
          <a:p>
            <a:pPr eaLnBrk="1" hangingPunct="1">
              <a:defRPr/>
            </a:pPr>
            <a:r>
              <a:rPr lang="cs-CZ" dirty="0" smtClean="0">
                <a:effectLst>
                  <a:outerShdw blurRad="38100" dist="38100" dir="2700000" algn="tl">
                    <a:srgbClr val="000000">
                      <a:alpha val="43137"/>
                    </a:srgbClr>
                  </a:outerShdw>
                </a:effectLst>
              </a:rPr>
              <a:t>7 – Přímá podpora 		  </a:t>
            </a:r>
            <a:r>
              <a:rPr lang="cs-CZ" dirty="0" smtClean="0">
                <a:solidFill>
                  <a:schemeClr val="accent6"/>
                </a:solidFill>
                <a:effectLst>
                  <a:outerShdw blurRad="38100" dist="38100" dir="2700000" algn="tl">
                    <a:srgbClr val="000000">
                      <a:alpha val="43137"/>
                    </a:srgbClr>
                  </a:outerShdw>
                </a:effectLst>
              </a:rPr>
              <a:t>limit 20 %</a:t>
            </a:r>
            <a:endParaRPr lang="cs-CZ" b="0" dirty="0" smtClean="0">
              <a:effectLst>
                <a:outerShdw blurRad="38100" dist="38100" dir="2700000" algn="tl">
                  <a:srgbClr val="000000">
                    <a:alpha val="43137"/>
                  </a:srgbClr>
                </a:outerShdw>
              </a:effectLst>
              <a:latin typeface="Helvetica CE" charset="-18"/>
            </a:endParaRPr>
          </a:p>
        </p:txBody>
      </p:sp>
      <p:sp>
        <p:nvSpPr>
          <p:cNvPr id="46083"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2F43C02D-54B8-4A69-A0B9-DC3D0D50CC5B}" type="slidenum">
              <a:rPr lang="en-US" sz="1200">
                <a:solidFill>
                  <a:srgbClr val="898989"/>
                </a:solidFill>
                <a:latin typeface="Calibri" pitchFamily="34" charset="0"/>
              </a:rPr>
              <a:pPr algn="r" eaLnBrk="1" hangingPunct="1"/>
              <a:t>33</a:t>
            </a:fld>
            <a:endParaRPr lang="en-US" sz="1200">
              <a:solidFill>
                <a:srgbClr val="898989"/>
              </a:solidFill>
              <a:latin typeface="Calibri" pitchFamily="34" charset="0"/>
            </a:endParaRPr>
          </a:p>
        </p:txBody>
      </p:sp>
      <p:sp>
        <p:nvSpPr>
          <p:cNvPr id="46084" name="Zástupný symbol pro obsah 4"/>
          <p:cNvSpPr>
            <a:spLocks noGrp="1"/>
          </p:cNvSpPr>
          <p:nvPr>
            <p:ph idx="4294967295"/>
          </p:nvPr>
        </p:nvSpPr>
        <p:spPr>
          <a:xfrm>
            <a:off x="1330325" y="1808163"/>
            <a:ext cx="6457950" cy="3687762"/>
          </a:xfrm>
        </p:spPr>
        <p:txBody>
          <a:bodyPr/>
          <a:lstStyle/>
          <a:p>
            <a:pPr algn="l" hangingPunct="1">
              <a:spcBef>
                <a:spcPct val="0"/>
              </a:spcBef>
              <a:buFont typeface="Arial" pitchFamily="34" charset="0"/>
              <a:buNone/>
            </a:pPr>
            <a:r>
              <a:rPr lang="cs-CZ" b="1" smtClean="0">
                <a:ea typeface="ＭＳ Ｐゴシック" pitchFamily="34" charset="-128"/>
              </a:rPr>
              <a:t>7.2 Cestovné, ubytování a stravování </a:t>
            </a:r>
          </a:p>
          <a:p>
            <a:pPr lvl="1" algn="l" hangingPunct="1">
              <a:spcBef>
                <a:spcPct val="0"/>
              </a:spcBef>
            </a:pPr>
            <a:r>
              <a:rPr lang="cs-CZ" smtClean="0">
                <a:ea typeface="ＭＳ Ｐゴシック" pitchFamily="34" charset="-128"/>
              </a:rPr>
              <a:t>placeno přímo zástupcům cílové skupiny (proti paragonům); hromadná faktura = kap. 5.4 služby</a:t>
            </a:r>
          </a:p>
          <a:p>
            <a:pPr lvl="1" algn="l" hangingPunct="1">
              <a:spcBef>
                <a:spcPct val="0"/>
              </a:spcBef>
            </a:pPr>
            <a:r>
              <a:rPr lang="cs-CZ" smtClean="0">
                <a:ea typeface="ＭＳ Ｐゴシック" pitchFamily="34" charset="-128"/>
              </a:rPr>
              <a:t>při použití auta cílovou skupinou = výdaje do výše veřejné hromadné dopravy</a:t>
            </a:r>
          </a:p>
          <a:p>
            <a:pPr lvl="1" algn="l" hangingPunct="1">
              <a:spcBef>
                <a:spcPct val="0"/>
              </a:spcBef>
            </a:pPr>
            <a:r>
              <a:rPr lang="cs-CZ" smtClean="0">
                <a:ea typeface="ＭＳ Ｐゴシック" pitchFamily="34" charset="-128"/>
              </a:rPr>
              <a:t>limity na ubytování 1 500 resp. 2 000 Kč/os./noc</a:t>
            </a:r>
          </a:p>
          <a:p>
            <a:pPr lvl="1" algn="l" hangingPunct="1">
              <a:spcBef>
                <a:spcPct val="0"/>
              </a:spcBef>
            </a:pPr>
            <a:r>
              <a:rPr lang="cs-CZ" smtClean="0">
                <a:ea typeface="ＭＳ Ｐゴシック" pitchFamily="34" charset="-128"/>
              </a:rPr>
              <a:t>limit na stravování max. 300/400 Kč/os./den (8 hodin)</a:t>
            </a:r>
          </a:p>
          <a:p>
            <a:pPr lvl="1" algn="l" hangingPunct="1">
              <a:spcBef>
                <a:spcPct val="0"/>
              </a:spcBef>
              <a:buFont typeface="Arial" pitchFamily="34" charset="0"/>
              <a:buChar char="•"/>
            </a:pPr>
            <a:endParaRPr lang="cs-CZ" smtClean="0">
              <a:ea typeface="ＭＳ Ｐゴシック" pitchFamily="34" charset="-128"/>
            </a:endParaRPr>
          </a:p>
          <a:p>
            <a:pPr algn="l" hangingPunct="1">
              <a:spcBef>
                <a:spcPct val="0"/>
              </a:spcBef>
              <a:buFont typeface="Arial" pitchFamily="34" charset="0"/>
              <a:buNone/>
            </a:pPr>
            <a:r>
              <a:rPr lang="cs-CZ" b="1" smtClean="0">
                <a:ea typeface="ＭＳ Ｐゴシック" pitchFamily="34" charset="-128"/>
              </a:rPr>
              <a:t>7.3 Doprovodné aktivity</a:t>
            </a:r>
          </a:p>
          <a:p>
            <a:pPr lvl="1" algn="l" hangingPunct="1">
              <a:spcBef>
                <a:spcPct val="0"/>
              </a:spcBef>
            </a:pPr>
            <a:r>
              <a:rPr lang="cs-CZ" smtClean="0">
                <a:ea typeface="ＭＳ Ｐゴシック" pitchFamily="34" charset="-128"/>
              </a:rPr>
              <a:t>zejména asistentské služby osobám se speciálními potřebami</a:t>
            </a:r>
          </a:p>
          <a:p>
            <a:pPr>
              <a:spcBef>
                <a:spcPct val="0"/>
              </a:spcBef>
            </a:pPr>
            <a:endParaRPr lang="cs-CZ" smtClean="0">
              <a:ea typeface="ＭＳ Ｐゴシック"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E3DA17C-46C7-4C3E-998D-D491485B0117}" type="slidenum">
              <a:rPr lang="en-US" smtClean="0">
                <a:solidFill>
                  <a:srgbClr val="898989"/>
                </a:solidFill>
                <a:latin typeface="Calibri" pitchFamily="34" charset="0"/>
              </a:rPr>
              <a:pPr eaLnBrk="1" hangingPunct="1"/>
              <a:t>34</a:t>
            </a:fld>
            <a:endParaRPr lang="en-US" smtClean="0">
              <a:solidFill>
                <a:srgbClr val="898989"/>
              </a:solidFill>
              <a:latin typeface="Calibri" pitchFamily="34" charset="0"/>
            </a:endParaRPr>
          </a:p>
        </p:txBody>
      </p:sp>
      <p:sp>
        <p:nvSpPr>
          <p:cNvPr id="6" name="Title 1"/>
          <p:cNvSpPr txBox="1">
            <a:spLocks/>
          </p:cNvSpPr>
          <p:nvPr/>
        </p:nvSpPr>
        <p:spPr bwMode="auto">
          <a:xfrm>
            <a:off x="1330325" y="1133475"/>
            <a:ext cx="6457950" cy="517525"/>
          </a:xfrm>
          <a:prstGeom prst="rect">
            <a:avLst/>
          </a:prstGeom>
          <a:noFill/>
          <a:ln>
            <a:noFill/>
          </a:ln>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cs-CZ" sz="3200" b="1" smtClean="0">
                <a:effectLst>
                  <a:outerShdw blurRad="38100" dist="38100" dir="2700000" algn="tl">
                    <a:srgbClr val="C0C0C0"/>
                  </a:outerShdw>
                </a:effectLst>
                <a:latin typeface="Helvetica CE"/>
                <a:ea typeface="Helvetica CE"/>
                <a:cs typeface="Helvetica CE"/>
              </a:rPr>
              <a:t>Změny rozpočtu</a:t>
            </a:r>
          </a:p>
        </p:txBody>
      </p:sp>
      <p:sp>
        <p:nvSpPr>
          <p:cNvPr id="47108" name="TextovéPole 6"/>
          <p:cNvSpPr txBox="1">
            <a:spLocks noChangeArrowheads="1"/>
          </p:cNvSpPr>
          <p:nvPr/>
        </p:nvSpPr>
        <p:spPr bwMode="auto">
          <a:xfrm>
            <a:off x="1330325" y="2149475"/>
            <a:ext cx="7196138"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5000"/>
              </a:lnSpc>
              <a:spcBef>
                <a:spcPts val="600"/>
              </a:spcBef>
              <a:spcAft>
                <a:spcPts val="600"/>
              </a:spcAft>
              <a:buFontTx/>
              <a:buChar char="-"/>
            </a:pPr>
            <a:r>
              <a:rPr lang="cs-CZ"/>
              <a:t>celkový rozpočet projektu nemůže být po jeho schválení navýšen</a:t>
            </a:r>
          </a:p>
          <a:p>
            <a:pPr eaLnBrk="1" hangingPunct="1">
              <a:lnSpc>
                <a:spcPct val="95000"/>
              </a:lnSpc>
              <a:spcBef>
                <a:spcPts val="600"/>
              </a:spcBef>
              <a:spcAft>
                <a:spcPts val="600"/>
              </a:spcAft>
              <a:buFontTx/>
              <a:buChar char="-"/>
            </a:pPr>
            <a:r>
              <a:rPr lang="cs-CZ"/>
              <a:t>není možné navýšit/obnovit položky, které byly kráceny/zrušeny na základě doporučení VK/GZ</a:t>
            </a:r>
          </a:p>
          <a:p>
            <a:pPr eaLnBrk="1" hangingPunct="1">
              <a:lnSpc>
                <a:spcPct val="95000"/>
              </a:lnSpc>
              <a:spcBef>
                <a:spcPts val="600"/>
              </a:spcBef>
              <a:spcAft>
                <a:spcPts val="600"/>
              </a:spcAft>
              <a:buFontTx/>
              <a:buChar char="-"/>
            </a:pPr>
            <a:r>
              <a:rPr lang="cs-CZ">
                <a:latin typeface="Helvetica CE"/>
                <a:ea typeface="Helvetica CE"/>
                <a:cs typeface="Helvetica CE"/>
              </a:rPr>
              <a:t>není možné vytvářet či rušit položky rozpočtu, které by znamenaly začátek nebo zrušení klíčové aktivity</a:t>
            </a:r>
          </a:p>
          <a:p>
            <a:pPr eaLnBrk="1" hangingPunct="1">
              <a:lnSpc>
                <a:spcPct val="95000"/>
              </a:lnSpc>
              <a:spcBef>
                <a:spcPts val="600"/>
              </a:spcBef>
              <a:spcAft>
                <a:spcPts val="600"/>
              </a:spcAft>
              <a:buFontTx/>
              <a:buChar char="-"/>
            </a:pPr>
            <a:r>
              <a:rPr lang="cs-CZ"/>
              <a:t>všechny prováděné změny musejí být podrobně popsány v MZ, případně v Žádosti o podstatnou změnu (</a:t>
            </a:r>
            <a:r>
              <a:rPr lang="cs-CZ" b="1"/>
              <a:t>odkud, kam, kolik, proč</a:t>
            </a:r>
            <a:r>
              <a:rPr lang="cs-CZ"/>
              <a:t>)</a:t>
            </a:r>
          </a:p>
          <a:p>
            <a:pPr eaLnBrk="1" hangingPunct="1">
              <a:lnSpc>
                <a:spcPct val="95000"/>
              </a:lnSpc>
              <a:spcBef>
                <a:spcPts val="600"/>
              </a:spcBef>
              <a:spcAft>
                <a:spcPts val="600"/>
              </a:spcAft>
              <a:buFontTx/>
              <a:buChar char="-"/>
            </a:pPr>
            <a:r>
              <a:rPr lang="cs-CZ"/>
              <a:t>všechny prováděné změny musejí být zároveň správně zachyceny v příloze Přepracovaný rozpočet projektu</a:t>
            </a:r>
            <a:endParaRPr lang="cs-CZ">
              <a:latin typeface="Helvetica CE"/>
              <a:ea typeface="Helvetica CE"/>
              <a:cs typeface="Helvetica CE"/>
            </a:endParaRPr>
          </a:p>
        </p:txBody>
      </p:sp>
      <p:sp>
        <p:nvSpPr>
          <p:cNvPr id="17" name="Zástupný symbol pro obsah 2"/>
          <p:cNvSpPr>
            <a:spLocks noGrp="1"/>
          </p:cNvSpPr>
          <p:nvPr>
            <p:ph idx="1"/>
          </p:nvPr>
        </p:nvSpPr>
        <p:spPr>
          <a:xfrm>
            <a:off x="1330325" y="1612900"/>
            <a:ext cx="6804025" cy="369888"/>
          </a:xfrm>
        </p:spPr>
        <p:txBody>
          <a:bodyPr/>
          <a:lstStyle/>
          <a:p>
            <a:pPr>
              <a:buFontTx/>
              <a:buChar char="-"/>
              <a:defRPr/>
            </a:pPr>
            <a:r>
              <a:rPr lang="cs-CZ" dirty="0" smtClean="0"/>
              <a:t>zdroje informací: </a:t>
            </a:r>
            <a:r>
              <a:rPr lang="cs-CZ" dirty="0" err="1" smtClean="0"/>
              <a:t>PpP</a:t>
            </a:r>
            <a:r>
              <a:rPr lang="cs-CZ" dirty="0" smtClean="0"/>
              <a:t> 6 - strana 69-73 a MD č. 19 (článek 1)</a:t>
            </a:r>
          </a:p>
          <a:p>
            <a:pPr marL="0" indent="0">
              <a:buFont typeface="Arial" pitchFamily="34" charset="0"/>
              <a:buNone/>
              <a:defRPr/>
            </a:pP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E2BADDA-5619-494B-84F5-F13AD9273293}" type="slidenum">
              <a:rPr lang="en-US" smtClean="0">
                <a:solidFill>
                  <a:srgbClr val="898989"/>
                </a:solidFill>
                <a:latin typeface="Calibri" pitchFamily="34" charset="0"/>
              </a:rPr>
              <a:pPr eaLnBrk="1" hangingPunct="1"/>
              <a:t>35</a:t>
            </a:fld>
            <a:endParaRPr lang="en-US" smtClean="0">
              <a:solidFill>
                <a:srgbClr val="898989"/>
              </a:solidFill>
              <a:latin typeface="Calibri" pitchFamily="34" charset="0"/>
            </a:endParaRPr>
          </a:p>
        </p:txBody>
      </p:sp>
      <p:sp>
        <p:nvSpPr>
          <p:cNvPr id="6" name="Title 1"/>
          <p:cNvSpPr txBox="1">
            <a:spLocks/>
          </p:cNvSpPr>
          <p:nvPr/>
        </p:nvSpPr>
        <p:spPr bwMode="auto">
          <a:xfrm>
            <a:off x="1330325" y="1133475"/>
            <a:ext cx="6457950" cy="517525"/>
          </a:xfrm>
          <a:prstGeom prst="rect">
            <a:avLst/>
          </a:prstGeom>
          <a:noFill/>
          <a:ln>
            <a:noFill/>
          </a:ln>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cs-CZ" sz="3200" b="1" smtClean="0">
                <a:effectLst>
                  <a:outerShdw blurRad="38100" dist="38100" dir="2700000" algn="tl">
                    <a:srgbClr val="C0C0C0"/>
                  </a:outerShdw>
                </a:effectLst>
                <a:latin typeface="Helvetica CE"/>
                <a:ea typeface="Helvetica CE"/>
                <a:cs typeface="Helvetica CE"/>
              </a:rPr>
              <a:t>Změny rozpočtu</a:t>
            </a:r>
          </a:p>
        </p:txBody>
      </p:sp>
      <p:sp>
        <p:nvSpPr>
          <p:cNvPr id="48132" name="TextovéPole 6"/>
          <p:cNvSpPr txBox="1">
            <a:spLocks noChangeArrowheads="1"/>
          </p:cNvSpPr>
          <p:nvPr/>
        </p:nvSpPr>
        <p:spPr bwMode="auto">
          <a:xfrm>
            <a:off x="403225" y="2268538"/>
            <a:ext cx="807561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cs-CZ" sz="2000" b="1"/>
              <a:t>		Nepodstatné							Podstatné</a:t>
            </a:r>
          </a:p>
          <a:p>
            <a:pPr eaLnBrk="1" hangingPunct="1"/>
            <a:r>
              <a:rPr lang="cs-CZ"/>
              <a:t>      - oznamují se v nejbližší				   - je nutné předložit žádost </a:t>
            </a:r>
          </a:p>
          <a:p>
            <a:pPr eaLnBrk="1" hangingPunct="1"/>
            <a:r>
              <a:rPr lang="cs-CZ"/>
              <a:t>  následující monitorovací zprávě			  o schválení podstatné změny</a:t>
            </a:r>
          </a:p>
          <a:p>
            <a:pPr eaLnBrk="1" hangingPunct="1"/>
            <a:endParaRPr lang="cs-CZ"/>
          </a:p>
          <a:p>
            <a:pPr algn="just" eaLnBrk="1" hangingPunct="1">
              <a:spcBef>
                <a:spcPts val="600"/>
              </a:spcBef>
              <a:spcAft>
                <a:spcPts val="600"/>
              </a:spcAft>
              <a:buFontTx/>
              <a:buChar char="-"/>
            </a:pPr>
            <a:r>
              <a:rPr lang="cs-CZ"/>
              <a:t>základní pravidlo 15 %: </a:t>
            </a:r>
            <a:r>
              <a:rPr lang="cs-CZ">
                <a:latin typeface="Helvetica CE"/>
                <a:ea typeface="Helvetica CE"/>
                <a:cs typeface="Helvetica CE"/>
              </a:rPr>
              <a:t>přesun prostředků mezi kapitolami rozpočtu </a:t>
            </a:r>
            <a:r>
              <a:rPr lang="cs-CZ" b="1">
                <a:latin typeface="Helvetica CE"/>
                <a:ea typeface="Helvetica CE"/>
                <a:cs typeface="Helvetica CE"/>
              </a:rPr>
              <a:t>(ne)přesahující 15 %</a:t>
            </a:r>
            <a:r>
              <a:rPr lang="cs-CZ">
                <a:latin typeface="Helvetica CE"/>
                <a:ea typeface="Helvetica CE"/>
                <a:cs typeface="Helvetica CE"/>
              </a:rPr>
              <a:t> objemu způsobilých výdajů kapitoly dle platného rozpočtu, ze kterého jsou prostředky přesouvány</a:t>
            </a:r>
            <a:r>
              <a:rPr lang="cs-CZ"/>
              <a:t>, (</a:t>
            </a:r>
            <a:r>
              <a:rPr lang="cs-CZ">
                <a:latin typeface="Helvetica CE"/>
                <a:ea typeface="Helvetica CE"/>
                <a:cs typeface="Helvetica CE"/>
              </a:rPr>
              <a:t>srovnává se schválený rozpočet (z Rozhodnutí nebo Dodatku) s aktuálním rozpočtem přepracovaným příjemcem)</a:t>
            </a:r>
          </a:p>
          <a:p>
            <a:pPr algn="just" eaLnBrk="1" hangingPunct="1">
              <a:spcBef>
                <a:spcPts val="600"/>
              </a:spcBef>
              <a:spcAft>
                <a:spcPts val="600"/>
              </a:spcAft>
              <a:buFontTx/>
              <a:buChar char="-"/>
            </a:pPr>
            <a:r>
              <a:rPr lang="cs-CZ">
                <a:latin typeface="Helvetica CE"/>
                <a:ea typeface="Helvetica CE"/>
                <a:cs typeface="Helvetica CE"/>
              </a:rPr>
              <a:t>další pravidla dle příručky</a:t>
            </a:r>
          </a:p>
          <a:p>
            <a:pPr eaLnBrk="1" hangingPunct="1">
              <a:buFontTx/>
              <a:buChar char="-"/>
            </a:pPr>
            <a:endParaRPr lang="cs-CZ"/>
          </a:p>
          <a:p>
            <a:pPr eaLnBrk="1" hangingPunct="1"/>
            <a:endParaRPr lang="cs-CZ"/>
          </a:p>
          <a:p>
            <a:pPr eaLnBrk="1" hangingPunct="1"/>
            <a:endParaRPr lang="cs-CZ"/>
          </a:p>
          <a:p>
            <a:pPr eaLnBrk="1" hangingPunct="1"/>
            <a:endParaRPr lang="cs-CZ"/>
          </a:p>
        </p:txBody>
      </p:sp>
      <p:cxnSp>
        <p:nvCxnSpPr>
          <p:cNvPr id="9" name="Přímá spojnice se šipkou 8"/>
          <p:cNvCxnSpPr/>
          <p:nvPr/>
        </p:nvCxnSpPr>
        <p:spPr>
          <a:xfrm flipH="1">
            <a:off x="2173288" y="1770063"/>
            <a:ext cx="760412" cy="4984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Přímá spojnice se šipkou 10"/>
          <p:cNvCxnSpPr/>
          <p:nvPr/>
        </p:nvCxnSpPr>
        <p:spPr>
          <a:xfrm>
            <a:off x="2933700" y="1770063"/>
            <a:ext cx="3525838" cy="4984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A219A6D-7E58-4DFF-921D-36E7B2CD1120}" type="slidenum">
              <a:rPr lang="en-US" smtClean="0">
                <a:solidFill>
                  <a:srgbClr val="898989"/>
                </a:solidFill>
                <a:latin typeface="Calibri" pitchFamily="34" charset="0"/>
              </a:rPr>
              <a:pPr eaLnBrk="1" hangingPunct="1"/>
              <a:t>36</a:t>
            </a:fld>
            <a:endParaRPr lang="en-US" smtClean="0">
              <a:solidFill>
                <a:srgbClr val="898989"/>
              </a:solidFill>
              <a:latin typeface="Calibri" pitchFamily="34" charset="0"/>
            </a:endParaRPr>
          </a:p>
        </p:txBody>
      </p:sp>
      <p:sp>
        <p:nvSpPr>
          <p:cNvPr id="6" name="Title 1"/>
          <p:cNvSpPr txBox="1">
            <a:spLocks/>
          </p:cNvSpPr>
          <p:nvPr/>
        </p:nvSpPr>
        <p:spPr bwMode="auto">
          <a:xfrm>
            <a:off x="1330325" y="1133475"/>
            <a:ext cx="6457950" cy="517525"/>
          </a:xfrm>
          <a:prstGeom prst="rect">
            <a:avLst/>
          </a:prstGeom>
          <a:noFill/>
          <a:ln>
            <a:noFill/>
          </a:ln>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cs-CZ" sz="3200" b="1" smtClean="0">
                <a:effectLst>
                  <a:outerShdw blurRad="38100" dist="38100" dir="2700000" algn="tl">
                    <a:srgbClr val="C0C0C0"/>
                  </a:outerShdw>
                </a:effectLst>
                <a:latin typeface="Helvetica CE"/>
                <a:ea typeface="Helvetica CE"/>
                <a:cs typeface="Helvetica CE"/>
              </a:rPr>
              <a:t>Změny rozpočtu - příklad</a:t>
            </a:r>
          </a:p>
        </p:txBody>
      </p:sp>
      <p:pic>
        <p:nvPicPr>
          <p:cNvPr id="49156" name="Obrázek 1"/>
          <p:cNvPicPr>
            <a:picLocks noChangeAspect="1" noChangeArrowheads="1"/>
          </p:cNvPicPr>
          <p:nvPr/>
        </p:nvPicPr>
        <p:blipFill>
          <a:blip r:embed="rId2">
            <a:extLst>
              <a:ext uri="{28A0092B-C50C-407E-A947-70E740481C1C}">
                <a14:useLocalDpi xmlns:a14="http://schemas.microsoft.com/office/drawing/2010/main" val="0"/>
              </a:ext>
            </a:extLst>
          </a:blip>
          <a:srcRect l="850" t="17363" r="65448" b="36084"/>
          <a:stretch>
            <a:fillRect/>
          </a:stretch>
        </p:blipFill>
        <p:spPr bwMode="auto">
          <a:xfrm>
            <a:off x="417513" y="1809750"/>
            <a:ext cx="8269287"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0" y="1133475"/>
            <a:ext cx="9144000" cy="517525"/>
          </a:xfrm>
        </p:spPr>
        <p:txBody>
          <a:bodyPr/>
          <a:lstStyle/>
          <a:p>
            <a:pPr algn="ctr" eaLnBrk="1" hangingPunct="1">
              <a:defRPr/>
            </a:pPr>
            <a:r>
              <a:rPr lang="cs-CZ" dirty="0" smtClean="0">
                <a:effectLst>
                  <a:outerShdw blurRad="38100" dist="38100" dir="2700000" algn="tl">
                    <a:srgbClr val="C0C0C0"/>
                  </a:outerShdw>
                </a:effectLst>
                <a:latin typeface="Helvetica CE" charset="-18"/>
                <a:cs typeface="Helvetica CE" charset="-18"/>
              </a:rPr>
              <a:t>Refundace z projektového účtu</a:t>
            </a:r>
          </a:p>
        </p:txBody>
      </p:sp>
      <p:sp>
        <p:nvSpPr>
          <p:cNvPr id="50179"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3B39DE62-197B-443C-A47E-A0BC5B5EDF6C}" type="slidenum">
              <a:rPr lang="en-US" sz="1200">
                <a:solidFill>
                  <a:srgbClr val="898989"/>
                </a:solidFill>
                <a:latin typeface="Calibri" pitchFamily="34" charset="0"/>
              </a:rPr>
              <a:pPr algn="r" eaLnBrk="1" hangingPunct="1"/>
              <a:t>37</a:t>
            </a:fld>
            <a:endParaRPr lang="en-US" sz="1200">
              <a:solidFill>
                <a:srgbClr val="898989"/>
              </a:solidFill>
              <a:latin typeface="Calibri" pitchFamily="34" charset="0"/>
            </a:endParaRPr>
          </a:p>
        </p:txBody>
      </p:sp>
      <p:sp>
        <p:nvSpPr>
          <p:cNvPr id="50180" name="Podnadpis 1"/>
          <p:cNvSpPr txBox="1">
            <a:spLocks/>
          </p:cNvSpPr>
          <p:nvPr/>
        </p:nvSpPr>
        <p:spPr bwMode="auto">
          <a:xfrm>
            <a:off x="1136650" y="1881188"/>
            <a:ext cx="7354888"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spcAft>
                <a:spcPts val="600"/>
              </a:spcAft>
            </a:pPr>
            <a:endParaRPr lang="cs-CZ">
              <a:latin typeface="Helvetica CE"/>
            </a:endParaRPr>
          </a:p>
        </p:txBody>
      </p:sp>
      <p:sp>
        <p:nvSpPr>
          <p:cNvPr id="50181" name="Zástupný symbol pro obsah 4"/>
          <p:cNvSpPr>
            <a:spLocks/>
          </p:cNvSpPr>
          <p:nvPr/>
        </p:nvSpPr>
        <p:spPr bwMode="auto">
          <a:xfrm>
            <a:off x="1330325" y="1808163"/>
            <a:ext cx="64579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a:buFont typeface="Arial" pitchFamily="34" charset="0"/>
              <a:buNone/>
            </a:pPr>
            <a:endParaRPr lang="cs-CZ">
              <a:latin typeface="Helvetica CE"/>
            </a:endParaRPr>
          </a:p>
        </p:txBody>
      </p:sp>
      <p:sp>
        <p:nvSpPr>
          <p:cNvPr id="50182" name="Rectangle 6"/>
          <p:cNvSpPr>
            <a:spLocks noChangeArrowheads="1"/>
          </p:cNvSpPr>
          <p:nvPr/>
        </p:nvSpPr>
        <p:spPr bwMode="auto">
          <a:xfrm>
            <a:off x="1330325" y="2166938"/>
            <a:ext cx="7161213"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20000"/>
              </a:spcBef>
              <a:buFont typeface="Arial" pitchFamily="34" charset="0"/>
              <a:buChar char="•"/>
            </a:pPr>
            <a:r>
              <a:rPr lang="cs-CZ"/>
              <a:t> pouze výdaje, které již byly dříve uhrazeny z provozního účtu (nelze zálohovat)</a:t>
            </a:r>
          </a:p>
          <a:p>
            <a:pPr eaLnBrk="0" hangingPunct="0">
              <a:spcBef>
                <a:spcPct val="20000"/>
              </a:spcBef>
              <a:buFont typeface="Arial" pitchFamily="34" charset="0"/>
              <a:buChar char="•"/>
            </a:pPr>
            <a:r>
              <a:rPr lang="cs-CZ"/>
              <a:t> řádně popsat druh a výši refundovaného výdaje</a:t>
            </a:r>
          </a:p>
          <a:p>
            <a:pPr eaLnBrk="0" hangingPunct="0">
              <a:spcBef>
                <a:spcPct val="20000"/>
              </a:spcBef>
              <a:buFont typeface="Arial" pitchFamily="34" charset="0"/>
              <a:buChar char="•"/>
            </a:pPr>
            <a:r>
              <a:rPr lang="cs-CZ"/>
              <a:t> uvést čísla účetních dokladů, které jsou refundovány</a:t>
            </a:r>
          </a:p>
          <a:p>
            <a:pPr eaLnBrk="0" hangingPunct="0">
              <a:spcBef>
                <a:spcPct val="20000"/>
              </a:spcBef>
              <a:buFont typeface="Arial" pitchFamily="34" charset="0"/>
              <a:buChar char="•"/>
            </a:pPr>
            <a:r>
              <a:rPr lang="cs-CZ"/>
              <a:t> pokyn k refundaci je obdobou jiných účetních dokladů = musí splňovat stejné náležitosti (podpisy apod.)</a:t>
            </a:r>
          </a:p>
          <a:p>
            <a:pPr eaLnBrk="0" hangingPunct="0">
              <a:spcBef>
                <a:spcPct val="20000"/>
              </a:spcBef>
              <a:buFont typeface="Arial" pitchFamily="34" charset="0"/>
              <a:buChar char="•"/>
            </a:pPr>
            <a:r>
              <a:rPr lang="cs-CZ"/>
              <a:t> refundujete-li nepřímé náklady, označte je na pokynu zkratkou NN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122363"/>
            <a:ext cx="6457950" cy="528637"/>
          </a:xfrm>
        </p:spPr>
        <p:txBody>
          <a:bodyPr/>
          <a:lstStyle/>
          <a:p>
            <a:pPr eaLnBrk="1" hangingPunct="1">
              <a:defRPr/>
            </a:pPr>
            <a:r>
              <a:rPr lang="cs-CZ" dirty="0" smtClean="0">
                <a:effectLst>
                  <a:outerShdw blurRad="38100" dist="38100" dir="2700000" algn="tl">
                    <a:srgbClr val="000000">
                      <a:alpha val="43137"/>
                    </a:srgbClr>
                  </a:outerShdw>
                </a:effectLst>
                <a:latin typeface="Helvetica CE" charset="-18"/>
              </a:rPr>
              <a:t>Praktická doporučení</a:t>
            </a:r>
          </a:p>
        </p:txBody>
      </p:sp>
      <p:sp>
        <p:nvSpPr>
          <p:cNvPr id="51203"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1679C1F9-F667-4D02-80C8-105D986ADE41}" type="slidenum">
              <a:rPr lang="en-US" sz="1200">
                <a:solidFill>
                  <a:srgbClr val="898989"/>
                </a:solidFill>
                <a:latin typeface="Calibri" pitchFamily="34" charset="0"/>
              </a:rPr>
              <a:pPr algn="r" eaLnBrk="1" hangingPunct="1"/>
              <a:t>38</a:t>
            </a:fld>
            <a:endParaRPr lang="en-US" sz="1200">
              <a:solidFill>
                <a:srgbClr val="898989"/>
              </a:solidFill>
              <a:latin typeface="Calibri" pitchFamily="34" charset="0"/>
            </a:endParaRPr>
          </a:p>
        </p:txBody>
      </p:sp>
      <p:sp>
        <p:nvSpPr>
          <p:cNvPr id="51204" name="Zástupný symbol pro obsah 4"/>
          <p:cNvSpPr>
            <a:spLocks noGrp="1"/>
          </p:cNvSpPr>
          <p:nvPr>
            <p:ph idx="4294967295"/>
          </p:nvPr>
        </p:nvSpPr>
        <p:spPr>
          <a:xfrm>
            <a:off x="1330325" y="1849438"/>
            <a:ext cx="6457950" cy="3697287"/>
          </a:xfrm>
        </p:spPr>
        <p:txBody>
          <a:bodyPr/>
          <a:lstStyle/>
          <a:p>
            <a:r>
              <a:rPr lang="cs-CZ" smtClean="0">
                <a:ea typeface="ＭＳ Ｐゴシック" pitchFamily="34" charset="-128"/>
              </a:rPr>
              <a:t>Pro financování projektu je třeba mít také                       </a:t>
            </a:r>
            <a:r>
              <a:rPr lang="cs-CZ" b="1" smtClean="0">
                <a:solidFill>
                  <a:srgbClr val="FF0000"/>
                </a:solidFill>
                <a:ea typeface="ＭＳ Ｐゴシック" pitchFamily="34" charset="-128"/>
              </a:rPr>
              <a:t>finanční rezervu</a:t>
            </a:r>
            <a:r>
              <a:rPr lang="cs-CZ" b="1" smtClean="0">
                <a:ea typeface="ＭＳ Ｐゴシック" pitchFamily="34" charset="-128"/>
              </a:rPr>
              <a:t> </a:t>
            </a:r>
            <a:r>
              <a:rPr lang="cs-CZ" smtClean="0">
                <a:ea typeface="ＭＳ Ｐゴシック" pitchFamily="34" charset="-128"/>
              </a:rPr>
              <a:t>(vlastní zdroje, možnost půjčky apod.).</a:t>
            </a:r>
          </a:p>
          <a:p>
            <a:r>
              <a:rPr lang="cs-CZ" smtClean="0">
                <a:ea typeface="ＭＳ Ｐゴシック" pitchFamily="34" charset="-128"/>
              </a:rPr>
              <a:t>Prvním krokem při nejasnostech je Příručka pro příjemce, poté dotaz na příslušného pracovníka MŠMT.</a:t>
            </a:r>
          </a:p>
          <a:p>
            <a:r>
              <a:rPr lang="cs-CZ" smtClean="0">
                <a:ea typeface="ＭＳ Ｐゴシック" pitchFamily="34" charset="-128"/>
              </a:rPr>
              <a:t>Účetní doklady s celkovou hodnotou pod 10 000 Kč a ty, které připadají k NN, není nutné dokládat.</a:t>
            </a:r>
          </a:p>
          <a:p>
            <a:r>
              <a:rPr lang="cs-CZ" smtClean="0">
                <a:ea typeface="ＭＳ Ｐゴシック" pitchFamily="34" charset="-128"/>
              </a:rPr>
              <a:t>Dokládejte podklady přehledně uspořádané, spojené (šanon, desky, vazba..), zjednoduší to práci oběma stranám.</a:t>
            </a:r>
          </a:p>
          <a:p>
            <a:r>
              <a:rPr lang="cs-CZ" smtClean="0">
                <a:ea typeface="ＭＳ Ｐゴシック" pitchFamily="34" charset="-128"/>
              </a:rPr>
              <a:t>V každé MZ předkládejte Žádost o platbu, abyste udrželi stav finančních prostředků na projektovém účtu.</a:t>
            </a:r>
          </a:p>
          <a:p>
            <a:endParaRPr lang="cs-CZ" smtClean="0">
              <a:ea typeface="ＭＳ Ｐゴシック"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effectLst>
                  <a:outerShdw blurRad="38100" dist="38100" dir="2700000" algn="tl">
                    <a:srgbClr val="000000">
                      <a:alpha val="43137"/>
                    </a:srgbClr>
                  </a:outerShdw>
                </a:effectLst>
                <a:latin typeface="Helvetica CE" charset="-18"/>
              </a:rPr>
              <a:t>Praktická doporučení</a:t>
            </a:r>
            <a:endParaRPr lang="cs-CZ" dirty="0"/>
          </a:p>
        </p:txBody>
      </p:sp>
      <p:sp>
        <p:nvSpPr>
          <p:cNvPr id="52227" name="Zástupný symbol pro obsah 2"/>
          <p:cNvSpPr>
            <a:spLocks noGrp="1"/>
          </p:cNvSpPr>
          <p:nvPr>
            <p:ph idx="1"/>
          </p:nvPr>
        </p:nvSpPr>
        <p:spPr/>
        <p:txBody>
          <a:bodyPr/>
          <a:lstStyle/>
          <a:p>
            <a:pPr>
              <a:buFont typeface="Arial" pitchFamily="34" charset="0"/>
              <a:buNone/>
            </a:pPr>
            <a:r>
              <a:rPr lang="cs-CZ" b="1" smtClean="0">
                <a:ea typeface="ＭＳ Ｐゴシック" pitchFamily="34" charset="-128"/>
              </a:rPr>
              <a:t>Systém Benefit – záložka Harmonogram čerpání:</a:t>
            </a:r>
          </a:p>
          <a:p>
            <a:r>
              <a:rPr lang="cs-CZ" smtClean="0">
                <a:ea typeface="ＭＳ Ｐゴシック" pitchFamily="34" charset="-128"/>
              </a:rPr>
              <a:t>Měli byste průběžně upravovat částky, které plánujete čerpat.</a:t>
            </a:r>
          </a:p>
          <a:p>
            <a:r>
              <a:rPr lang="cs-CZ" smtClean="0">
                <a:ea typeface="ＭＳ Ｐゴシック" pitchFamily="34" charset="-128"/>
              </a:rPr>
              <a:t>Neupravujte ale data! (pracuje se na zamezení editace tohoto pole)</a:t>
            </a:r>
          </a:p>
        </p:txBody>
      </p:sp>
      <p:sp>
        <p:nvSpPr>
          <p:cNvPr id="52228"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B078D26-A972-43DB-BCA0-21BF8CEC4A32}" type="slidenum">
              <a:rPr lang="en-US" smtClean="0">
                <a:solidFill>
                  <a:srgbClr val="898989"/>
                </a:solidFill>
                <a:latin typeface="Calibri" pitchFamily="34" charset="0"/>
              </a:rPr>
              <a:pPr eaLnBrk="1" hangingPunct="1"/>
              <a:t>39</a:t>
            </a:fld>
            <a:endParaRPr lang="en-US" smtClean="0">
              <a:solidFill>
                <a:srgbClr val="898989"/>
              </a:solidFill>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260475"/>
            <a:ext cx="6457950" cy="498475"/>
          </a:xfrm>
        </p:spPr>
        <p:txBody>
          <a:bodyPr/>
          <a:lstStyle/>
          <a:p>
            <a:pPr eaLnBrk="1" hangingPunct="1">
              <a:defRPr/>
            </a:pPr>
            <a:r>
              <a:rPr lang="cs-CZ" dirty="0" smtClean="0">
                <a:effectLst>
                  <a:outerShdw blurRad="38100" dist="38100" dir="2700000" algn="tl">
                    <a:srgbClr val="000000">
                      <a:alpha val="43137"/>
                    </a:srgbClr>
                  </a:outerShdw>
                </a:effectLst>
              </a:rPr>
              <a:t>Základní pravidla</a:t>
            </a:r>
            <a:endParaRPr lang="cs-CZ" dirty="0" smtClean="0">
              <a:effectLst>
                <a:outerShdw blurRad="38100" dist="38100" dir="2700000" algn="tl">
                  <a:srgbClr val="000000">
                    <a:alpha val="43137"/>
                  </a:srgbClr>
                </a:outerShdw>
              </a:effectLst>
              <a:latin typeface="Helvetica CE" charset="-18"/>
            </a:endParaRPr>
          </a:p>
        </p:txBody>
      </p:sp>
      <p:sp>
        <p:nvSpPr>
          <p:cNvPr id="16387"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3CB726F2-E84A-4155-B6CB-A1CEB8062CAE}" type="slidenum">
              <a:rPr lang="en-US" sz="1200">
                <a:solidFill>
                  <a:srgbClr val="898989"/>
                </a:solidFill>
                <a:latin typeface="Calibri" pitchFamily="34" charset="0"/>
              </a:rPr>
              <a:pPr algn="r" eaLnBrk="1" hangingPunct="1"/>
              <a:t>4</a:t>
            </a:fld>
            <a:endParaRPr lang="en-US" sz="1200">
              <a:solidFill>
                <a:srgbClr val="898989"/>
              </a:solidFill>
              <a:latin typeface="Calibri" pitchFamily="34" charset="0"/>
            </a:endParaRPr>
          </a:p>
        </p:txBody>
      </p:sp>
      <p:sp>
        <p:nvSpPr>
          <p:cNvPr id="5" name="Zástupný symbol pro obsah 4"/>
          <p:cNvSpPr>
            <a:spLocks noGrp="1"/>
          </p:cNvSpPr>
          <p:nvPr>
            <p:ph idx="4294967295"/>
          </p:nvPr>
        </p:nvSpPr>
        <p:spPr>
          <a:xfrm>
            <a:off x="603250" y="1928813"/>
            <a:ext cx="7185025" cy="3416300"/>
          </a:xfrm>
        </p:spPr>
        <p:txBody>
          <a:bodyPr/>
          <a:lstStyle/>
          <a:p>
            <a:pPr lvl="1" algn="l" hangingPunct="1">
              <a:buFont typeface="Arial" charset="0"/>
              <a:buChar char="•"/>
              <a:defRPr/>
            </a:pPr>
            <a:r>
              <a:rPr lang="cs-CZ" b="1" dirty="0" smtClean="0">
                <a:solidFill>
                  <a:srgbClr val="FF0000"/>
                </a:solidFill>
                <a:latin typeface="Helvetica CE" charset="-18"/>
                <a:cs typeface="Helvetica CE" charset="-18"/>
              </a:rPr>
              <a:t>přiměřenost </a:t>
            </a:r>
            <a:r>
              <a:rPr lang="cs-CZ" dirty="0" smtClean="0">
                <a:latin typeface="Helvetica CE" charset="-18"/>
                <a:cs typeface="Helvetica CE" charset="-18"/>
              </a:rPr>
              <a:t>– ceny v místě, oboru a čase obvyklé</a:t>
            </a:r>
          </a:p>
          <a:p>
            <a:pPr lvl="1" algn="l" hangingPunct="1">
              <a:buFont typeface="Arial" charset="0"/>
              <a:buChar char="•"/>
              <a:defRPr/>
            </a:pPr>
            <a:r>
              <a:rPr lang="cs-CZ" b="1" dirty="0" smtClean="0">
                <a:solidFill>
                  <a:srgbClr val="FF0000"/>
                </a:solidFill>
                <a:latin typeface="Helvetica CE" charset="-18"/>
                <a:cs typeface="Helvetica CE" charset="-18"/>
              </a:rPr>
              <a:t>hospodárnost </a:t>
            </a:r>
            <a:r>
              <a:rPr lang="cs-CZ" dirty="0" smtClean="0">
                <a:latin typeface="Helvetica CE" charset="-18"/>
                <a:cs typeface="Helvetica CE" charset="-18"/>
              </a:rPr>
              <a:t>– minimalizace výdajů</a:t>
            </a:r>
          </a:p>
          <a:p>
            <a:pPr lvl="1" algn="l" hangingPunct="1">
              <a:buFont typeface="Arial" charset="0"/>
              <a:buChar char="•"/>
              <a:defRPr/>
            </a:pPr>
            <a:r>
              <a:rPr lang="cs-CZ" b="1" dirty="0" smtClean="0">
                <a:solidFill>
                  <a:srgbClr val="FF0000"/>
                </a:solidFill>
                <a:latin typeface="Helvetica CE" charset="-18"/>
                <a:cs typeface="Helvetica CE" charset="-18"/>
              </a:rPr>
              <a:t>účelnost </a:t>
            </a:r>
            <a:r>
              <a:rPr lang="cs-CZ" dirty="0" smtClean="0">
                <a:latin typeface="Helvetica CE" charset="-18"/>
                <a:cs typeface="Helvetica CE" charset="-18"/>
              </a:rPr>
              <a:t>– přímá vazba na projekt</a:t>
            </a:r>
          </a:p>
          <a:p>
            <a:pPr lvl="1" algn="l" hangingPunct="1">
              <a:buFont typeface="Arial" charset="0"/>
              <a:buChar char="•"/>
              <a:defRPr/>
            </a:pPr>
            <a:r>
              <a:rPr lang="cs-CZ" b="1" dirty="0" smtClean="0">
                <a:solidFill>
                  <a:srgbClr val="FF0000"/>
                </a:solidFill>
                <a:latin typeface="Helvetica CE" charset="-18"/>
                <a:cs typeface="Helvetica CE" charset="-18"/>
              </a:rPr>
              <a:t>efektivita</a:t>
            </a:r>
            <a:r>
              <a:rPr lang="cs-CZ" dirty="0" smtClean="0">
                <a:latin typeface="Helvetica CE" charset="-18"/>
                <a:cs typeface="Helvetica CE" charset="-18"/>
              </a:rPr>
              <a:t> – maximalizace poměru mezi výstupy  a vstupy projektu</a:t>
            </a:r>
          </a:p>
          <a:p>
            <a:pPr lvl="1" algn="l" hangingPunct="1">
              <a:buFont typeface="Arial" charset="0"/>
              <a:buChar char="•"/>
              <a:defRPr/>
            </a:pPr>
            <a:r>
              <a:rPr lang="cs-CZ" b="1" dirty="0" smtClean="0">
                <a:solidFill>
                  <a:srgbClr val="FF0000"/>
                </a:solidFill>
                <a:latin typeface="Helvetica CE" charset="-18"/>
                <a:cs typeface="Helvetica CE" charset="-18"/>
              </a:rPr>
              <a:t>prokazatelnost </a:t>
            </a:r>
            <a:r>
              <a:rPr lang="cs-CZ" dirty="0" smtClean="0">
                <a:latin typeface="Helvetica CE" charset="-18"/>
                <a:cs typeface="Helvetica CE" charset="-18"/>
              </a:rPr>
              <a:t>– jasně identifikovatelné, doložené účetními doklady, proplacené z projektu</a:t>
            </a:r>
          </a:p>
          <a:p>
            <a:pPr lvl="1" algn="l" hangingPunct="1">
              <a:buFont typeface="Arial" charset="0"/>
              <a:buChar char="•"/>
              <a:defRPr/>
            </a:pPr>
            <a:endParaRPr lang="cs-CZ" dirty="0" smtClean="0">
              <a:latin typeface="Helvetica CE" charset="-18"/>
              <a:cs typeface="Helvetica CE" charset="-18"/>
            </a:endParaRPr>
          </a:p>
          <a:p>
            <a:pPr lvl="1" algn="l" hangingPunct="1">
              <a:buFont typeface="Arial" charset="0"/>
              <a:buNone/>
              <a:defRPr/>
            </a:pPr>
            <a:r>
              <a:rPr lang="cs-CZ" sz="2000" b="1" dirty="0" smtClean="0">
                <a:solidFill>
                  <a:srgbClr val="F60000"/>
                </a:solidFill>
                <a:latin typeface="Helvetica CE" charset="-18"/>
                <a:cs typeface="Helvetica CE" charset="-18"/>
              </a:rPr>
              <a:t>To, že je výdaj součástí schváleného rozpočtu, ještě neznamená jeho automatickou uznatelnost!!!</a:t>
            </a:r>
          </a:p>
          <a:p>
            <a:pPr>
              <a:buFont typeface="Arial" charset="0"/>
              <a:buNone/>
              <a:defRPr/>
            </a:pPr>
            <a:endParaRPr lang="cs-CZ" sz="2000" b="1" dirty="0" smtClean="0">
              <a:solidFill>
                <a:srgbClr val="F60000"/>
              </a:solidFill>
              <a:effectLst>
                <a:outerShdw blurRad="38100" dist="38100" dir="2700000" algn="tl">
                  <a:srgbClr val="C0C0C0"/>
                </a:outerShdw>
              </a:effectLst>
              <a:latin typeface="Helvetica CE" charset="-18"/>
              <a:cs typeface="Helvetica CE" charset="-1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8337F9A-EDD2-44AC-814F-DEC83DC09FAD}" type="slidenum">
              <a:rPr lang="en-US" smtClean="0">
                <a:solidFill>
                  <a:srgbClr val="898989"/>
                </a:solidFill>
                <a:latin typeface="Calibri" pitchFamily="34" charset="0"/>
              </a:rPr>
              <a:pPr eaLnBrk="1" hangingPunct="1"/>
              <a:t>40</a:t>
            </a:fld>
            <a:endParaRPr lang="en-US" smtClean="0">
              <a:solidFill>
                <a:srgbClr val="898989"/>
              </a:solidFill>
              <a:latin typeface="Calibri" pitchFamily="34" charset="0"/>
            </a:endParaRPr>
          </a:p>
        </p:txBody>
      </p:sp>
      <p:sp>
        <p:nvSpPr>
          <p:cNvPr id="53251" name="Nadpis 5"/>
          <p:cNvSpPr>
            <a:spLocks noGrp="1"/>
          </p:cNvSpPr>
          <p:nvPr>
            <p:ph type="title"/>
          </p:nvPr>
        </p:nvSpPr>
        <p:spPr/>
        <p:txBody>
          <a:bodyPr/>
          <a:lstStyle/>
          <a:p>
            <a:endParaRPr lang="cs-CZ" smtClean="0">
              <a:ea typeface="ＭＳ Ｐゴシック" pitchFamily="34" charset="-128"/>
            </a:endParaRPr>
          </a:p>
        </p:txBody>
      </p:sp>
      <p:sp>
        <p:nvSpPr>
          <p:cNvPr id="53252" name="Zástupný symbol pro obsah 6"/>
          <p:cNvSpPr>
            <a:spLocks noGrp="1"/>
          </p:cNvSpPr>
          <p:nvPr>
            <p:ph idx="1"/>
          </p:nvPr>
        </p:nvSpPr>
        <p:spPr/>
        <p:txBody>
          <a:bodyPr/>
          <a:lstStyle/>
          <a:p>
            <a:endParaRPr lang="cs-CZ" smtClean="0">
              <a:ea typeface="ＭＳ Ｐゴシック" pitchFamily="34" charset="-128"/>
            </a:endParaRPr>
          </a:p>
        </p:txBody>
      </p:sp>
      <p:pic>
        <p:nvPicPr>
          <p:cNvPr id="532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260475"/>
            <a:ext cx="680085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C1C9AB5-2E8B-433D-B303-4C66DC2FCD20}" type="slidenum">
              <a:rPr lang="en-US" smtClean="0">
                <a:solidFill>
                  <a:srgbClr val="898989"/>
                </a:solidFill>
                <a:latin typeface="Calibri" pitchFamily="34" charset="0"/>
              </a:rPr>
              <a:pPr eaLnBrk="1" hangingPunct="1"/>
              <a:t>41</a:t>
            </a:fld>
            <a:endParaRPr lang="en-US" smtClean="0">
              <a:solidFill>
                <a:srgbClr val="898989"/>
              </a:solidFill>
              <a:latin typeface="Calibri" pitchFamily="34" charset="0"/>
            </a:endParaRPr>
          </a:p>
        </p:txBody>
      </p:sp>
      <p:sp>
        <p:nvSpPr>
          <p:cNvPr id="6" name="Obdélník 5"/>
          <p:cNvSpPr/>
          <p:nvPr/>
        </p:nvSpPr>
        <p:spPr>
          <a:xfrm>
            <a:off x="1116013" y="1484313"/>
            <a:ext cx="7031037" cy="4000500"/>
          </a:xfrm>
          <a:prstGeom prst="rect">
            <a:avLst/>
          </a:prstGeom>
        </p:spPr>
        <p:txBody>
          <a:bodyPr>
            <a:spAutoFit/>
          </a:bodyPr>
          <a:lstStyle/>
          <a:p>
            <a:pPr algn="ctr">
              <a:defRPr/>
            </a:pPr>
            <a:r>
              <a:rPr lang="cs-CZ" sz="3600" b="1" dirty="0">
                <a:solidFill>
                  <a:srgbClr val="F3912C"/>
                </a:solidFill>
                <a:effectLst>
                  <a:outerShdw blurRad="38100" dist="38100" dir="2700000" algn="tl">
                    <a:srgbClr val="000000">
                      <a:alpha val="43137"/>
                    </a:srgbClr>
                  </a:outerShdw>
                </a:effectLst>
                <a:latin typeface="Arial" charset="0"/>
                <a:ea typeface="ＭＳ Ｐゴシック" charset="-128"/>
              </a:rPr>
              <a:t>Děkuji za pozornost</a:t>
            </a:r>
            <a:endParaRPr lang="cs-CZ" dirty="0">
              <a:effectLst>
                <a:outerShdw blurRad="38100" dist="38100" dir="2700000" algn="tl">
                  <a:srgbClr val="000000">
                    <a:alpha val="43137"/>
                  </a:srgbClr>
                </a:outerShdw>
              </a:effectLst>
              <a:latin typeface="Arial" charset="0"/>
              <a:ea typeface="ＭＳ Ｐゴシック" charset="-128"/>
            </a:endParaRPr>
          </a:p>
          <a:p>
            <a:pPr algn="ctr">
              <a:buFont typeface="Arial" charset="0"/>
              <a:buNone/>
              <a:defRPr/>
            </a:pPr>
            <a:endParaRPr lang="cs-CZ" dirty="0">
              <a:latin typeface="Arial" charset="0"/>
              <a:ea typeface="ＭＳ Ｐゴシック" charset="-128"/>
            </a:endParaRPr>
          </a:p>
          <a:p>
            <a:pPr algn="ctr">
              <a:buFont typeface="Arial" charset="0"/>
              <a:buNone/>
              <a:defRPr/>
            </a:pPr>
            <a:endParaRPr lang="cs-CZ" dirty="0">
              <a:latin typeface="Arial" charset="0"/>
              <a:ea typeface="ＭＳ Ｐゴシック" charset="-128"/>
            </a:endParaRPr>
          </a:p>
          <a:p>
            <a:pPr algn="ctr">
              <a:defRPr/>
            </a:pPr>
            <a:r>
              <a:rPr lang="cs-CZ" sz="2000" b="1" dirty="0">
                <a:latin typeface="Arial" charset="0"/>
                <a:ea typeface="ＭＳ Ｐゴシック" charset="-128"/>
              </a:rPr>
              <a:t>Jiří Vícha</a:t>
            </a:r>
            <a:endParaRPr lang="cs-CZ" sz="2000" b="1" dirty="0">
              <a:latin typeface="Arial" charset="0"/>
              <a:ea typeface="ＭＳ Ｐゴシック" charset="-128"/>
            </a:endParaRPr>
          </a:p>
          <a:p>
            <a:pPr algn="ctr">
              <a:defRPr/>
            </a:pPr>
            <a:endParaRPr lang="cs-CZ" b="1" dirty="0">
              <a:latin typeface="Arial" charset="0"/>
              <a:ea typeface="ＭＳ Ｐゴシック" charset="-128"/>
            </a:endParaRPr>
          </a:p>
          <a:p>
            <a:pPr algn="ctr">
              <a:defRPr/>
            </a:pPr>
            <a:r>
              <a:rPr lang="cs-CZ" dirty="0">
                <a:latin typeface="Arial" charset="0"/>
                <a:ea typeface="ＭＳ Ｐゴシック" charset="-128"/>
              </a:rPr>
              <a:t>finanční manažer OPVK</a:t>
            </a:r>
          </a:p>
          <a:p>
            <a:pPr algn="ctr">
              <a:defRPr/>
            </a:pPr>
            <a:r>
              <a:rPr lang="cs-CZ" dirty="0">
                <a:latin typeface="Arial" charset="0"/>
                <a:ea typeface="ＭＳ Ｐゴシック" charset="-128"/>
              </a:rPr>
              <a:t>Ministerstvo školství, mládeže a tělovýchovy ČR</a:t>
            </a:r>
          </a:p>
          <a:p>
            <a:pPr algn="ctr">
              <a:defRPr/>
            </a:pPr>
            <a:r>
              <a:rPr lang="cs-CZ" dirty="0">
                <a:latin typeface="Arial" charset="0"/>
                <a:ea typeface="ＭＳ Ｐゴシック" charset="-128"/>
              </a:rPr>
              <a:t>odbor CERA</a:t>
            </a:r>
          </a:p>
          <a:p>
            <a:pPr algn="ctr">
              <a:defRPr/>
            </a:pPr>
            <a:endParaRPr lang="cs-CZ" dirty="0">
              <a:latin typeface="Arial" charset="0"/>
              <a:ea typeface="ＭＳ Ｐゴシック" charset="-128"/>
            </a:endParaRPr>
          </a:p>
          <a:p>
            <a:pPr algn="ctr">
              <a:defRPr/>
            </a:pPr>
            <a:r>
              <a:rPr lang="cs-CZ" dirty="0">
                <a:latin typeface="Arial" charset="0"/>
                <a:ea typeface="ＭＳ Ｐゴシック" charset="-128"/>
              </a:rPr>
              <a:t>e-mail: </a:t>
            </a:r>
            <a:r>
              <a:rPr lang="cs-CZ" dirty="0">
                <a:latin typeface="Arial" charset="0"/>
                <a:ea typeface="ＭＳ Ｐゴシック" charset="-128"/>
                <a:hlinkClick r:id="rId3"/>
              </a:rPr>
              <a:t>jiri.vicha@msmt.cz</a:t>
            </a:r>
            <a:r>
              <a:rPr lang="cs-CZ" dirty="0">
                <a:latin typeface="Arial" charset="0"/>
                <a:ea typeface="ＭＳ Ｐゴシック" charset="-128"/>
              </a:rPr>
              <a:t> </a:t>
            </a:r>
            <a:endParaRPr lang="cs-CZ" dirty="0">
              <a:latin typeface="Arial" charset="0"/>
              <a:ea typeface="ＭＳ Ｐゴシック" charset="-128"/>
            </a:endParaRPr>
          </a:p>
          <a:p>
            <a:pPr algn="ctr">
              <a:defRPr/>
            </a:pPr>
            <a:endParaRPr lang="cs-CZ" dirty="0">
              <a:latin typeface="Arial" charset="0"/>
              <a:ea typeface="ＭＳ Ｐゴシック" charset="-128"/>
            </a:endParaRPr>
          </a:p>
          <a:p>
            <a:pPr algn="ctr">
              <a:defRPr/>
            </a:pPr>
            <a:endParaRPr lang="cs-CZ" dirty="0">
              <a:latin typeface="Arial" charset="0"/>
              <a:ea typeface="ＭＳ Ｐゴシック" charset="-128"/>
            </a:endParaRPr>
          </a:p>
          <a:p>
            <a:pPr algn="ctr">
              <a:defRPr/>
            </a:pPr>
            <a:endParaRPr lang="cs-CZ" u="sng" dirty="0">
              <a:solidFill>
                <a:srgbClr val="558ED5"/>
              </a:solidFill>
              <a:latin typeface="Helvetica CE" charset="-18"/>
              <a:ea typeface="ＭＳ Ｐゴシック"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30325" y="1260475"/>
            <a:ext cx="6457950" cy="498475"/>
          </a:xfrm>
        </p:spPr>
        <p:txBody>
          <a:bodyPr/>
          <a:lstStyle/>
          <a:p>
            <a:pPr eaLnBrk="1" hangingPunct="1">
              <a:defRPr/>
            </a:pPr>
            <a:r>
              <a:rPr lang="cs-CZ" dirty="0" smtClean="0">
                <a:effectLst>
                  <a:outerShdw blurRad="38100" dist="38100" dir="2700000" algn="tl">
                    <a:srgbClr val="000000">
                      <a:alpha val="43137"/>
                    </a:srgbClr>
                  </a:outerShdw>
                </a:effectLst>
              </a:rPr>
              <a:t>Kapitoly rozpočtu </a:t>
            </a:r>
            <a:endParaRPr lang="cs-CZ" dirty="0" smtClean="0">
              <a:effectLst>
                <a:outerShdw blurRad="38100" dist="38100" dir="2700000" algn="tl">
                  <a:srgbClr val="000000">
                    <a:alpha val="43137"/>
                  </a:srgbClr>
                </a:outerShdw>
              </a:effectLst>
              <a:latin typeface="Helvetica CE" charset="-18"/>
            </a:endParaRPr>
          </a:p>
        </p:txBody>
      </p:sp>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0E64CA5-A6B9-4799-8E58-033D20F846AD}" type="slidenum">
              <a:rPr lang="en-US" smtClean="0">
                <a:solidFill>
                  <a:srgbClr val="898989"/>
                </a:solidFill>
                <a:latin typeface="Calibri" pitchFamily="34" charset="0"/>
              </a:rPr>
              <a:pPr eaLnBrk="1" hangingPunct="1"/>
              <a:t>5</a:t>
            </a:fld>
            <a:endParaRPr lang="en-US" smtClean="0">
              <a:solidFill>
                <a:srgbClr val="898989"/>
              </a:solidFill>
              <a:latin typeface="Calibri" pitchFamily="34" charset="0"/>
            </a:endParaRPr>
          </a:p>
        </p:txBody>
      </p:sp>
      <p:sp>
        <p:nvSpPr>
          <p:cNvPr id="5" name="Zástupný symbol pro obsah 4"/>
          <p:cNvSpPr>
            <a:spLocks noGrp="1"/>
          </p:cNvSpPr>
          <p:nvPr>
            <p:ph idx="1"/>
          </p:nvPr>
        </p:nvSpPr>
        <p:spPr>
          <a:xfrm>
            <a:off x="1330325" y="1978025"/>
            <a:ext cx="6457950" cy="3587750"/>
          </a:xfrm>
        </p:spPr>
        <p:txBody>
          <a:bodyPr/>
          <a:lstStyle/>
          <a:p>
            <a:pPr algn="l" hangingPunct="1">
              <a:buFont typeface="Arial" charset="0"/>
              <a:buNone/>
              <a:defRPr/>
            </a:pPr>
            <a:r>
              <a:rPr lang="cs-CZ" dirty="0" smtClean="0">
                <a:latin typeface="Helvetica CE" charset="-18"/>
                <a:cs typeface="Helvetica CE" charset="-18"/>
              </a:rPr>
              <a:t>1 – Osobní náklady</a:t>
            </a:r>
          </a:p>
          <a:p>
            <a:pPr algn="l" hangingPunct="1">
              <a:buFont typeface="Arial" charset="0"/>
              <a:buNone/>
              <a:defRPr/>
            </a:pPr>
            <a:r>
              <a:rPr lang="cs-CZ" dirty="0" smtClean="0">
                <a:latin typeface="Helvetica CE" charset="-18"/>
                <a:cs typeface="Helvetica CE" charset="-18"/>
              </a:rPr>
              <a:t>2 – Cestovní náhrady – zahraniční</a:t>
            </a:r>
          </a:p>
          <a:p>
            <a:pPr algn="l" hangingPunct="1">
              <a:buFont typeface="Arial" charset="0"/>
              <a:buNone/>
              <a:defRPr/>
            </a:pPr>
            <a:r>
              <a:rPr lang="cs-CZ" dirty="0" smtClean="0">
                <a:latin typeface="Helvetica CE" charset="-18"/>
                <a:cs typeface="Helvetica CE" charset="-18"/>
              </a:rPr>
              <a:t>3 – Zařízení 				</a:t>
            </a:r>
            <a:r>
              <a:rPr lang="cs-CZ" b="1" dirty="0" smtClean="0">
                <a:solidFill>
                  <a:srgbClr val="FF0000"/>
                </a:solidFill>
                <a:latin typeface="Helvetica CE" charset="-18"/>
                <a:cs typeface="Helvetica CE" charset="-18"/>
              </a:rPr>
              <a:t>limit 25 %</a:t>
            </a:r>
          </a:p>
          <a:p>
            <a:pPr algn="l" hangingPunct="1">
              <a:buFont typeface="Arial" charset="0"/>
              <a:buNone/>
              <a:defRPr/>
            </a:pPr>
            <a:r>
              <a:rPr lang="cs-CZ" dirty="0" smtClean="0">
                <a:latin typeface="Helvetica CE" charset="-18"/>
                <a:cs typeface="Helvetica CE" charset="-18"/>
              </a:rPr>
              <a:t>4 – Místní kancelář             nerelevantní (NN)  </a:t>
            </a:r>
          </a:p>
          <a:p>
            <a:pPr algn="l" hangingPunct="1">
              <a:buFont typeface="Arial" charset="0"/>
              <a:buNone/>
              <a:defRPr/>
            </a:pPr>
            <a:r>
              <a:rPr lang="cs-CZ" dirty="0" smtClean="0">
                <a:latin typeface="Helvetica CE" charset="-18"/>
                <a:cs typeface="Helvetica CE" charset="-18"/>
              </a:rPr>
              <a:t>5 – Nákup služeb			</a:t>
            </a:r>
            <a:r>
              <a:rPr lang="cs-CZ" b="1" dirty="0" smtClean="0">
                <a:solidFill>
                  <a:srgbClr val="FF0000"/>
                </a:solidFill>
                <a:latin typeface="Helvetica CE" charset="-18"/>
                <a:cs typeface="Helvetica CE" charset="-18"/>
              </a:rPr>
              <a:t>limit 49 %</a:t>
            </a:r>
          </a:p>
          <a:p>
            <a:pPr algn="l" hangingPunct="1">
              <a:buFont typeface="Arial" charset="0"/>
              <a:buNone/>
              <a:defRPr/>
            </a:pPr>
            <a:r>
              <a:rPr lang="cs-CZ" dirty="0" smtClean="0">
                <a:latin typeface="Helvetica CE" charset="-18"/>
                <a:cs typeface="Helvetica CE" charset="-18"/>
              </a:rPr>
              <a:t>6 – Stavební úpravy</a:t>
            </a:r>
          </a:p>
          <a:p>
            <a:pPr algn="l" hangingPunct="1">
              <a:buFont typeface="Arial" charset="0"/>
              <a:buNone/>
              <a:defRPr/>
            </a:pPr>
            <a:r>
              <a:rPr lang="cs-CZ" dirty="0" smtClean="0">
                <a:latin typeface="Helvetica CE" charset="-18"/>
                <a:cs typeface="Helvetica CE" charset="-18"/>
              </a:rPr>
              <a:t>7 – Přímá podpora		</a:t>
            </a:r>
            <a:r>
              <a:rPr lang="cs-CZ" b="1" dirty="0" smtClean="0">
                <a:solidFill>
                  <a:srgbClr val="FF0000"/>
                </a:solidFill>
                <a:latin typeface="Helvetica CE" charset="-18"/>
                <a:cs typeface="Helvetica CE" charset="-18"/>
              </a:rPr>
              <a:t>limit 20 %</a:t>
            </a:r>
          </a:p>
          <a:p>
            <a:pPr algn="l" hangingPunct="1">
              <a:buFont typeface="Arial" charset="0"/>
              <a:buNone/>
              <a:defRPr/>
            </a:pPr>
            <a:r>
              <a:rPr lang="cs-CZ" dirty="0" smtClean="0">
                <a:latin typeface="Helvetica CE" charset="-18"/>
                <a:cs typeface="Helvetica CE" charset="-18"/>
              </a:rPr>
              <a:t>8 – Náklady vyplývající přímo z rozhodnutí</a:t>
            </a:r>
          </a:p>
          <a:p>
            <a:pPr algn="l" hangingPunct="1">
              <a:buFont typeface="Arial" charset="0"/>
              <a:buNone/>
              <a:defRPr/>
            </a:pPr>
            <a:r>
              <a:rPr lang="cs-CZ" dirty="0" smtClean="0">
                <a:latin typeface="Helvetica CE" charset="-18"/>
                <a:cs typeface="Helvetica CE" charset="-18"/>
              </a:rPr>
              <a:t>9 – Přímé způsobilé výdaje celkem</a:t>
            </a:r>
          </a:p>
          <a:p>
            <a:pPr algn="l" hangingPunct="1">
              <a:buFont typeface="Arial" charset="0"/>
              <a:buNone/>
              <a:defRPr/>
            </a:pPr>
            <a:r>
              <a:rPr lang="cs-CZ" dirty="0" smtClean="0">
                <a:latin typeface="Helvetica CE" charset="-18"/>
                <a:cs typeface="Helvetica CE" charset="-18"/>
              </a:rPr>
              <a:t>10 – Nepřímé výdaje</a:t>
            </a:r>
          </a:p>
          <a:p>
            <a:pPr>
              <a:buFont typeface="Arial" charset="0"/>
              <a:buChar char="•"/>
              <a:defRPr/>
            </a:pPr>
            <a:endParaRPr lang="cs-CZ" dirty="0" smtClean="0">
              <a:effectLst>
                <a:outerShdw blurRad="38100" dist="38100" dir="2700000" algn="tl">
                  <a:srgbClr val="C0C0C0"/>
                </a:outerShdw>
              </a:effectLst>
              <a:latin typeface="Helvetica CE" charset="-18"/>
              <a:cs typeface="Helvetica CE" charset="-1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330325" y="1260475"/>
            <a:ext cx="6457950" cy="498475"/>
          </a:xfrm>
        </p:spPr>
        <p:txBody>
          <a:bodyPr/>
          <a:lstStyle/>
          <a:p>
            <a:pPr eaLnBrk="1" hangingPunct="1">
              <a:defRPr/>
            </a:pPr>
            <a:r>
              <a:rPr lang="cs-CZ" dirty="0" smtClean="0">
                <a:effectLst>
                  <a:outerShdw blurRad="38100" dist="38100" dir="2700000" algn="tl">
                    <a:srgbClr val="000000">
                      <a:alpha val="43137"/>
                    </a:srgbClr>
                  </a:outerShdw>
                </a:effectLst>
              </a:rPr>
              <a:t>1 </a:t>
            </a:r>
            <a:r>
              <a:rPr lang="cs-CZ" dirty="0" smtClean="0"/>
              <a:t>–</a:t>
            </a:r>
            <a:r>
              <a:rPr lang="cs-CZ" dirty="0" smtClean="0">
                <a:effectLst>
                  <a:outerShdw blurRad="38100" dist="38100" dir="2700000" algn="tl">
                    <a:srgbClr val="000000">
                      <a:alpha val="43137"/>
                    </a:srgbClr>
                  </a:outerShdw>
                </a:effectLst>
              </a:rPr>
              <a:t> Osobní náklady</a:t>
            </a:r>
            <a:endParaRPr lang="cs-CZ" dirty="0" smtClean="0">
              <a:effectLst>
                <a:outerShdw blurRad="38100" dist="38100" dir="2700000" algn="tl">
                  <a:srgbClr val="000000">
                    <a:alpha val="43137"/>
                  </a:srgbClr>
                </a:outerShdw>
              </a:effectLst>
              <a:latin typeface="Helvetica CE" charset="-18"/>
            </a:endParaRPr>
          </a:p>
        </p:txBody>
      </p:sp>
      <p:sp>
        <p:nvSpPr>
          <p:cNvPr id="18435"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1DBB2C5D-37EF-4557-8A62-4CDFEAE17637}" type="slidenum">
              <a:rPr lang="en-US" sz="1200">
                <a:solidFill>
                  <a:srgbClr val="898989"/>
                </a:solidFill>
                <a:latin typeface="Calibri" pitchFamily="34" charset="0"/>
              </a:rPr>
              <a:pPr algn="r" eaLnBrk="1" hangingPunct="1"/>
              <a:t>6</a:t>
            </a:fld>
            <a:endParaRPr lang="en-US" sz="1200">
              <a:solidFill>
                <a:srgbClr val="898989"/>
              </a:solidFill>
              <a:latin typeface="Calibri" pitchFamily="34" charset="0"/>
            </a:endParaRPr>
          </a:p>
        </p:txBody>
      </p:sp>
      <p:sp>
        <p:nvSpPr>
          <p:cNvPr id="18436" name="Zástupný symbol pro obsah 4"/>
          <p:cNvSpPr>
            <a:spLocks noGrp="1"/>
          </p:cNvSpPr>
          <p:nvPr>
            <p:ph idx="4294967295"/>
          </p:nvPr>
        </p:nvSpPr>
        <p:spPr>
          <a:xfrm>
            <a:off x="1330325" y="1928813"/>
            <a:ext cx="6457950" cy="3478212"/>
          </a:xfrm>
        </p:spPr>
        <p:txBody>
          <a:bodyPr/>
          <a:lstStyle/>
          <a:p>
            <a:pPr algn="l" hangingPunct="1">
              <a:spcAft>
                <a:spcPts val="600"/>
              </a:spcAft>
              <a:buFont typeface="Arial" pitchFamily="34" charset="0"/>
              <a:buNone/>
            </a:pPr>
            <a:r>
              <a:rPr lang="cs-CZ" smtClean="0">
                <a:ea typeface="ＭＳ Ｐゴシック" pitchFamily="34" charset="-128"/>
              </a:rPr>
              <a:t>Při vykazování rozpočtu uvádějte pro přehlednost každou jednotlivou pozici zvlášť. A to i v případě, kdy máte rozpočet schválen v obecnější struktuře.</a:t>
            </a:r>
          </a:p>
          <a:p>
            <a:pPr algn="l" hangingPunct="1">
              <a:spcAft>
                <a:spcPts val="600"/>
              </a:spcAft>
              <a:buFont typeface="Arial" pitchFamily="34" charset="0"/>
              <a:buNone/>
            </a:pPr>
            <a:r>
              <a:rPr lang="cs-CZ" smtClean="0">
                <a:ea typeface="ＭＳ Ｐゴシック" pitchFamily="34" charset="-128"/>
              </a:rPr>
              <a:t>Máte-li jednu pozici (např. metodik) obsazenu více pracovníky, můžete v rozpočtu vytvořit také odpovídající počet podpoložek (např. metodik 1, metodik 2…)</a:t>
            </a:r>
          </a:p>
          <a:p>
            <a:pPr>
              <a:buFont typeface="Arial" pitchFamily="34" charset="0"/>
              <a:buNone/>
            </a:pPr>
            <a:endParaRPr lang="cs-CZ" smtClean="0">
              <a:ea typeface="ＭＳ Ｐゴシック" pitchFamily="34" charset="-128"/>
            </a:endParaRPr>
          </a:p>
          <a:p>
            <a:pPr>
              <a:buFont typeface="Arial" pitchFamily="34" charset="0"/>
              <a:buNone/>
            </a:pPr>
            <a:r>
              <a:rPr lang="cs-CZ" b="1" smtClean="0">
                <a:solidFill>
                  <a:srgbClr val="FF0000"/>
                </a:solidFill>
                <a:ea typeface="ＭＳ Ｐゴシック" pitchFamily="34" charset="-128"/>
              </a:rPr>
              <a:t>X Neslučujte více pozic</a:t>
            </a:r>
            <a:r>
              <a:rPr lang="cs-CZ" smtClean="0">
                <a:ea typeface="ＭＳ Ｐゴシック" pitchFamily="34" charset="-128"/>
              </a:rPr>
              <a:t> dohromady</a:t>
            </a:r>
            <a:r>
              <a:rPr lang="cs-CZ" b="1" smtClean="0">
                <a:solidFill>
                  <a:srgbClr val="FF0000"/>
                </a:solidFill>
                <a:ea typeface="ＭＳ Ｐゴシック" pitchFamily="34" charset="-128"/>
              </a:rPr>
              <a:t> </a:t>
            </a:r>
            <a:r>
              <a:rPr lang="cs-CZ" smtClean="0">
                <a:ea typeface="ＭＳ Ｐゴシック" pitchFamily="34" charset="-128"/>
              </a:rPr>
              <a:t>podle typu úvazku.</a:t>
            </a:r>
          </a:p>
          <a:p>
            <a:pPr>
              <a:buFont typeface="Arial" pitchFamily="34" charset="0"/>
              <a:buNone/>
            </a:pPr>
            <a:endParaRPr lang="cs-CZ"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30325" y="1260475"/>
            <a:ext cx="6457950" cy="508000"/>
          </a:xfrm>
        </p:spPr>
        <p:txBody>
          <a:bodyPr/>
          <a:lstStyle/>
          <a:p>
            <a:pPr eaLnBrk="1" hangingPunct="1">
              <a:defRPr/>
            </a:pPr>
            <a:r>
              <a:rPr lang="cs-CZ" dirty="0" smtClean="0">
                <a:effectLst>
                  <a:outerShdw blurRad="38100" dist="38100" dir="2700000" algn="tl">
                    <a:srgbClr val="000000">
                      <a:alpha val="43137"/>
                    </a:srgbClr>
                  </a:outerShdw>
                </a:effectLst>
              </a:rPr>
              <a:t>1 </a:t>
            </a:r>
            <a:r>
              <a:rPr lang="cs-CZ" dirty="0" smtClean="0"/>
              <a:t>–</a:t>
            </a:r>
            <a:r>
              <a:rPr lang="cs-CZ" dirty="0" smtClean="0">
                <a:effectLst>
                  <a:outerShdw blurRad="38100" dist="38100" dir="2700000" algn="tl">
                    <a:srgbClr val="000000">
                      <a:alpha val="43137"/>
                    </a:srgbClr>
                  </a:outerShdw>
                </a:effectLst>
              </a:rPr>
              <a:t> Osobní náklady</a:t>
            </a:r>
            <a:endParaRPr lang="cs-CZ" dirty="0" smtClean="0">
              <a:effectLst>
                <a:outerShdw blurRad="38100" dist="38100" dir="2700000" algn="tl">
                  <a:srgbClr val="000000">
                    <a:alpha val="43137"/>
                  </a:srgbClr>
                </a:outerShdw>
              </a:effectLst>
              <a:latin typeface="Helvetica CE" charset="-18"/>
            </a:endParaRP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B192A05-0C61-40EE-B55E-38A1D5ACA68C}" type="slidenum">
              <a:rPr lang="en-US" smtClean="0">
                <a:solidFill>
                  <a:srgbClr val="898989"/>
                </a:solidFill>
                <a:latin typeface="Calibri" pitchFamily="34" charset="0"/>
              </a:rPr>
              <a:pPr eaLnBrk="1" hangingPunct="1"/>
              <a:t>7</a:t>
            </a:fld>
            <a:endParaRPr lang="en-US" smtClean="0">
              <a:solidFill>
                <a:srgbClr val="898989"/>
              </a:solidFill>
              <a:latin typeface="Calibri" pitchFamily="34" charset="0"/>
            </a:endParaRPr>
          </a:p>
        </p:txBody>
      </p:sp>
      <p:sp>
        <p:nvSpPr>
          <p:cNvPr id="6" name="Podnadpis 1"/>
          <p:cNvSpPr>
            <a:spLocks noGrp="1"/>
          </p:cNvSpPr>
          <p:nvPr>
            <p:ph idx="1"/>
          </p:nvPr>
        </p:nvSpPr>
        <p:spPr>
          <a:xfrm>
            <a:off x="1330325" y="1957388"/>
            <a:ext cx="6457950" cy="3173412"/>
          </a:xfrm>
        </p:spPr>
        <p:txBody>
          <a:bodyPr/>
          <a:lstStyle/>
          <a:p>
            <a:pPr algn="l" hangingPunct="1">
              <a:spcAft>
                <a:spcPts val="600"/>
              </a:spcAft>
              <a:buFont typeface="Arial" charset="0"/>
              <a:buNone/>
              <a:defRPr/>
            </a:pPr>
            <a:r>
              <a:rPr lang="cs-CZ" sz="2400" b="1" dirty="0" err="1" smtClean="0">
                <a:solidFill>
                  <a:schemeClr val="accent6"/>
                </a:solidFill>
                <a:effectLst>
                  <a:outerShdw blurRad="38100" dist="38100" dir="2700000" algn="tl">
                    <a:srgbClr val="000000">
                      <a:alpha val="43137"/>
                    </a:srgbClr>
                  </a:outerShdw>
                </a:effectLst>
              </a:rPr>
              <a:t>Vvvvvv</a:t>
            </a:r>
            <a:endParaRPr lang="cs-CZ" sz="2400" b="1" dirty="0" smtClean="0">
              <a:solidFill>
                <a:schemeClr val="accent6"/>
              </a:solidFill>
              <a:effectLst>
                <a:outerShdw blurRad="38100" dist="38100" dir="2700000" algn="tl">
                  <a:srgbClr val="000000">
                    <a:alpha val="43137"/>
                  </a:srgbClr>
                </a:outerShdw>
              </a:effectLst>
            </a:endParaRPr>
          </a:p>
          <a:p>
            <a:pPr algn="l" hangingPunct="1">
              <a:spcAft>
                <a:spcPts val="600"/>
              </a:spcAft>
              <a:buFont typeface="Arial" charset="0"/>
              <a:buNone/>
              <a:defRPr/>
            </a:pPr>
            <a:endParaRPr lang="cs-CZ" sz="2400" b="1" dirty="0" smtClean="0">
              <a:solidFill>
                <a:schemeClr val="accent6"/>
              </a:solidFill>
              <a:effectLst>
                <a:outerShdw blurRad="38100" dist="38100" dir="2700000" algn="tl">
                  <a:srgbClr val="000000">
                    <a:alpha val="43137"/>
                  </a:srgbClr>
                </a:outerShdw>
              </a:effectLst>
            </a:endParaRPr>
          </a:p>
          <a:p>
            <a:pPr algn="l" hangingPunct="1">
              <a:spcAft>
                <a:spcPts val="600"/>
              </a:spcAft>
              <a:buFont typeface="Arial" charset="0"/>
              <a:buNone/>
              <a:defRPr/>
            </a:pPr>
            <a:endParaRPr lang="cs-CZ" sz="2400" b="1" dirty="0" smtClean="0">
              <a:solidFill>
                <a:schemeClr val="accent6"/>
              </a:solidFill>
              <a:effectLst>
                <a:outerShdw blurRad="38100" dist="38100" dir="2700000" algn="tl">
                  <a:srgbClr val="000000">
                    <a:alpha val="43137"/>
                  </a:srgbClr>
                </a:outerShdw>
              </a:effectLst>
            </a:endParaRPr>
          </a:p>
          <a:p>
            <a:pPr algn="l" hangingPunct="1">
              <a:spcAft>
                <a:spcPts val="600"/>
              </a:spcAft>
              <a:buFont typeface="Arial" charset="0"/>
              <a:buNone/>
              <a:defRPr/>
            </a:pPr>
            <a:endParaRPr lang="cs-CZ" sz="2400" b="1" dirty="0" smtClean="0">
              <a:solidFill>
                <a:schemeClr val="accent6"/>
              </a:solidFill>
              <a:effectLst>
                <a:outerShdw blurRad="38100" dist="38100" dir="2700000" algn="tl">
                  <a:srgbClr val="000000">
                    <a:alpha val="43137"/>
                  </a:srgbClr>
                </a:outerShdw>
              </a:effectLst>
            </a:endParaRPr>
          </a:p>
          <a:p>
            <a:pPr algn="l" hangingPunct="1">
              <a:spcAft>
                <a:spcPts val="600"/>
              </a:spcAft>
              <a:buFont typeface="Arial" charset="0"/>
              <a:buNone/>
              <a:defRPr/>
            </a:pPr>
            <a:endParaRPr lang="cs-CZ" sz="2400" b="1" dirty="0" smtClean="0">
              <a:solidFill>
                <a:schemeClr val="accent6"/>
              </a:solidFill>
              <a:effectLst>
                <a:outerShdw blurRad="38100" dist="38100" dir="2700000" algn="tl">
                  <a:srgbClr val="000000">
                    <a:alpha val="43137"/>
                  </a:srgbClr>
                </a:outerShdw>
              </a:effectLst>
            </a:endParaRPr>
          </a:p>
          <a:p>
            <a:pPr algn="l" hangingPunct="1">
              <a:spcAft>
                <a:spcPts val="600"/>
              </a:spcAft>
              <a:buFont typeface="Arial" charset="0"/>
              <a:buChar char="•"/>
              <a:defRPr/>
            </a:pPr>
            <a:r>
              <a:rPr lang="cs-CZ" sz="1400" dirty="0" smtClean="0"/>
              <a:t>V Rozpise mzdových nákladů je pro oboje zvláštní sloupec, nezapočítávat do hrubé mzdy </a:t>
            </a:r>
          </a:p>
          <a:p>
            <a:pPr algn="l" hangingPunct="1">
              <a:spcAft>
                <a:spcPts val="600"/>
              </a:spcAft>
              <a:buFont typeface="Arial" charset="0"/>
              <a:buChar char="•"/>
              <a:defRPr/>
            </a:pPr>
            <a:r>
              <a:rPr lang="cs-CZ" sz="1400" dirty="0" smtClean="0"/>
              <a:t>Ve výkazu práce je zvláštní kolonka na nemocenskou i pro dovolenou</a:t>
            </a:r>
          </a:p>
          <a:p>
            <a:pPr algn="l" hangingPunct="1">
              <a:spcAft>
                <a:spcPts val="600"/>
              </a:spcAft>
              <a:buFont typeface="Arial" charset="0"/>
              <a:buNone/>
              <a:defRPr/>
            </a:pPr>
            <a:endParaRPr lang="cs-CZ" sz="2400" b="1" dirty="0" smtClean="0">
              <a:solidFill>
                <a:schemeClr val="accent6"/>
              </a:solidFill>
              <a:effectLst>
                <a:outerShdw blurRad="38100" dist="38100" dir="2700000" algn="tl">
                  <a:srgbClr val="000000">
                    <a:alpha val="43137"/>
                  </a:srgbClr>
                </a:outerShdw>
              </a:effectLst>
            </a:endParaRPr>
          </a:p>
        </p:txBody>
      </p:sp>
      <p:graphicFrame>
        <p:nvGraphicFramePr>
          <p:cNvPr id="8" name="Tabulka 7"/>
          <p:cNvGraphicFramePr>
            <a:graphicFrameLocks noGrp="1"/>
          </p:cNvGraphicFramePr>
          <p:nvPr/>
        </p:nvGraphicFramePr>
        <p:xfrm>
          <a:off x="1330325" y="1957388"/>
          <a:ext cx="6619875" cy="2565550"/>
        </p:xfrm>
        <a:graphic>
          <a:graphicData uri="http://schemas.openxmlformats.org/drawingml/2006/table">
            <a:tbl>
              <a:tblPr/>
              <a:tblGrid>
                <a:gridCol w="3309938"/>
                <a:gridCol w="3309937"/>
              </a:tblGrid>
              <a:tr h="37119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rgbClr val="FFFFFF"/>
                          </a:solidFill>
                          <a:effectLst/>
                          <a:latin typeface="Calibri" pitchFamily="34" charset="0"/>
                          <a:ea typeface="Helvetica CE"/>
                          <a:cs typeface="Helvetica CE"/>
                        </a:rPr>
                        <a:t>1.4 FKSP</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rgbClr val="FFFFFF"/>
                          </a:solidFill>
                          <a:effectLst/>
                          <a:latin typeface="Calibri" pitchFamily="34" charset="0"/>
                          <a:ea typeface="Helvetica CE"/>
                          <a:cs typeface="Helvetica CE"/>
                        </a:rPr>
                        <a:t>1.5 Jiné povinné výdaje</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r>
              <a:tr h="914268">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cs-CZ" sz="1800" b="0" i="0" u="none" strike="noStrike" cap="none" normalizeH="0" baseline="0" smtClean="0">
                          <a:ln>
                            <a:noFill/>
                          </a:ln>
                          <a:solidFill>
                            <a:srgbClr val="000000"/>
                          </a:solidFill>
                          <a:effectLst/>
                          <a:latin typeface="Calibri" pitchFamily="34" charset="0"/>
                          <a:ea typeface="Helvetica CE"/>
                          <a:cs typeface="Helvetica CE"/>
                        </a:rPr>
                        <a:t>Mohou nárokovat pouze organizace, které jsou </a:t>
                      </a:r>
                      <a:r>
                        <a:rPr kumimoji="0" lang="cs-CZ" sz="1800" b="1" i="0" u="none" strike="noStrike" cap="none" normalizeH="0" baseline="0" smtClean="0">
                          <a:ln>
                            <a:noFill/>
                          </a:ln>
                          <a:solidFill>
                            <a:srgbClr val="000000"/>
                          </a:solidFill>
                          <a:effectLst/>
                          <a:latin typeface="Calibri" pitchFamily="34" charset="0"/>
                          <a:ea typeface="Helvetica CE"/>
                          <a:cs typeface="Helvetica CE"/>
                        </a:rPr>
                        <a:t>ze zákona povinny</a:t>
                      </a:r>
                      <a:r>
                        <a:rPr kumimoji="0" lang="cs-CZ" sz="1800" b="0" i="0" u="none" strike="noStrike" cap="none" normalizeH="0" baseline="0" smtClean="0">
                          <a:ln>
                            <a:noFill/>
                          </a:ln>
                          <a:solidFill>
                            <a:srgbClr val="000000"/>
                          </a:solidFill>
                          <a:effectLst/>
                          <a:latin typeface="Calibri" pitchFamily="34" charset="0"/>
                          <a:ea typeface="Helvetica CE"/>
                          <a:cs typeface="Helvetica CE"/>
                        </a:rPr>
                        <a:t> jej vytvářet</a:t>
                      </a:r>
                      <a:r>
                        <a:rPr kumimoji="0" lang="cs-CZ" sz="1800" b="0" i="0" u="none" strike="noStrike" cap="none" normalizeH="0" baseline="0" smtClean="0">
                          <a:ln>
                            <a:noFill/>
                          </a:ln>
                          <a:solidFill>
                            <a:srgbClr val="000000"/>
                          </a:solidFill>
                          <a:effectLst/>
                          <a:latin typeface="Arial" pitchFamily="34" charset="0"/>
                          <a:ea typeface="Helvetica CE"/>
                          <a:cs typeface="Helvetica CE"/>
                        </a:rPr>
                        <a:t>.</a:t>
                      </a:r>
                      <a:r>
                        <a:rPr kumimoji="0" lang="cs-CZ" sz="1800" b="0" i="0" u="none" strike="noStrike" cap="none" normalizeH="0" baseline="0" smtClean="0">
                          <a:ln>
                            <a:noFill/>
                          </a:ln>
                          <a:solidFill>
                            <a:srgbClr val="000000"/>
                          </a:solidFill>
                          <a:effectLst/>
                          <a:latin typeface="Calibri" pitchFamily="34" charset="0"/>
                          <a:ea typeface="Helvetica CE"/>
                          <a:cs typeface="Helvetica CE"/>
                        </a:rPr>
                        <a:t> </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cs-CZ" sz="1800" b="0" i="0" u="none" strike="noStrike" cap="none" normalizeH="0" baseline="0" smtClean="0">
                          <a:ln>
                            <a:noFill/>
                          </a:ln>
                          <a:solidFill>
                            <a:srgbClr val="000000"/>
                          </a:solidFill>
                          <a:effectLst/>
                          <a:latin typeface="Calibri" pitchFamily="34" charset="0"/>
                          <a:ea typeface="Helvetica CE"/>
                          <a:cs typeface="Helvetica CE"/>
                        </a:rPr>
                        <a:t> sociální fond na VŠ (pokud jsou </a:t>
                      </a:r>
                      <a:r>
                        <a:rPr kumimoji="0" lang="cs-CZ" sz="1800" b="1" i="0" u="none" strike="noStrike" cap="none" normalizeH="0" baseline="0" smtClean="0">
                          <a:ln>
                            <a:noFill/>
                          </a:ln>
                          <a:solidFill>
                            <a:srgbClr val="000000"/>
                          </a:solidFill>
                          <a:effectLst/>
                          <a:latin typeface="Calibri" pitchFamily="34" charset="0"/>
                          <a:ea typeface="Helvetica CE"/>
                          <a:cs typeface="Helvetica CE"/>
                        </a:rPr>
                        <a:t>ze zákona povinny</a:t>
                      </a:r>
                      <a:r>
                        <a:rPr kumimoji="0" lang="cs-CZ" sz="1800" b="0" i="0" u="none" strike="noStrike" cap="none" normalizeH="0" baseline="0" smtClean="0">
                          <a:ln>
                            <a:noFill/>
                          </a:ln>
                          <a:solidFill>
                            <a:srgbClr val="000000"/>
                          </a:solidFill>
                          <a:effectLst/>
                          <a:latin typeface="Calibri" pitchFamily="34" charset="0"/>
                          <a:ea typeface="Helvetica CE"/>
                          <a:cs typeface="Helvetica CE"/>
                        </a:rPr>
                        <a:t> jej vést)</a:t>
                      </a:r>
                      <a:r>
                        <a:rPr kumimoji="0" lang="cs-CZ" sz="1800" b="0" i="0" u="none" strike="noStrike" cap="none" normalizeH="0" baseline="0" smtClean="0">
                          <a:ln>
                            <a:noFill/>
                          </a:ln>
                          <a:solidFill>
                            <a:srgbClr val="000000"/>
                          </a:solidFill>
                          <a:effectLst/>
                          <a:latin typeface="Arial" pitchFamily="34" charset="0"/>
                          <a:ea typeface="Helvetica CE"/>
                          <a:cs typeface="Helvetica CE"/>
                        </a:rPr>
                        <a:t>;</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639969">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rgbClr val="000000"/>
                        </a:solidFill>
                        <a:effectLst/>
                        <a:latin typeface="Calibri" pitchFamily="34" charset="0"/>
                        <a:ea typeface="Helvetica CE"/>
                        <a:cs typeface="Helvetica CE"/>
                      </a:endParaRP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cs-CZ" sz="1800" b="0" i="0" u="none" strike="noStrike" cap="none" normalizeH="0" baseline="0" smtClean="0">
                          <a:ln>
                            <a:noFill/>
                          </a:ln>
                          <a:solidFill>
                            <a:srgbClr val="000000"/>
                          </a:solidFill>
                          <a:effectLst/>
                          <a:latin typeface="Calibri" pitchFamily="34" charset="0"/>
                          <a:ea typeface="Helvetica CE"/>
                          <a:cs typeface="Helvetica CE"/>
                        </a:rPr>
                        <a:t> zákonné pojištění zaměstnanců (úrazové aj.)</a:t>
                      </a:r>
                      <a:r>
                        <a:rPr kumimoji="0" lang="cs-CZ" sz="1800" b="0" i="0" u="none" strike="noStrike" cap="none" normalizeH="0" baseline="0" smtClean="0">
                          <a:ln>
                            <a:noFill/>
                          </a:ln>
                          <a:solidFill>
                            <a:srgbClr val="000000"/>
                          </a:solidFill>
                          <a:effectLst/>
                          <a:latin typeface="Arial" pitchFamily="34" charset="0"/>
                          <a:ea typeface="Helvetica CE"/>
                          <a:cs typeface="Helvetica CE"/>
                        </a:rPr>
                        <a:t>;</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639969">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rgbClr val="000000"/>
                        </a:solidFill>
                        <a:effectLst/>
                        <a:latin typeface="Calibri" pitchFamily="34" charset="0"/>
                        <a:ea typeface="Helvetica CE"/>
                        <a:cs typeface="Helvetica CE"/>
                      </a:endParaRP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cs-CZ" sz="1800" b="0" i="0" u="none" strike="noStrike" cap="none" normalizeH="0" baseline="0" smtClean="0">
                          <a:ln>
                            <a:noFill/>
                          </a:ln>
                          <a:solidFill>
                            <a:srgbClr val="000000"/>
                          </a:solidFill>
                          <a:effectLst/>
                          <a:latin typeface="Calibri" pitchFamily="34" charset="0"/>
                          <a:ea typeface="Helvetica CE"/>
                          <a:cs typeface="Helvetica CE"/>
                        </a:rPr>
                        <a:t> náhrady za nemoc, placené zaměstnavatelem</a:t>
                      </a:r>
                      <a:r>
                        <a:rPr kumimoji="0" lang="cs-CZ" sz="1800" b="0" i="0" u="none" strike="noStrike" cap="none" normalizeH="0" baseline="0" smtClean="0">
                          <a:ln>
                            <a:noFill/>
                          </a:ln>
                          <a:solidFill>
                            <a:srgbClr val="000000"/>
                          </a:solidFill>
                          <a:effectLst/>
                          <a:latin typeface="Arial" pitchFamily="34" charset="0"/>
                          <a:ea typeface="Helvetica CE"/>
                          <a:cs typeface="Helvetica CE"/>
                        </a:rPr>
                        <a:t>.</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effectLst>
                  <a:outerShdw blurRad="38100" dist="38100" dir="2700000" algn="tl">
                    <a:srgbClr val="000000">
                      <a:alpha val="43137"/>
                    </a:srgbClr>
                  </a:outerShdw>
                </a:effectLst>
              </a:rPr>
              <a:t>1 </a:t>
            </a:r>
            <a:r>
              <a:rPr lang="cs-CZ" dirty="0" smtClean="0"/>
              <a:t>–</a:t>
            </a:r>
            <a:r>
              <a:rPr lang="cs-CZ" dirty="0" smtClean="0">
                <a:effectLst>
                  <a:outerShdw blurRad="38100" dist="38100" dir="2700000" algn="tl">
                    <a:srgbClr val="000000">
                      <a:alpha val="43137"/>
                    </a:srgbClr>
                  </a:outerShdw>
                </a:effectLst>
              </a:rPr>
              <a:t> Osobní náklady</a:t>
            </a:r>
            <a:endParaRPr lang="cs-CZ" dirty="0"/>
          </a:p>
        </p:txBody>
      </p:sp>
      <p:sp>
        <p:nvSpPr>
          <p:cNvPr id="20483"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56E3C5E-DC65-472A-92AA-0C1A4C30D152}" type="slidenum">
              <a:rPr lang="en-US" smtClean="0">
                <a:solidFill>
                  <a:srgbClr val="898989"/>
                </a:solidFill>
                <a:latin typeface="Calibri" pitchFamily="34" charset="0"/>
              </a:rPr>
              <a:pPr eaLnBrk="1" hangingPunct="1"/>
              <a:t>8</a:t>
            </a:fld>
            <a:endParaRPr lang="en-US" smtClean="0">
              <a:solidFill>
                <a:srgbClr val="898989"/>
              </a:solidFill>
              <a:latin typeface="Calibri" pitchFamily="34" charset="0"/>
            </a:endParaRPr>
          </a:p>
        </p:txBody>
      </p:sp>
      <p:pic>
        <p:nvPicPr>
          <p:cNvPr id="2048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0325" y="1952625"/>
            <a:ext cx="6457950" cy="2736850"/>
          </a:xfrm>
          <a:noFill/>
        </p:spPr>
      </p:pic>
      <p:sp>
        <p:nvSpPr>
          <p:cNvPr id="20485" name="TextovéPole 5"/>
          <p:cNvSpPr txBox="1">
            <a:spLocks noChangeArrowheads="1"/>
          </p:cNvSpPr>
          <p:nvPr/>
        </p:nvSpPr>
        <p:spPr bwMode="auto">
          <a:xfrm>
            <a:off x="1330325" y="4919663"/>
            <a:ext cx="713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pPr>
            <a:r>
              <a:rPr lang="cs-CZ"/>
              <a:t> přehled výše způsobilých výdajů na pojistné pro rok 2012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30325" y="1260475"/>
            <a:ext cx="6457950" cy="508000"/>
          </a:xfrm>
        </p:spPr>
        <p:txBody>
          <a:bodyPr/>
          <a:lstStyle/>
          <a:p>
            <a:pPr eaLnBrk="1" hangingPunct="1">
              <a:defRPr/>
            </a:pPr>
            <a:r>
              <a:rPr lang="cs-CZ" dirty="0" smtClean="0">
                <a:effectLst>
                  <a:outerShdw blurRad="38100" dist="38100" dir="2700000" algn="tl">
                    <a:srgbClr val="000000">
                      <a:alpha val="43137"/>
                    </a:srgbClr>
                  </a:outerShdw>
                </a:effectLst>
              </a:rPr>
              <a:t>1 </a:t>
            </a:r>
            <a:r>
              <a:rPr lang="cs-CZ" dirty="0" smtClean="0"/>
              <a:t>–</a:t>
            </a:r>
            <a:r>
              <a:rPr lang="cs-CZ" dirty="0" smtClean="0">
                <a:effectLst>
                  <a:outerShdw blurRad="38100" dist="38100" dir="2700000" algn="tl">
                    <a:srgbClr val="000000">
                      <a:alpha val="43137"/>
                    </a:srgbClr>
                  </a:outerShdw>
                </a:effectLst>
              </a:rPr>
              <a:t> Osobní náklady</a:t>
            </a:r>
            <a:endParaRPr lang="cs-CZ" dirty="0" smtClean="0">
              <a:effectLst>
                <a:outerShdw blurRad="38100" dist="38100" dir="2700000" algn="tl">
                  <a:srgbClr val="000000">
                    <a:alpha val="43137"/>
                  </a:srgbClr>
                </a:outerShdw>
              </a:effectLst>
              <a:latin typeface="Helvetica CE" charset="-18"/>
            </a:endParaRPr>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DC9D32D-CC07-4A23-974E-FDA17E396328}" type="slidenum">
              <a:rPr lang="en-US" smtClean="0">
                <a:solidFill>
                  <a:srgbClr val="898989"/>
                </a:solidFill>
                <a:latin typeface="Calibri" pitchFamily="34" charset="0"/>
              </a:rPr>
              <a:pPr eaLnBrk="1" hangingPunct="1"/>
              <a:t>9</a:t>
            </a:fld>
            <a:endParaRPr lang="en-US" smtClean="0">
              <a:solidFill>
                <a:srgbClr val="898989"/>
              </a:solidFill>
              <a:latin typeface="Calibri" pitchFamily="34" charset="0"/>
            </a:endParaRPr>
          </a:p>
        </p:txBody>
      </p:sp>
      <p:sp>
        <p:nvSpPr>
          <p:cNvPr id="6" name="Podnadpis 1"/>
          <p:cNvSpPr>
            <a:spLocks noGrp="1"/>
          </p:cNvSpPr>
          <p:nvPr>
            <p:ph idx="1"/>
          </p:nvPr>
        </p:nvSpPr>
        <p:spPr>
          <a:xfrm>
            <a:off x="1330325" y="1957388"/>
            <a:ext cx="6457950" cy="3173412"/>
          </a:xfrm>
        </p:spPr>
        <p:txBody>
          <a:bodyPr/>
          <a:lstStyle/>
          <a:p>
            <a:pPr algn="l" hangingPunct="1">
              <a:spcAft>
                <a:spcPts val="600"/>
              </a:spcAft>
              <a:buFont typeface="Arial" charset="0"/>
              <a:buNone/>
              <a:defRPr/>
            </a:pPr>
            <a:r>
              <a:rPr lang="cs-CZ" sz="2400" b="1" dirty="0" smtClean="0">
                <a:solidFill>
                  <a:schemeClr val="accent6"/>
                </a:solidFill>
                <a:effectLst>
                  <a:outerShdw blurRad="38100" dist="38100" dir="2700000" algn="tl">
                    <a:srgbClr val="000000">
                      <a:alpha val="43137"/>
                    </a:srgbClr>
                  </a:outerShdw>
                </a:effectLst>
              </a:rPr>
              <a:t>Přímé náklady</a:t>
            </a:r>
          </a:p>
          <a:p>
            <a:pPr algn="l" hangingPunct="1">
              <a:spcAft>
                <a:spcPts val="600"/>
              </a:spcAft>
              <a:buFont typeface="Arial" charset="0"/>
              <a:buChar char="•"/>
              <a:defRPr/>
            </a:pPr>
            <a:r>
              <a:rPr lang="cs-CZ" dirty="0" smtClean="0"/>
              <a:t>hlavní manažer</a:t>
            </a:r>
          </a:p>
          <a:p>
            <a:pPr algn="l" hangingPunct="1">
              <a:spcAft>
                <a:spcPts val="600"/>
              </a:spcAft>
              <a:buFont typeface="Arial" charset="0"/>
              <a:buChar char="•"/>
              <a:defRPr/>
            </a:pPr>
            <a:r>
              <a:rPr lang="cs-CZ" dirty="0" smtClean="0"/>
              <a:t>finanční manažer</a:t>
            </a:r>
          </a:p>
          <a:p>
            <a:pPr algn="l" hangingPunct="1">
              <a:spcAft>
                <a:spcPts val="600"/>
              </a:spcAft>
              <a:buFont typeface="Arial" charset="0"/>
              <a:buChar char="•"/>
              <a:defRPr/>
            </a:pPr>
            <a:r>
              <a:rPr lang="cs-CZ" dirty="0" smtClean="0"/>
              <a:t>lektor</a:t>
            </a:r>
          </a:p>
          <a:p>
            <a:pPr algn="l" hangingPunct="1">
              <a:spcAft>
                <a:spcPts val="600"/>
              </a:spcAft>
              <a:buFont typeface="Arial" charset="0"/>
              <a:buChar char="•"/>
              <a:defRPr/>
            </a:pPr>
            <a:r>
              <a:rPr lang="cs-CZ" dirty="0" smtClean="0"/>
              <a:t>metodik</a:t>
            </a:r>
          </a:p>
        </p:txBody>
      </p:sp>
      <p:sp>
        <p:nvSpPr>
          <p:cNvPr id="7" name="Podnadpis 1"/>
          <p:cNvSpPr txBox="1">
            <a:spLocks/>
          </p:cNvSpPr>
          <p:nvPr/>
        </p:nvSpPr>
        <p:spPr bwMode="auto">
          <a:xfrm>
            <a:off x="4635500" y="1957388"/>
            <a:ext cx="3314700" cy="3079750"/>
          </a:xfrm>
          <a:prstGeom prst="rect">
            <a:avLst/>
          </a:prstGeom>
          <a:noFill/>
          <a:ln w="9525">
            <a:noFill/>
            <a:miter lim="800000"/>
            <a:headEnd/>
            <a:tailEnd/>
          </a:ln>
        </p:spPr>
        <p:txBody>
          <a:bodyPr/>
          <a:lstStyle/>
          <a:p>
            <a:pPr marL="342900" indent="-342900" eaLnBrk="0">
              <a:spcBef>
                <a:spcPct val="20000"/>
              </a:spcBef>
              <a:spcAft>
                <a:spcPts val="600"/>
              </a:spcAft>
              <a:defRPr/>
            </a:pPr>
            <a:r>
              <a:rPr lang="cs-CZ" sz="2400" b="1">
                <a:solidFill>
                  <a:srgbClr val="F79646"/>
                </a:solidFill>
                <a:effectLst>
                  <a:outerShdw blurRad="38100" dist="38100" dir="2700000" algn="tl">
                    <a:srgbClr val="C0C0C0"/>
                  </a:outerShdw>
                </a:effectLst>
                <a:latin typeface="Helvetica CE"/>
                <a:ea typeface="Helvetica CE"/>
                <a:cs typeface="Helvetica CE"/>
              </a:rPr>
              <a:t>Nepřímé náklady</a:t>
            </a:r>
          </a:p>
          <a:p>
            <a:pPr marL="342900" indent="-342900" eaLnBrk="0">
              <a:spcBef>
                <a:spcPct val="20000"/>
              </a:spcBef>
              <a:spcAft>
                <a:spcPts val="600"/>
              </a:spcAft>
              <a:buFont typeface="Arial" pitchFamily="34" charset="0"/>
              <a:buChar char="•"/>
              <a:defRPr/>
            </a:pPr>
            <a:r>
              <a:rPr lang="cs-CZ" sz="2400">
                <a:effectLst>
                  <a:outerShdw blurRad="38100" dist="38100" dir="2700000" algn="tl">
                    <a:srgbClr val="C0C0C0"/>
                  </a:outerShdw>
                </a:effectLst>
                <a:latin typeface="Helvetica CE"/>
                <a:ea typeface="Helvetica CE"/>
                <a:cs typeface="Helvetica CE"/>
              </a:rPr>
              <a:t> </a:t>
            </a:r>
            <a:r>
              <a:rPr lang="cs-CZ">
                <a:ea typeface="ＭＳ Ｐゴシック"/>
                <a:cs typeface="ＭＳ Ｐゴシック"/>
              </a:rPr>
              <a:t>účetní organizace</a:t>
            </a:r>
          </a:p>
          <a:p>
            <a:pPr marL="342900" indent="-342900" eaLnBrk="0">
              <a:spcBef>
                <a:spcPct val="20000"/>
              </a:spcBef>
              <a:spcAft>
                <a:spcPts val="600"/>
              </a:spcAft>
              <a:buFont typeface="Arial" pitchFamily="34" charset="0"/>
              <a:buChar char="•"/>
              <a:defRPr/>
            </a:pPr>
            <a:r>
              <a:rPr lang="cs-CZ">
                <a:ea typeface="ＭＳ Ｐゴシック"/>
                <a:cs typeface="ＭＳ Ｐゴシック"/>
              </a:rPr>
              <a:t> mzdová účetní</a:t>
            </a:r>
          </a:p>
          <a:p>
            <a:pPr marL="342900" indent="-342900" eaLnBrk="0">
              <a:spcBef>
                <a:spcPct val="20000"/>
              </a:spcBef>
              <a:spcAft>
                <a:spcPts val="600"/>
              </a:spcAft>
              <a:buFont typeface="Arial" pitchFamily="34" charset="0"/>
              <a:buChar char="•"/>
              <a:defRPr/>
            </a:pPr>
            <a:r>
              <a:rPr lang="cs-CZ">
                <a:ea typeface="ＭＳ Ｐゴシック"/>
                <a:cs typeface="ＭＳ Ｐゴシック"/>
              </a:rPr>
              <a:t> personalista</a:t>
            </a:r>
          </a:p>
          <a:p>
            <a:pPr marL="342900" indent="-342900" eaLnBrk="0">
              <a:spcBef>
                <a:spcPct val="20000"/>
              </a:spcBef>
              <a:spcAft>
                <a:spcPts val="600"/>
              </a:spcAft>
              <a:buFont typeface="Arial" pitchFamily="34" charset="0"/>
              <a:buChar char="•"/>
              <a:defRPr/>
            </a:pPr>
            <a:r>
              <a:rPr lang="cs-CZ">
                <a:ea typeface="ＭＳ Ｐゴシック"/>
                <a:cs typeface="ＭＳ Ｐゴシック"/>
              </a:rPr>
              <a:t> IT</a:t>
            </a:r>
          </a:p>
          <a:p>
            <a:pPr marL="342900" indent="-342900" eaLnBrk="0">
              <a:spcBef>
                <a:spcPct val="20000"/>
              </a:spcBef>
              <a:spcAft>
                <a:spcPts val="600"/>
              </a:spcAft>
              <a:buFont typeface="Arial" pitchFamily="34" charset="0"/>
              <a:buChar char="•"/>
              <a:defRPr/>
            </a:pPr>
            <a:r>
              <a:rPr lang="cs-CZ">
                <a:ea typeface="ＭＳ Ｐゴシック"/>
                <a:cs typeface="ＭＳ Ｐゴシック"/>
              </a:rPr>
              <a:t> ostraha, úklid…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3784</TotalTime>
  <Words>4395</Words>
  <Application>Microsoft Office PowerPoint</Application>
  <PresentationFormat>Předvádění na obrazovce (4:3)</PresentationFormat>
  <Paragraphs>473</Paragraphs>
  <Slides>41</Slides>
  <Notes>26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41</vt:i4>
      </vt:variant>
    </vt:vector>
  </HeadingPairs>
  <TitlesOfParts>
    <vt:vector size="47" baseType="lpstr">
      <vt:lpstr>Arial</vt:lpstr>
      <vt:lpstr>ＭＳ Ｐゴシック</vt:lpstr>
      <vt:lpstr>Helvetica CE</vt:lpstr>
      <vt:lpstr>Calibri</vt:lpstr>
      <vt:lpstr>Wingdings 2</vt:lpstr>
      <vt:lpstr>Office Theme</vt:lpstr>
      <vt:lpstr>Dokladování výdajů projektu   Jiří Vícha</vt:lpstr>
      <vt:lpstr>Obsah</vt:lpstr>
      <vt:lpstr>Obsah</vt:lpstr>
      <vt:lpstr>Základní pravidla</vt:lpstr>
      <vt:lpstr>Kapitoly rozpočtu </vt:lpstr>
      <vt:lpstr>1 – Osobní náklady</vt:lpstr>
      <vt:lpstr>1 – Osobní náklady</vt:lpstr>
      <vt:lpstr>1 – Osobní náklady</vt:lpstr>
      <vt:lpstr>1 – Osobní náklady</vt:lpstr>
      <vt:lpstr>Vzor pracovní smlouvy</vt:lpstr>
      <vt:lpstr>Vzor DPČ/DPP</vt:lpstr>
      <vt:lpstr>Autorské honoráře</vt:lpstr>
      <vt:lpstr>2 – Cestovní náhrady</vt:lpstr>
      <vt:lpstr>2 – Cestovní náhrady</vt:lpstr>
      <vt:lpstr>2.2 – Služební cesty zahraniční</vt:lpstr>
      <vt:lpstr>2 – Cestovní náhrady – shrnutí</vt:lpstr>
      <vt:lpstr>3 – Zařízení       limit 25 %</vt:lpstr>
      <vt:lpstr>3 – Zařízení       limit 25 %</vt:lpstr>
      <vt:lpstr>3 – Zařízení       limit 25 %</vt:lpstr>
      <vt:lpstr>3 – Zařízení       limit 25 %</vt:lpstr>
      <vt:lpstr>3 – Zařízení – shrnutí   limit 25 %</vt:lpstr>
      <vt:lpstr>Vzor paragonu</vt:lpstr>
      <vt:lpstr>Vzor paragonu</vt:lpstr>
      <vt:lpstr>5 – Nákup služeb    limit 49 % (60 %)</vt:lpstr>
      <vt:lpstr>5 – Nákup služeb    limit 49 % (60 %)</vt:lpstr>
      <vt:lpstr>5 – Nákup služeb    limit 49 % (60 %)</vt:lpstr>
      <vt:lpstr>Prezentace aplikace PowerPoint</vt:lpstr>
      <vt:lpstr>5 – Nákup služeb – shrnutí limit 49 % (60 %)</vt:lpstr>
      <vt:lpstr>Vzor faktury</vt:lpstr>
      <vt:lpstr>Vzor faktury</vt:lpstr>
      <vt:lpstr>6 – Stavební úpravy</vt:lpstr>
      <vt:lpstr>7 – Přímá podpora     limit 20 %</vt:lpstr>
      <vt:lpstr>7 – Přímá podpora     limit 20 %</vt:lpstr>
      <vt:lpstr>Prezentace aplikace PowerPoint</vt:lpstr>
      <vt:lpstr>Prezentace aplikace PowerPoint</vt:lpstr>
      <vt:lpstr>Prezentace aplikace PowerPoint</vt:lpstr>
      <vt:lpstr>Refundace z projektového účtu</vt:lpstr>
      <vt:lpstr>Praktická doporučení</vt:lpstr>
      <vt:lpstr>Praktická doporučení</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Titulní strana – Titulek</dc:title>
  <dc:creator>Amos Amos</dc:creator>
  <cp:lastModifiedBy>Vícha Jiří</cp:lastModifiedBy>
  <cp:revision>232</cp:revision>
  <dcterms:created xsi:type="dcterms:W3CDTF">2010-04-21T17:09:51Z</dcterms:created>
  <dcterms:modified xsi:type="dcterms:W3CDTF">2012-08-31T08:43:48Z</dcterms:modified>
</cp:coreProperties>
</file>