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7" r:id="rId25"/>
    <p:sldId id="278" r:id="rId26"/>
    <p:sldId id="279" r:id="rId27"/>
    <p:sldId id="282" r:id="rId28"/>
    <p:sldId id="285" r:id="rId29"/>
    <p:sldId id="286" r:id="rId30"/>
    <p:sldId id="283" r:id="rId31"/>
    <p:sldId id="280" r:id="rId32"/>
    <p:sldId id="292" r:id="rId33"/>
    <p:sldId id="284" r:id="rId34"/>
    <p:sldId id="289" r:id="rId35"/>
    <p:sldId id="288" r:id="rId36"/>
    <p:sldId id="290" r:id="rId37"/>
    <p:sldId id="291" r:id="rId38"/>
    <p:sldId id="293" r:id="rId39"/>
    <p:sldId id="295" r:id="rId40"/>
    <p:sldId id="296" r:id="rId41"/>
    <p:sldId id="297" r:id="rId42"/>
    <p:sldId id="298" r:id="rId43"/>
    <p:sldId id="306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294" r:id="rId52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7" autoAdjust="0"/>
    <p:restoredTop sz="94588" autoAdjust="0"/>
  </p:normalViewPr>
  <p:slideViewPr>
    <p:cSldViewPr>
      <p:cViewPr>
        <p:scale>
          <a:sx n="110" d="100"/>
          <a:sy n="110" d="100"/>
        </p:scale>
        <p:origin x="-11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BDB51B-4448-4171-A519-C1F3F4D91D91}" type="datetimeFigureOut">
              <a:rPr lang="cs-CZ" smtClean="0"/>
              <a:pPr/>
              <a:t>24.1.2013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24.1.2013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24.1.2013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24.1.2013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24.1.2013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24.1.2013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24.1.2013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24.1.2013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24.1.2013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24.1.2013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BDB51B-4448-4171-A519-C1F3F4D91D91}" type="datetimeFigureOut">
              <a:rPr lang="cs-CZ" smtClean="0"/>
              <a:pPr/>
              <a:t>24.1.2013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BBDB51B-4448-4171-A519-C1F3F4D91D91}" type="datetimeFigureOut">
              <a:rPr lang="cs-CZ" smtClean="0"/>
              <a:pPr/>
              <a:t>24.1.2013</a:t>
            </a:fld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vit.kavan@msmt.cz" TargetMode="External"/><Relationship Id="rId2" Type="http://schemas.openxmlformats.org/officeDocument/2006/relationships/hyperlink" Target="http://www.msmt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na.mejsnarova@msmt.cz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568952" cy="23762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b" anchorCtr="0">
            <a:normAutofit/>
          </a:bodyPr>
          <a:lstStyle/>
          <a:p>
            <a:pPr marL="1881188" algn="ctr"/>
            <a:r>
              <a:rPr lang="cs-CZ" sz="4000" dirty="0" smtClean="0">
                <a:solidFill>
                  <a:schemeClr val="bg1"/>
                </a:solidFill>
              </a:rPr>
              <a:t>NÁRODNÍ PROGRAM UDRŽITELNOSTI I </a:t>
            </a:r>
            <a:br>
              <a:rPr lang="cs-CZ" sz="4000" dirty="0" smtClean="0">
                <a:solidFill>
                  <a:schemeClr val="bg1"/>
                </a:solidFill>
              </a:rPr>
            </a:br>
            <a:r>
              <a:rPr lang="cs-CZ" sz="2700" dirty="0" smtClean="0">
                <a:solidFill>
                  <a:schemeClr val="bg1"/>
                </a:solidFill>
              </a:rPr>
              <a:t>(NPU I) </a:t>
            </a:r>
            <a:br>
              <a:rPr lang="cs-CZ" sz="2700" dirty="0" smtClean="0">
                <a:solidFill>
                  <a:schemeClr val="bg1"/>
                </a:solidFill>
              </a:rPr>
            </a:br>
            <a:endParaRPr lang="cs-CZ" sz="27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3620" y="4437112"/>
            <a:ext cx="7772400" cy="1080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endParaRPr lang="cs-CZ" sz="2200" u="sng" dirty="0" smtClean="0"/>
          </a:p>
          <a:p>
            <a:pPr algn="ctr"/>
            <a:r>
              <a:rPr lang="cs-CZ" sz="4500" dirty="0" smtClean="0">
                <a:solidFill>
                  <a:schemeClr val="tx1"/>
                </a:solidFill>
              </a:rPr>
              <a:t>Identifikační </a:t>
            </a:r>
            <a:r>
              <a:rPr lang="cs-CZ" sz="4500" dirty="0">
                <a:solidFill>
                  <a:schemeClr val="tx1"/>
                </a:solidFill>
              </a:rPr>
              <a:t>kód programu: </a:t>
            </a:r>
            <a:r>
              <a:rPr lang="cs-CZ" sz="4500" dirty="0" smtClean="0">
                <a:solidFill>
                  <a:schemeClr val="tx1"/>
                </a:solidFill>
              </a:rPr>
              <a:t>LO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178593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3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spcBef>
                <a:spcPts val="1200"/>
              </a:spcBef>
              <a:buNone/>
            </a:pPr>
            <a:endParaRPr lang="cs-CZ" sz="2200" dirty="0" smtClean="0"/>
          </a:p>
          <a:p>
            <a:pPr lvl="0">
              <a:spcBef>
                <a:spcPts val="1200"/>
              </a:spcBef>
            </a:pPr>
            <a:r>
              <a:rPr lang="cs-CZ" sz="2400" dirty="0"/>
              <a:t>stabilizaci podmínek pro efektivní provoz a úspěšný rozvoj výzkumné infrastruktury Centra, včetně získání a stabilizace finančních zdrojů</a:t>
            </a:r>
            <a:r>
              <a:rPr lang="cs-CZ" sz="2400" dirty="0" smtClean="0"/>
              <a:t>,</a:t>
            </a:r>
          </a:p>
          <a:p>
            <a:pPr>
              <a:spcBef>
                <a:spcPts val="1200"/>
              </a:spcBef>
            </a:pPr>
            <a:r>
              <a:rPr lang="cs-CZ" sz="2400" dirty="0" smtClean="0"/>
              <a:t>progresivní rozvoj výzkumně vývojových činností Centra</a:t>
            </a:r>
            <a:r>
              <a:rPr lang="cs-CZ" sz="2400" b="1" dirty="0" smtClean="0"/>
              <a:t> </a:t>
            </a:r>
            <a:r>
              <a:rPr lang="cs-CZ" sz="2400" dirty="0" smtClean="0"/>
              <a:t>v návaznosti na cíle a úspěšné výsledky projektů Center </a:t>
            </a:r>
            <a:r>
              <a:rPr lang="cs-CZ" sz="2400" b="1" u="sng" dirty="0" smtClean="0">
                <a:solidFill>
                  <a:srgbClr val="FF0000"/>
                </a:solidFill>
              </a:rPr>
              <a:t>při striktním zachování účelu, ke kterému bylo toto Centrum zřízeno</a:t>
            </a:r>
            <a:r>
              <a:rPr lang="cs-CZ" sz="2400" dirty="0" smtClean="0"/>
              <a:t>,</a:t>
            </a:r>
          </a:p>
          <a:p>
            <a:pPr lvl="0">
              <a:spcBef>
                <a:spcPts val="1200"/>
              </a:spcBef>
            </a:pPr>
            <a:r>
              <a:rPr lang="cs-CZ" sz="2400" dirty="0" smtClean="0"/>
              <a:t>dlouhodobou </a:t>
            </a:r>
            <a:r>
              <a:rPr lang="cs-CZ" sz="2400" dirty="0"/>
              <a:t>finanční udržitelnost vybudované infrastruktury </a:t>
            </a:r>
            <a:r>
              <a:rPr lang="cs-CZ" sz="2400" dirty="0" smtClean="0"/>
              <a:t>Centra</a:t>
            </a:r>
          </a:p>
          <a:p>
            <a:pPr marL="0" lvl="0" indent="0" algn="just">
              <a:spcBef>
                <a:spcPts val="1200"/>
              </a:spcBef>
              <a:buNone/>
            </a:pPr>
            <a:endParaRPr lang="cs-CZ" sz="2200" dirty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</a:pPr>
            <a:endParaRPr lang="cs-CZ" sz="2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Zaměření projektu NPU I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8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65125" indent="0">
              <a:spcBef>
                <a:spcPts val="1200"/>
              </a:spcBef>
              <a:buNone/>
            </a:pPr>
            <a:r>
              <a:rPr lang="cs-CZ" sz="2400" dirty="0" smtClean="0"/>
              <a:t>Uchazečem/příjemcem </a:t>
            </a:r>
            <a:r>
              <a:rPr lang="cs-CZ" sz="2400" dirty="0"/>
              <a:t>podpory </a:t>
            </a:r>
            <a:r>
              <a:rPr lang="cs-CZ" sz="2400" dirty="0" smtClean="0"/>
              <a:t>může </a:t>
            </a:r>
            <a:r>
              <a:rPr lang="cs-CZ" sz="2400" dirty="0"/>
              <a:t>být </a:t>
            </a:r>
            <a:r>
              <a:rPr lang="cs-CZ" sz="2400" dirty="0">
                <a:solidFill>
                  <a:srgbClr val="FF0000"/>
                </a:solidFill>
              </a:rPr>
              <a:t>výlučně výzkumná organizace</a:t>
            </a:r>
            <a:r>
              <a:rPr lang="cs-CZ" sz="2400" dirty="0"/>
              <a:t> v souladu se Zákonem a </a:t>
            </a:r>
            <a:r>
              <a:rPr lang="cs-CZ" sz="2400" dirty="0" smtClean="0"/>
              <a:t>Nařízením, </a:t>
            </a:r>
            <a:r>
              <a:rPr lang="cs-CZ" sz="2400" dirty="0"/>
              <a:t>která řeší projekt samostatně nebo ve spolupráci s dalšími účastníky projektu. </a:t>
            </a:r>
            <a:endParaRPr lang="cs-CZ" sz="2400" dirty="0" smtClean="0"/>
          </a:p>
          <a:p>
            <a:pPr marL="365125" indent="0">
              <a:spcBef>
                <a:spcPts val="1200"/>
              </a:spcBef>
              <a:buNone/>
            </a:pPr>
            <a:r>
              <a:rPr lang="cs-CZ" sz="2400" dirty="0"/>
              <a:t>Rovněž další účastník </a:t>
            </a:r>
            <a:r>
              <a:rPr lang="cs-CZ" sz="2400" dirty="0" smtClean="0"/>
              <a:t>projektu musí splňovat podmínky výzkumné organizace podle Zákona </a:t>
            </a:r>
            <a:r>
              <a:rPr lang="cs-CZ" sz="2400" dirty="0"/>
              <a:t>a </a:t>
            </a:r>
            <a:r>
              <a:rPr lang="cs-CZ" sz="2400" dirty="0" smtClean="0"/>
              <a:t>Nařízení.</a:t>
            </a:r>
          </a:p>
          <a:p>
            <a:pPr marL="365125" indent="0">
              <a:spcBef>
                <a:spcPts val="1200"/>
              </a:spcBef>
              <a:buNone/>
            </a:pPr>
            <a:r>
              <a:rPr lang="cs-CZ" sz="2400" dirty="0" smtClean="0"/>
              <a:t>Každý </a:t>
            </a:r>
            <a:r>
              <a:rPr lang="cs-CZ" sz="2400" dirty="0"/>
              <a:t>podaný projekt, který byl vybrán ve veřejné soutěži podle Zákona a kde poskytovatel rozhodl o poskytnutí podpory na jeho řešení v rámci Programu NPU I, bude však mít pouze </a:t>
            </a:r>
            <a:r>
              <a:rPr lang="cs-CZ" sz="2300" b="1" u="sng" dirty="0" smtClean="0">
                <a:solidFill>
                  <a:srgbClr val="FF0000"/>
                </a:solidFill>
              </a:rPr>
              <a:t>jediného příjemce podpory</a:t>
            </a:r>
            <a:r>
              <a:rPr lang="cs-CZ" sz="2300" b="1" dirty="0" smtClean="0">
                <a:solidFill>
                  <a:srgbClr val="FF0000"/>
                </a:solidFill>
              </a:rPr>
              <a:t> </a:t>
            </a:r>
            <a:r>
              <a:rPr lang="cs-CZ" sz="2300" dirty="0" smtClean="0"/>
              <a:t>(stávající příjemce podpory na vybudování Centra).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tabLst>
                <a:tab pos="540385" algn="l"/>
              </a:tabLst>
            </a:pPr>
            <a:r>
              <a:rPr lang="cs-CZ" sz="4000" dirty="0" smtClean="0"/>
              <a:t>Uchazeč – další účastník projektu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2363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8884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cs-CZ" dirty="0" smtClean="0"/>
          </a:p>
          <a:p>
            <a:pPr marL="365125" indent="0">
              <a:buNone/>
            </a:pPr>
            <a:r>
              <a:rPr lang="cs-CZ" dirty="0"/>
              <a:t>V současné době se předpokládá především účast 42 center vybudovaných v rámci </a:t>
            </a:r>
            <a:r>
              <a:rPr lang="cs-CZ" dirty="0" smtClean="0"/>
              <a:t>prioritních os 1 a 2 Operačního </a:t>
            </a:r>
            <a:r>
              <a:rPr lang="cs-CZ" dirty="0"/>
              <a:t>programu Výzkum a vývoj pro </a:t>
            </a:r>
            <a:r>
              <a:rPr lang="cs-CZ" dirty="0" smtClean="0"/>
              <a:t>Inovace </a:t>
            </a:r>
            <a:r>
              <a:rPr lang="cs-CZ" dirty="0"/>
              <a:t>a </a:t>
            </a:r>
            <a:r>
              <a:rPr lang="cs-CZ" dirty="0" smtClean="0"/>
              <a:t>cca 40 </a:t>
            </a:r>
            <a:r>
              <a:rPr lang="cs-CZ" dirty="0"/>
              <a:t>center vybudovaných v rámci </a:t>
            </a:r>
            <a:r>
              <a:rPr lang="cs-CZ" dirty="0" smtClean="0"/>
              <a:t>prioritní osy 3, oblast podpory 3.1 Operačního </a:t>
            </a:r>
            <a:r>
              <a:rPr lang="cs-CZ" dirty="0"/>
              <a:t>programu Praha-Konkurenceschopnost.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Uchazeči - rozsah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7417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805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176213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 smtClean="0"/>
              <a:t>V případě, že stávající projekt na vybudování Centra má více účastníků (tj. příjemce podpory a partnery), pak</a:t>
            </a:r>
          </a:p>
          <a:p>
            <a:pPr marL="539750" indent="-269875">
              <a:lnSpc>
                <a:spcPct val="120000"/>
              </a:lnSpc>
              <a:spcBef>
                <a:spcPts val="6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uchazečem</a:t>
            </a:r>
            <a:r>
              <a:rPr lang="cs-CZ" sz="2800" dirty="0" smtClean="0"/>
              <a:t> </a:t>
            </a:r>
            <a:r>
              <a:rPr lang="cs-CZ" sz="2800" dirty="0"/>
              <a:t>je </a:t>
            </a:r>
            <a:r>
              <a:rPr lang="cs-CZ" sz="2800" b="1" dirty="0">
                <a:solidFill>
                  <a:srgbClr val="FF0000"/>
                </a:solidFill>
              </a:rPr>
              <a:t>stávající příjemce </a:t>
            </a:r>
            <a:r>
              <a:rPr lang="cs-CZ" sz="2800" dirty="0"/>
              <a:t>podpory na vybudování Centra (pokud se partneři dohodnou jinak, je nutno předložit kopii dohody),</a:t>
            </a:r>
          </a:p>
          <a:p>
            <a:pPr marL="539750" indent="-269875">
              <a:lnSpc>
                <a:spcPct val="120000"/>
              </a:lnSpc>
              <a:spcBef>
                <a:spcPts val="600"/>
              </a:spcBef>
            </a:pPr>
            <a:r>
              <a:rPr lang="cs-CZ" sz="2800" dirty="0" smtClean="0"/>
              <a:t>ostatní </a:t>
            </a:r>
            <a:r>
              <a:rPr lang="cs-CZ" sz="2800" b="1" dirty="0">
                <a:solidFill>
                  <a:srgbClr val="FF0000"/>
                </a:solidFill>
              </a:rPr>
              <a:t>partneři</a:t>
            </a:r>
            <a:r>
              <a:rPr lang="cs-CZ" sz="2800" dirty="0"/>
              <a:t> jsou </a:t>
            </a:r>
            <a:r>
              <a:rPr lang="cs-CZ" sz="2800" b="1" dirty="0">
                <a:solidFill>
                  <a:srgbClr val="FF0000"/>
                </a:solidFill>
              </a:rPr>
              <a:t>dalšími účastníky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projektu NPU I </a:t>
            </a:r>
            <a:r>
              <a:rPr lang="cs-CZ" sz="2800" dirty="0"/>
              <a:t>(předpokládá se účast všech partnerů, pokud se všichni </a:t>
            </a:r>
            <a:r>
              <a:rPr lang="cs-CZ" sz="2800" dirty="0" smtClean="0"/>
              <a:t>stávající partneři </a:t>
            </a:r>
            <a:r>
              <a:rPr lang="cs-CZ" sz="2800" dirty="0"/>
              <a:t>dohodnou jinak, je nutno předložit kopii </a:t>
            </a:r>
            <a:r>
              <a:rPr lang="cs-CZ" sz="2800" dirty="0" smtClean="0"/>
              <a:t>uzavřené dohody</a:t>
            </a:r>
            <a:r>
              <a:rPr lang="cs-CZ" sz="2800" dirty="0"/>
              <a:t>),</a:t>
            </a:r>
          </a:p>
          <a:p>
            <a:pPr marL="539750" indent="-269875">
              <a:lnSpc>
                <a:spcPct val="120000"/>
              </a:lnSpc>
              <a:spcBef>
                <a:spcPts val="600"/>
              </a:spcBef>
            </a:pPr>
            <a:r>
              <a:rPr lang="cs-CZ" sz="2800" dirty="0" smtClean="0"/>
              <a:t>uchazeč </a:t>
            </a:r>
            <a:r>
              <a:rPr lang="cs-CZ" sz="2800" dirty="0"/>
              <a:t>rovněž předloží kopii stávající smlouvy </a:t>
            </a:r>
            <a:r>
              <a:rPr lang="cs-CZ" sz="2800" dirty="0" smtClean="0"/>
              <a:t>o spolupráci </a:t>
            </a:r>
            <a:r>
              <a:rPr lang="cs-CZ" sz="2800" dirty="0"/>
              <a:t>mezi příjemcem podpory a partnery</a:t>
            </a:r>
            <a:r>
              <a:rPr lang="cs-CZ" sz="2800" dirty="0" smtClean="0"/>
              <a:t> </a:t>
            </a:r>
            <a:r>
              <a:rPr lang="cs-CZ" sz="2800" dirty="0"/>
              <a:t>v rámci Centra, upravující vztahy mezi partnery v Centru.</a:t>
            </a:r>
          </a:p>
          <a:p>
            <a:pPr marL="623888" indent="-260350" algn="just">
              <a:lnSpc>
                <a:spcPct val="120000"/>
              </a:lnSpc>
              <a:spcBef>
                <a:spcPts val="600"/>
              </a:spcBef>
            </a:pPr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cs-CZ" sz="3800" dirty="0" smtClean="0"/>
              <a:t>Účast partnerů </a:t>
            </a:r>
            <a:br>
              <a:rPr lang="cs-CZ" sz="3800" dirty="0" smtClean="0"/>
            </a:br>
            <a:r>
              <a:rPr lang="cs-CZ" sz="3800" dirty="0" smtClean="0"/>
              <a:t>(jako dalších účastníků projektu)</a:t>
            </a:r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val="6564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sz="2300" dirty="0" smtClean="0"/>
              <a:t>Podporu </a:t>
            </a:r>
            <a:r>
              <a:rPr lang="cs-CZ" sz="2300" dirty="0"/>
              <a:t>na projekt v programu NPU I mohou obdržet pouze uchazeči, kteří splňují všechny podmínky programu NPU I vyhlášené </a:t>
            </a:r>
            <a:r>
              <a:rPr lang="cs-CZ" sz="2300" dirty="0" smtClean="0"/>
              <a:t>ve veřejné </a:t>
            </a:r>
            <a:r>
              <a:rPr lang="cs-CZ" sz="2300" dirty="0"/>
              <a:t>soutěži a současně všechny podmínky způsobilosti dané § 18 </a:t>
            </a:r>
            <a:r>
              <a:rPr lang="cs-CZ" sz="2300" dirty="0" smtClean="0"/>
              <a:t>Zákona. </a:t>
            </a:r>
          </a:p>
          <a:p>
            <a:pPr>
              <a:spcBef>
                <a:spcPts val="1200"/>
              </a:spcBef>
            </a:pPr>
            <a:r>
              <a:rPr lang="cs-CZ" sz="2300" dirty="0" smtClean="0"/>
              <a:t>Podle </a:t>
            </a:r>
            <a:r>
              <a:rPr lang="cs-CZ" sz="2300" dirty="0"/>
              <a:t>§ 2 odst. 2 písm. j) </a:t>
            </a:r>
            <a:r>
              <a:rPr lang="cs-CZ" sz="2300" dirty="0" smtClean="0"/>
              <a:t>Zákona se </a:t>
            </a:r>
            <a:r>
              <a:rPr lang="cs-CZ" sz="2300" dirty="0"/>
              <a:t>tyto podmínky vztahují vždy i na všechny </a:t>
            </a:r>
            <a:r>
              <a:rPr lang="cs-CZ" sz="2300" dirty="0" smtClean="0"/>
              <a:t>další </a:t>
            </a:r>
            <a:r>
              <a:rPr lang="cs-CZ" sz="2300" dirty="0"/>
              <a:t>účastníky projektu. 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5416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cs-CZ" sz="3600" dirty="0" smtClean="0"/>
              <a:t>Způsobilost </a:t>
            </a:r>
            <a:br>
              <a:rPr lang="cs-CZ" sz="3600" dirty="0" smtClean="0"/>
            </a:br>
            <a:r>
              <a:rPr lang="cs-CZ" sz="3200" dirty="0" smtClean="0"/>
              <a:t>uchazečů a dalších účastníků projektu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6618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2300" dirty="0" smtClean="0"/>
          </a:p>
          <a:p>
            <a:r>
              <a:rPr lang="cs-CZ" sz="2300" dirty="0" smtClean="0"/>
              <a:t>V</a:t>
            </a:r>
            <a:r>
              <a:rPr lang="cs-CZ" sz="2300" dirty="0"/>
              <a:t> každém projektu musí být vymezeny konkrétní výzkumné aktivity. Způsobilými náklady projektu mohou být jen takové náklady a výdaje, které jsou v souladu s § 2 odst. 2 písm. l) </a:t>
            </a:r>
            <a:r>
              <a:rPr lang="cs-CZ" sz="2300" dirty="0" smtClean="0"/>
              <a:t>Zákona a </a:t>
            </a:r>
            <a:r>
              <a:rPr lang="cs-CZ" sz="2300" dirty="0"/>
              <a:t>čl. </a:t>
            </a:r>
            <a:r>
              <a:rPr lang="cs-CZ" sz="2300" dirty="0" smtClean="0"/>
              <a:t>31odst</a:t>
            </a:r>
            <a:r>
              <a:rPr lang="cs-CZ" sz="2300" dirty="0"/>
              <a:t>. 5 </a:t>
            </a:r>
            <a:r>
              <a:rPr lang="cs-CZ" sz="2300" dirty="0" smtClean="0"/>
              <a:t>Nařízení</a:t>
            </a:r>
            <a:r>
              <a:rPr lang="cs-CZ" sz="2300" i="1" dirty="0" smtClean="0"/>
              <a:t>, </a:t>
            </a:r>
            <a:r>
              <a:rPr lang="cs-CZ" sz="2300" dirty="0" smtClean="0"/>
              <a:t>pro </a:t>
            </a:r>
            <a:r>
              <a:rPr lang="cs-CZ" sz="2300" dirty="0"/>
              <a:t>projekt nezbytné a které uchazeč nebo případný další účastník projektu vynakládá v souladu s cíli programu a pouze v přímé souvislosti s řešením projektu za účelem úspěšného splnění </a:t>
            </a:r>
            <a:r>
              <a:rPr lang="cs-CZ" sz="2300" dirty="0" smtClean="0"/>
              <a:t>stanovených </a:t>
            </a:r>
            <a:r>
              <a:rPr lang="cs-CZ" sz="2300" dirty="0"/>
              <a:t>cílů.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Způsobilé náklady a jejich uznatelnost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9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924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</a:pPr>
            <a:endParaRPr lang="cs-CZ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400" dirty="0" smtClean="0"/>
              <a:t>Náklady </a:t>
            </a:r>
            <a:r>
              <a:rPr lang="cs-CZ" sz="2400" dirty="0"/>
              <a:t>projektu musí odpovídat cenám v místě a čase obvyklým a musí být vynakládány v souladu s principy hospodárnosti (minimalizace výdajů při respektování cílů projektu), účelnosti (přímá vazba na projekt a nezbytnost pro realizaci projektu) a efektivnosti (maximalizace poměru mezi výstupy a vstupy projektu).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400" dirty="0"/>
              <a:t>Náklady se v návrhu projektu uvádějí pro celou dobu jeho řešení.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Způsobilé náklady a jejich uznatelnost</a:t>
            </a:r>
            <a:endParaRPr kumimoji="0" lang="cs-CZ" sz="41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7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085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300" dirty="0"/>
              <a:t>Pro vyčíslení nákladů projektu musí uchazeč zařadit projekt do konkrétní kategorie výzkumu dle čl. 31 Nařízení. </a:t>
            </a:r>
            <a:endParaRPr lang="cs-CZ" sz="2300" dirty="0" smtClean="0"/>
          </a:p>
          <a:p>
            <a:pPr>
              <a:spcBef>
                <a:spcPts val="1200"/>
              </a:spcBef>
            </a:pPr>
            <a:r>
              <a:rPr lang="cs-CZ" sz="2300" dirty="0" smtClean="0"/>
              <a:t>V</a:t>
            </a:r>
            <a:r>
              <a:rPr lang="cs-CZ" sz="2300" dirty="0"/>
              <a:t> případě, že projekt nelze jednoznačně zařadit do jediné kategorie výzkumu, musí uchazeč v souladu s uvedeným předpisem specifikovat v návrhu projektu konkrétní činnosti jednotlivě podle kategorií výzkumu, vymezit jejich rozsah a finančně vyčíslit náklady odpovídající těmto činnostem a vyčíslit na ně jím požadovanou podporu. Přitom každá činnost v rámci projektu, na níž uchazeč požaduje podporu, musí zcela spadat do jedné z kategorií výzkumu.</a:t>
            </a:r>
          </a:p>
          <a:p>
            <a:pPr algn="just">
              <a:spcBef>
                <a:spcPts val="1200"/>
              </a:spcBef>
            </a:pPr>
            <a:endParaRPr lang="cs-CZ" sz="2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440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Způsobilé náklady a jejich uznatelnost</a:t>
            </a:r>
            <a:endParaRPr kumimoji="0" lang="cs-CZ" sz="41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6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27373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osobní </a:t>
            </a:r>
            <a:r>
              <a:rPr lang="cs-CZ" b="1" dirty="0">
                <a:solidFill>
                  <a:srgbClr val="FF0000"/>
                </a:solidFill>
              </a:rPr>
              <a:t>náklady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nebo výdaje na výzkumné a vývojové pracovníky, akademické pracovníky, techniky a další pomocný personál, kteří jsou zaměstnanci uchazeče (a případného dalšího účastníka projektu) a podílejí se na řešení projektu, a jim odpovídající náklady na povinné zákonné odvody a příděl do fondu kulturních a sociálních potřeb nebo sociálního fondu.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Způsobilé </a:t>
            </a:r>
            <a:r>
              <a:rPr lang="cs-CZ" sz="4000" dirty="0"/>
              <a:t>náklady </a:t>
            </a:r>
            <a:r>
              <a:rPr lang="cs-CZ" sz="4000" dirty="0" smtClean="0"/>
              <a:t>projektu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9604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2047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spcBef>
                <a:spcPts val="1200"/>
              </a:spcBef>
              <a:buNone/>
            </a:pPr>
            <a:endParaRPr lang="cs-CZ" sz="2200" b="1" dirty="0" smtClean="0"/>
          </a:p>
          <a:p>
            <a:pPr lvl="0">
              <a:spcBef>
                <a:spcPts val="1200"/>
              </a:spcBef>
            </a:pPr>
            <a:r>
              <a:rPr lang="cs-CZ" sz="2300" b="1" dirty="0" smtClean="0">
                <a:solidFill>
                  <a:srgbClr val="FF0000"/>
                </a:solidFill>
              </a:rPr>
              <a:t>kapitálové náklady </a:t>
            </a:r>
            <a:r>
              <a:rPr lang="cs-CZ" sz="2300" dirty="0" smtClean="0"/>
              <a:t>nebo výdaje na pořízení a obnovu hmotného majetku nezbytného pro řešení projektu a ve výši odpovídající době a rozsahu použití v projektu;</a:t>
            </a:r>
            <a:endParaRPr lang="cs-CZ" sz="2300" b="1" dirty="0" smtClean="0"/>
          </a:p>
          <a:p>
            <a:pPr lvl="0">
              <a:spcBef>
                <a:spcPts val="1200"/>
              </a:spcBef>
            </a:pPr>
            <a:r>
              <a:rPr lang="cs-CZ" sz="2300" b="1" dirty="0" smtClean="0">
                <a:solidFill>
                  <a:srgbClr val="FF0000"/>
                </a:solidFill>
              </a:rPr>
              <a:t>kapitálové </a:t>
            </a:r>
            <a:r>
              <a:rPr lang="cs-CZ" sz="2300" b="1" dirty="0">
                <a:solidFill>
                  <a:srgbClr val="FF0000"/>
                </a:solidFill>
              </a:rPr>
              <a:t>náklady</a:t>
            </a:r>
            <a:r>
              <a:rPr lang="cs-CZ" sz="2300" dirty="0">
                <a:solidFill>
                  <a:srgbClr val="FF0000"/>
                </a:solidFill>
              </a:rPr>
              <a:t> </a:t>
            </a:r>
            <a:r>
              <a:rPr lang="cs-CZ" sz="2300" dirty="0"/>
              <a:t>nebo výdaje na pořízení a </a:t>
            </a:r>
            <a:r>
              <a:rPr lang="cs-CZ" sz="2300" dirty="0" smtClean="0"/>
              <a:t>obnovu </a:t>
            </a:r>
            <a:r>
              <a:rPr lang="cs-CZ" sz="2300" dirty="0"/>
              <a:t>nehmotného majetku nezbytného pro řešení projektu ve výši odpovídající době a rozsahu použití v projektu (např. technické poznatky, patenty, software apod.);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sz="22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Způsobilé </a:t>
            </a:r>
            <a:r>
              <a:rPr lang="cs-CZ" sz="4000" dirty="0"/>
              <a:t>náklady </a:t>
            </a:r>
            <a:r>
              <a:rPr lang="cs-CZ" sz="4000" dirty="0" smtClean="0"/>
              <a:t>projektu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6362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400" dirty="0" smtClean="0"/>
              <a:t>NPU I = program </a:t>
            </a:r>
            <a:r>
              <a:rPr lang="cs-CZ" sz="2400" dirty="0"/>
              <a:t>výzkumu, experimentálního vývoje a </a:t>
            </a:r>
            <a:r>
              <a:rPr lang="cs-CZ" sz="2400" dirty="0" smtClean="0"/>
              <a:t>inovací podle </a:t>
            </a:r>
            <a:r>
              <a:rPr lang="cs-CZ" sz="2400" dirty="0"/>
              <a:t>§ 2 odst. 2 písm. h) </a:t>
            </a:r>
            <a:r>
              <a:rPr lang="cs-CZ" sz="2400" dirty="0" smtClean="0"/>
              <a:t>zák. č. 130/2002 Sb. (dále jen „Zákon“) a </a:t>
            </a:r>
            <a:r>
              <a:rPr lang="cs-CZ" sz="2400" dirty="0"/>
              <a:t>podle Nařízení Komise (ES) č. 800/2008 (Obecné nařízení o blokových výjimkách, dále jen „Nařízení</a:t>
            </a:r>
            <a:r>
              <a:rPr lang="cs-CZ" sz="2400" dirty="0" smtClean="0"/>
              <a:t>“).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400" dirty="0" smtClean="0"/>
              <a:t>schválen usnesením vlády České republiky ze dne 19.června 2012 č. 444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400" dirty="0" smtClean="0"/>
              <a:t>vyhlašuje Ministerstvo školství, mládeže a tělovýchovy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cs-CZ" sz="2400" dirty="0" smtClean="0"/>
              <a:t>bude </a:t>
            </a:r>
            <a:r>
              <a:rPr lang="cs-CZ" sz="2400" dirty="0"/>
              <a:t>podporován </a:t>
            </a:r>
            <a:r>
              <a:rPr lang="cs-CZ" sz="2400" b="1" dirty="0" smtClean="0">
                <a:solidFill>
                  <a:srgbClr val="FF0000"/>
                </a:solidFill>
              </a:rPr>
              <a:t>další rozvoj </a:t>
            </a:r>
            <a:r>
              <a:rPr lang="cs-CZ" sz="2400" b="1" dirty="0">
                <a:solidFill>
                  <a:srgbClr val="FF0000"/>
                </a:solidFill>
              </a:rPr>
              <a:t>a udržitelnost </a:t>
            </a:r>
            <a:r>
              <a:rPr lang="cs-CZ" sz="2400" dirty="0"/>
              <a:t>projektů nových evropských center excelence, regionálních a dalších typů výzkumných center vybudovaných v ČR v letech 2007-2015 </a:t>
            </a:r>
            <a:r>
              <a:rPr lang="cs-CZ" sz="2400" dirty="0" smtClean="0"/>
              <a:t>za finanční </a:t>
            </a:r>
            <a:r>
              <a:rPr lang="cs-CZ" sz="2400" dirty="0"/>
              <a:t>spoluúčasti Evropského fondu pro regionální rozvoj (dále jen „</a:t>
            </a:r>
            <a:r>
              <a:rPr lang="cs-CZ" sz="2400" b="1" dirty="0">
                <a:solidFill>
                  <a:srgbClr val="FF0000"/>
                </a:solidFill>
              </a:rPr>
              <a:t>Centra</a:t>
            </a:r>
            <a:r>
              <a:rPr lang="cs-CZ" sz="2400" dirty="0"/>
              <a:t>“), jejichž hlavní činností, pro kterou byla tato Centra zřízena, je činnost v oblasti výzkumu a </a:t>
            </a:r>
            <a:r>
              <a:rPr lang="cs-CZ" sz="2400" dirty="0" smtClean="0"/>
              <a:t>vývoje (dále jen „VaV“).  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Zaměření programu NPU I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273470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Způsobilé náklady projektu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916833"/>
            <a:ext cx="8219256" cy="35283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algn="just">
              <a:spcBef>
                <a:spcPts val="1200"/>
              </a:spcBef>
            </a:pPr>
            <a:endParaRPr lang="cs-CZ" sz="2200" b="1" dirty="0" smtClean="0">
              <a:solidFill>
                <a:schemeClr val="dk1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300" b="1" dirty="0" smtClean="0">
                <a:solidFill>
                  <a:srgbClr val="FF0000"/>
                </a:solidFill>
              </a:rPr>
              <a:t>běžné provozní náklady </a:t>
            </a:r>
            <a:r>
              <a:rPr lang="cs-CZ" sz="2300" dirty="0" smtClean="0">
                <a:solidFill>
                  <a:schemeClr val="dk1"/>
                </a:solidFill>
              </a:rPr>
              <a:t>nebo výdaje vzniklé v přímé souvislosti s řešením projektu, zejména náklady a výdaje na pořízení, provoz, údržbu a opravy krátkodobého hmotného a nehmotného majetku, na materiál a drobný hmotný majetek v době a rozsahu nezbytném výhradně pro řešení projektu; </a:t>
            </a:r>
          </a:p>
        </p:txBody>
      </p:sp>
    </p:spTree>
    <p:extLst>
      <p:ext uri="{BB962C8B-B14F-4D97-AF65-F5344CB8AC3E}">
        <p14:creationId xmlns:p14="http://schemas.microsoft.com/office/powerpoint/2010/main" val="6499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965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1200"/>
              </a:spcBef>
            </a:pPr>
            <a:r>
              <a:rPr lang="cs-CZ" sz="2300" b="1" dirty="0" smtClean="0">
                <a:solidFill>
                  <a:srgbClr val="FF0000"/>
                </a:solidFill>
              </a:rPr>
              <a:t>další provozní náklady </a:t>
            </a:r>
            <a:r>
              <a:rPr lang="cs-CZ" sz="2300" dirty="0" smtClean="0"/>
              <a:t>nebo výdaje vzniklé v přímé souvislosti s řešením projektu jako jsou zejména:</a:t>
            </a:r>
          </a:p>
          <a:p>
            <a:pPr marL="1703388" lvl="0" indent="-539750" algn="just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300" b="1" dirty="0" smtClean="0">
                <a:solidFill>
                  <a:srgbClr val="FF0000"/>
                </a:solidFill>
              </a:rPr>
              <a:t>cestovní náhrady</a:t>
            </a:r>
            <a:r>
              <a:rPr lang="cs-CZ" sz="2300" dirty="0" smtClean="0">
                <a:solidFill>
                  <a:srgbClr val="FF0000"/>
                </a:solidFill>
              </a:rPr>
              <a:t> </a:t>
            </a:r>
          </a:p>
          <a:p>
            <a:pPr marL="1703388" indent="-539750" algn="just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300" dirty="0" smtClean="0"/>
              <a:t>přímé </a:t>
            </a:r>
            <a:r>
              <a:rPr lang="cs-CZ" sz="2300" dirty="0"/>
              <a:t>náklady na zajištění </a:t>
            </a:r>
            <a:r>
              <a:rPr lang="cs-CZ" sz="2300" b="1" dirty="0">
                <a:solidFill>
                  <a:srgbClr val="FF0000"/>
                </a:solidFill>
              </a:rPr>
              <a:t>publicity</a:t>
            </a:r>
            <a:r>
              <a:rPr lang="cs-CZ" sz="2300" dirty="0">
                <a:solidFill>
                  <a:srgbClr val="FF0000"/>
                </a:solidFill>
              </a:rPr>
              <a:t> projektu a </a:t>
            </a:r>
            <a:r>
              <a:rPr lang="cs-CZ" sz="2300" b="1" dirty="0">
                <a:solidFill>
                  <a:srgbClr val="FF0000"/>
                </a:solidFill>
              </a:rPr>
              <a:t>prezentace</a:t>
            </a:r>
            <a:r>
              <a:rPr lang="cs-CZ" sz="2300" dirty="0">
                <a:solidFill>
                  <a:srgbClr val="FF0000"/>
                </a:solidFill>
              </a:rPr>
              <a:t> </a:t>
            </a:r>
            <a:r>
              <a:rPr lang="cs-CZ" sz="2300" dirty="0" smtClean="0">
                <a:solidFill>
                  <a:srgbClr val="FF0000"/>
                </a:solidFill>
              </a:rPr>
              <a:t>výsledků</a:t>
            </a:r>
          </a:p>
          <a:p>
            <a:pPr marL="1703388" indent="-539750" algn="just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300" dirty="0"/>
              <a:t>náklady nebo výdaje na získání a uznání </a:t>
            </a:r>
            <a:r>
              <a:rPr lang="cs-CZ" sz="2300" b="1" dirty="0">
                <a:solidFill>
                  <a:srgbClr val="FF0000"/>
                </a:solidFill>
              </a:rPr>
              <a:t>práv k výsledkům</a:t>
            </a:r>
            <a:r>
              <a:rPr lang="cs-CZ" sz="2300" dirty="0">
                <a:solidFill>
                  <a:srgbClr val="FF0000"/>
                </a:solidFill>
              </a:rPr>
              <a:t> </a:t>
            </a:r>
            <a:r>
              <a:rPr lang="cs-CZ" sz="2300" dirty="0" smtClean="0"/>
              <a:t>projektu</a:t>
            </a:r>
          </a:p>
          <a:p>
            <a:pPr marL="1703388" indent="-539750" algn="just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300" b="1" dirty="0">
                <a:solidFill>
                  <a:srgbClr val="FF0000"/>
                </a:solidFill>
              </a:rPr>
              <a:t>jiné</a:t>
            </a:r>
            <a:r>
              <a:rPr lang="cs-CZ" sz="2300" dirty="0"/>
              <a:t> provozní </a:t>
            </a:r>
            <a:r>
              <a:rPr lang="cs-CZ" sz="2300" dirty="0" smtClean="0"/>
              <a:t>náklady</a:t>
            </a:r>
            <a:endParaRPr lang="cs-CZ" sz="2300" b="1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cs-CZ" sz="2300" b="1" dirty="0" smtClean="0">
                <a:solidFill>
                  <a:srgbClr val="FF0000"/>
                </a:solidFill>
              </a:rPr>
              <a:t>náklady </a:t>
            </a:r>
            <a:r>
              <a:rPr lang="cs-CZ" sz="2300" b="1" dirty="0">
                <a:solidFill>
                  <a:srgbClr val="FF0000"/>
                </a:solidFill>
              </a:rPr>
              <a:t>nebo výdaje na služby externích </a:t>
            </a:r>
            <a:r>
              <a:rPr lang="cs-CZ" sz="2300" b="1" dirty="0" smtClean="0">
                <a:solidFill>
                  <a:srgbClr val="FF0000"/>
                </a:solidFill>
              </a:rPr>
              <a:t>dodavatelů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cs-CZ" sz="2300" b="1" dirty="0" smtClean="0">
                <a:solidFill>
                  <a:srgbClr val="FF0000"/>
                </a:solidFill>
              </a:rPr>
              <a:t>doplňkové </a:t>
            </a:r>
            <a:r>
              <a:rPr lang="cs-CZ" sz="2300" b="1" dirty="0">
                <a:solidFill>
                  <a:srgbClr val="FF0000"/>
                </a:solidFill>
              </a:rPr>
              <a:t>náklady nebo výdaje</a:t>
            </a:r>
            <a:endParaRPr lang="cs-CZ" sz="2300" dirty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0661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Způsobilé náklady projektu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5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6213" indent="0">
              <a:spcBef>
                <a:spcPts val="1200"/>
              </a:spcBef>
              <a:buNone/>
            </a:pPr>
            <a:r>
              <a:rPr lang="cs-CZ" sz="2300" b="1" dirty="0">
                <a:solidFill>
                  <a:srgbClr val="FF0000"/>
                </a:solidFill>
              </a:rPr>
              <a:t>Doplňkové náklady nebo výdaje </a:t>
            </a:r>
            <a:r>
              <a:rPr lang="cs-CZ" sz="2300" dirty="0"/>
              <a:t>se musí vztahovat k projektu, musí být vykazovány v souladu s metodikou vykazování skutečných nepřímých nákladů, tzv. </a:t>
            </a:r>
            <a:r>
              <a:rPr lang="cs-CZ" sz="2300" dirty="0">
                <a:solidFill>
                  <a:srgbClr val="FF0000"/>
                </a:solidFill>
              </a:rPr>
              <a:t>„</a:t>
            </a:r>
            <a:r>
              <a:rPr lang="cs-CZ" sz="2300" b="1" dirty="0">
                <a:solidFill>
                  <a:srgbClr val="FF0000"/>
                </a:solidFill>
              </a:rPr>
              <a:t>full cost model</a:t>
            </a:r>
            <a:r>
              <a:rPr lang="cs-CZ" sz="2300" dirty="0">
                <a:solidFill>
                  <a:srgbClr val="FF0000"/>
                </a:solidFill>
              </a:rPr>
              <a:t>“</a:t>
            </a:r>
            <a:r>
              <a:rPr lang="cs-CZ" sz="2300" dirty="0"/>
              <a:t>. </a:t>
            </a:r>
            <a:endParaRPr lang="cs-CZ" sz="2300" dirty="0" smtClean="0"/>
          </a:p>
          <a:p>
            <a:pPr marL="176213" indent="0">
              <a:spcBef>
                <a:spcPts val="1200"/>
              </a:spcBef>
              <a:buNone/>
            </a:pPr>
            <a:r>
              <a:rPr lang="cs-CZ" sz="2300" dirty="0" smtClean="0"/>
              <a:t>Pokud </a:t>
            </a:r>
            <a:r>
              <a:rPr lang="cs-CZ" sz="2300" dirty="0"/>
              <a:t>uchazeč (další účastník projektu) tuto metodiku neuplatňuje, musí být režijní výdaje vykazovány v souladu s platnou a běžně užívanou metodikou uchazeče (dalšího účastníka projektu) schválenou pro vykazování skutečných nepřímých nákladů a jejich způsobilost je </a:t>
            </a:r>
            <a:r>
              <a:rPr lang="cs-CZ" sz="2300" b="1" dirty="0">
                <a:solidFill>
                  <a:srgbClr val="FF0000"/>
                </a:solidFill>
              </a:rPr>
              <a:t>omezena maximální výší 20 % </a:t>
            </a:r>
            <a:r>
              <a:rPr lang="cs-CZ" sz="2300" dirty="0"/>
              <a:t>z celkových ročních způsobilých běžných nákladů projektu.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Způsobilé náklady projektu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9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0141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>
              <a:buNone/>
            </a:pPr>
            <a:r>
              <a:rPr lang="cs-CZ" b="1" dirty="0" smtClean="0"/>
              <a:t>V návrhu projektu musí uchazeč:</a:t>
            </a:r>
          </a:p>
          <a:p>
            <a:pPr marL="623888" lvl="0" indent="-260350">
              <a:spcBef>
                <a:spcPts val="1200"/>
              </a:spcBef>
            </a:pPr>
            <a:r>
              <a:rPr lang="cs-CZ" sz="2400" dirty="0" smtClean="0"/>
              <a:t>prokázat</a:t>
            </a:r>
            <a:r>
              <a:rPr lang="cs-CZ" sz="2400" dirty="0"/>
              <a:t>, že plánované finanční prostředky jsou pro úspěšné dokončení projektu dostatečné,</a:t>
            </a:r>
          </a:p>
          <a:p>
            <a:pPr marL="623888" lvl="0" indent="-260350">
              <a:spcBef>
                <a:spcPts val="1200"/>
              </a:spcBef>
            </a:pPr>
            <a:r>
              <a:rPr lang="cs-CZ" sz="2400" dirty="0"/>
              <a:t>identifikovat další finanční zdroje, </a:t>
            </a:r>
          </a:p>
          <a:p>
            <a:pPr marL="623888" lvl="0" indent="-260350">
              <a:spcBef>
                <a:spcPts val="1200"/>
              </a:spcBef>
            </a:pPr>
            <a:r>
              <a:rPr lang="cs-CZ" sz="2400" dirty="0"/>
              <a:t>prokázat, že </a:t>
            </a:r>
            <a:r>
              <a:rPr lang="cs-CZ" sz="2400" dirty="0" smtClean="0"/>
              <a:t>má </a:t>
            </a:r>
            <a:r>
              <a:rPr lang="cs-CZ" sz="2400" dirty="0"/>
              <a:t>k dispozici kvalitní řešitelský tým odborníků, manažerů, dobrou strategie a koncepci řízení provozu Centra,</a:t>
            </a:r>
          </a:p>
          <a:p>
            <a:pPr marL="623888" lvl="0" indent="-260350">
              <a:spcBef>
                <a:spcPts val="1200"/>
              </a:spcBef>
            </a:pPr>
            <a:r>
              <a:rPr lang="cs-CZ" sz="2400" dirty="0"/>
              <a:t>prokázat, že strategické výzkumné koncepce Centra jsou vyvážené z hlediska zájmů výzkumné a aplikační sféry, i všech účastníků projektu, včetně jejich finančních podílů a míry uplatňování práv k výsledkům.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85010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Návrh projektu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8434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Při stanovování výše uznatelných nákladů musí uchazeč vycházet z nákladů na udržitelnost projektu, která byla deklarována řídícímu orgánu v rámci původního projektu Centra v rámci OP VaVpI nebo OP PK.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Návrh projektu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8923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sz="2300" dirty="0"/>
              <a:t>Předpokládá se vytváření dvou typů výsledků VaVaI:</a:t>
            </a:r>
          </a:p>
          <a:p>
            <a:pPr marL="539750" lvl="0" indent="-269875" fontAlgn="auto">
              <a:spcBef>
                <a:spcPts val="1200"/>
              </a:spcBef>
            </a:pPr>
            <a:r>
              <a:rPr lang="cs-CZ" sz="2300" dirty="0"/>
              <a:t>Nové výsledky VaVaI vytvářené jednoznačně pod vedením členů řešitelského týmu v rámci výzkumné spolupráce Centra a evidované v RIV. </a:t>
            </a:r>
          </a:p>
          <a:p>
            <a:pPr marL="539750" lvl="0" indent="-269875" fontAlgn="auto">
              <a:spcBef>
                <a:spcPts val="1200"/>
              </a:spcBef>
            </a:pPr>
            <a:r>
              <a:rPr lang="cs-CZ" sz="2300" dirty="0"/>
              <a:t>Nové unikátní výsledky, za které se</a:t>
            </a:r>
            <a:r>
              <a:rPr lang="x-none" sz="2300"/>
              <a:t> pro účely tohoto programu považuje výsledek, který byl dosažen </a:t>
            </a:r>
            <a:r>
              <a:rPr lang="cs-CZ" sz="2300" dirty="0"/>
              <a:t>výhradně zaměstnanci příjemce nebo dalších účastníků projektu, kteří jsou členy</a:t>
            </a:r>
            <a:r>
              <a:rPr lang="x-none" sz="2300"/>
              <a:t> řešitelského týmu</a:t>
            </a:r>
            <a:r>
              <a:rPr lang="cs-CZ" sz="2300" dirty="0"/>
              <a:t> a jejichž výsledek vytvořený v rámci </a:t>
            </a:r>
            <a:r>
              <a:rPr lang="x-none" sz="2300"/>
              <a:t>projektu podpořeného v tomto programu bude </a:t>
            </a:r>
            <a:r>
              <a:rPr lang="cs-CZ" sz="2300" dirty="0"/>
              <a:t>evidován v </a:t>
            </a:r>
            <a:r>
              <a:rPr lang="x-none" sz="2300"/>
              <a:t>R</a:t>
            </a:r>
            <a:r>
              <a:rPr lang="cs-CZ" sz="2300" dirty="0"/>
              <a:t>IV jednoznačně a </a:t>
            </a:r>
            <a:r>
              <a:rPr lang="x-none" sz="2300"/>
              <a:t>výhradně jako výsledek </a:t>
            </a:r>
            <a:r>
              <a:rPr lang="cs-CZ" sz="2300" dirty="0"/>
              <a:t>podpořeného </a:t>
            </a:r>
            <a:r>
              <a:rPr lang="x-none" sz="2300"/>
              <a:t>projektu</a:t>
            </a:r>
            <a:r>
              <a:rPr lang="cs-CZ" sz="2300" dirty="0"/>
              <a:t> programu NPU I</a:t>
            </a:r>
            <a:r>
              <a:rPr lang="x-none" sz="2300"/>
              <a:t>.</a:t>
            </a:r>
            <a:r>
              <a:rPr lang="cs-CZ" sz="2300" dirty="0"/>
              <a:t>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200" dirty="0" smtClean="0"/>
              <a:t>Ukazatele </a:t>
            </a:r>
            <a:r>
              <a:rPr lang="cs-CZ" sz="3200" dirty="0"/>
              <a:t>pro vykazování výsledků a plnění cílů projektů programu NPU </a:t>
            </a:r>
            <a:r>
              <a:rPr lang="cs-CZ" sz="3200" dirty="0" smtClean="0"/>
              <a:t>I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95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</a:pPr>
            <a:endParaRPr lang="cs-CZ" sz="2200" dirty="0" smtClean="0"/>
          </a:p>
          <a:p>
            <a:pPr marL="93663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300" dirty="0" smtClean="0"/>
              <a:t>Každý </a:t>
            </a:r>
            <a:r>
              <a:rPr lang="cs-CZ" sz="2300" dirty="0"/>
              <a:t>projekt podpořený z programu NPU I musí dále povinně prokazovat </a:t>
            </a:r>
            <a:r>
              <a:rPr lang="cs-CZ" sz="2300" b="1" dirty="0">
                <a:solidFill>
                  <a:srgbClr val="FF0000"/>
                </a:solidFill>
              </a:rPr>
              <a:t>mezinárodní spolupráci i spolupráci s veřejným </a:t>
            </a:r>
            <a:r>
              <a:rPr lang="cs-CZ" sz="2300" b="1" dirty="0" smtClean="0">
                <a:solidFill>
                  <a:srgbClr val="FF0000"/>
                </a:solidFill>
              </a:rPr>
              <a:t>a </a:t>
            </a:r>
            <a:r>
              <a:rPr lang="cs-CZ" sz="2300" b="1" dirty="0">
                <a:solidFill>
                  <a:srgbClr val="FF0000"/>
                </a:solidFill>
              </a:rPr>
              <a:t>soukromým sektorem ve </a:t>
            </a:r>
            <a:r>
              <a:rPr lang="cs-CZ" sz="2300" b="1" dirty="0" smtClean="0">
                <a:solidFill>
                  <a:srgbClr val="FF0000"/>
                </a:solidFill>
              </a:rPr>
              <a:t>VaVaI a spolupráci s podniky</a:t>
            </a:r>
            <a:r>
              <a:rPr lang="cs-CZ" sz="2300" dirty="0" smtClean="0"/>
              <a:t>, </a:t>
            </a:r>
            <a:r>
              <a:rPr lang="cs-CZ" sz="2300" dirty="0"/>
              <a:t>a to nejméně </a:t>
            </a:r>
            <a:r>
              <a:rPr lang="cs-CZ" sz="2300" dirty="0">
                <a:solidFill>
                  <a:srgbClr val="FF0000"/>
                </a:solidFill>
              </a:rPr>
              <a:t>5 projekty </a:t>
            </a:r>
            <a:r>
              <a:rPr lang="cs-CZ" sz="2300" dirty="0"/>
              <a:t>s dobou trvání </a:t>
            </a:r>
            <a:r>
              <a:rPr lang="cs-CZ" sz="2300" dirty="0">
                <a:solidFill>
                  <a:srgbClr val="FF0000"/>
                </a:solidFill>
              </a:rPr>
              <a:t>nejméně 1 rok </a:t>
            </a:r>
            <a:r>
              <a:rPr lang="cs-CZ" sz="2300" dirty="0"/>
              <a:t>úspěšně zakončenými v době řešení </a:t>
            </a:r>
            <a:r>
              <a:rPr lang="cs-CZ" sz="2300" dirty="0" smtClean="0"/>
              <a:t>projektu </a:t>
            </a:r>
            <a:r>
              <a:rPr lang="cs-CZ" sz="2300" dirty="0"/>
              <a:t>a s uplatněnými společnými výsledky hodnocenými podle Metodiky (</a:t>
            </a:r>
            <a:r>
              <a:rPr lang="cs-CZ" sz="2300" dirty="0">
                <a:solidFill>
                  <a:srgbClr val="FF0000"/>
                </a:solidFill>
              </a:rPr>
              <a:t>nejméně 1 společný výsledek </a:t>
            </a:r>
            <a:r>
              <a:rPr lang="cs-CZ" sz="2300" dirty="0" smtClean="0"/>
              <a:t>evidovaný v RIV na </a:t>
            </a:r>
            <a:r>
              <a:rPr lang="cs-CZ" sz="2300" dirty="0"/>
              <a:t>každý z těchto projektů </a:t>
            </a:r>
            <a:r>
              <a:rPr lang="cs-CZ" sz="2300" dirty="0" smtClean="0"/>
              <a:t>spolupráce</a:t>
            </a:r>
            <a:r>
              <a:rPr lang="cs-CZ" sz="2300" dirty="0"/>
              <a:t>).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21014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Ukazatele pro vykazování výsledků a plnění cílů projektů programu NPU I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8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cs-CZ" sz="2400" dirty="0" smtClean="0"/>
              <a:t>Návrh projektu </a:t>
            </a:r>
            <a:r>
              <a:rPr lang="cs-CZ" sz="2400" dirty="0"/>
              <a:t>musí pokrýt komplexní potřeby základního zabezpečení vybudované výzkumné infrastruktury Center. </a:t>
            </a:r>
            <a:endParaRPr lang="cs-CZ" sz="2400" dirty="0" smtClean="0"/>
          </a:p>
          <a:p>
            <a:pPr>
              <a:spcBef>
                <a:spcPts val="1200"/>
              </a:spcBef>
            </a:pPr>
            <a:r>
              <a:rPr lang="cs-CZ" sz="2400" dirty="0" smtClean="0"/>
              <a:t>Podpora </a:t>
            </a:r>
            <a:r>
              <a:rPr lang="cs-CZ" sz="2400" dirty="0"/>
              <a:t>bude určena na pokrytí části mzdových nákladů zaměstnanců a studentů uchazeče a případně dalších účastníků </a:t>
            </a:r>
            <a:r>
              <a:rPr lang="cs-CZ" sz="2400" dirty="0" smtClean="0"/>
              <a:t>projektu, </a:t>
            </a:r>
            <a:r>
              <a:rPr lang="cs-CZ" sz="2400" dirty="0"/>
              <a:t>kteří se podílejí na jeho </a:t>
            </a:r>
            <a:r>
              <a:rPr lang="cs-CZ" sz="2400" dirty="0" smtClean="0"/>
              <a:t>řešení, na pokrytí </a:t>
            </a:r>
            <a:r>
              <a:rPr lang="cs-CZ" sz="2400" dirty="0"/>
              <a:t>části </a:t>
            </a:r>
            <a:r>
              <a:rPr lang="cs-CZ" sz="2400" dirty="0" smtClean="0"/>
              <a:t>provozních a doplňkových </a:t>
            </a:r>
            <a:r>
              <a:rPr lang="cs-CZ" sz="2400" dirty="0"/>
              <a:t>nákladů </a:t>
            </a:r>
            <a:r>
              <a:rPr lang="cs-CZ" sz="2400" dirty="0" smtClean="0"/>
              <a:t>Center a na </a:t>
            </a:r>
            <a:r>
              <a:rPr lang="cs-CZ" sz="2400" dirty="0"/>
              <a:t>pokrytí části nákladů na reinvestice </a:t>
            </a:r>
            <a:r>
              <a:rPr lang="cs-CZ" sz="2400" dirty="0" smtClean="0"/>
              <a:t>(obnovu vybavení Centra).</a:t>
            </a:r>
          </a:p>
          <a:p>
            <a:pPr>
              <a:spcBef>
                <a:spcPts val="1200"/>
              </a:spcBef>
            </a:pPr>
            <a:r>
              <a:rPr lang="cs-CZ" sz="2400" dirty="0" smtClean="0"/>
              <a:t>Celková výše podpory může dosáhnout nejvýše    </a:t>
            </a:r>
            <a:r>
              <a:rPr lang="cs-CZ" sz="2400" dirty="0" smtClean="0">
                <a:solidFill>
                  <a:srgbClr val="FF0000"/>
                </a:solidFill>
              </a:rPr>
              <a:t>50 % </a:t>
            </a:r>
            <a:r>
              <a:rPr lang="cs-CZ" sz="2400" dirty="0" smtClean="0"/>
              <a:t>nákladů na činnost Centra souhrnně za celou dobu řešení projektu</a:t>
            </a:r>
            <a:r>
              <a:rPr lang="cs-CZ" sz="2400" dirty="0"/>
              <a:t>. </a:t>
            </a:r>
            <a:r>
              <a:rPr lang="cs-CZ" sz="2400" dirty="0" smtClean="0"/>
              <a:t>Ty by měly zhruba odpovídat </a:t>
            </a:r>
            <a:r>
              <a:rPr lang="cs-CZ" sz="2400" dirty="0"/>
              <a:t>odhadu provozních nákladů původního </a:t>
            </a:r>
            <a:r>
              <a:rPr lang="cs-CZ" sz="2400" dirty="0" smtClean="0"/>
              <a:t>Centra.</a:t>
            </a:r>
          </a:p>
          <a:p>
            <a:pPr marL="109728" indent="0">
              <a:spcBef>
                <a:spcPts val="1200"/>
              </a:spcBef>
              <a:buNone/>
            </a:pPr>
            <a:endParaRPr lang="cs-CZ" sz="2400" dirty="0"/>
          </a:p>
          <a:p>
            <a:pPr>
              <a:spcBef>
                <a:spcPts val="1200"/>
              </a:spcBef>
            </a:pPr>
            <a:endParaRPr lang="cs-CZ" sz="23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Výše podpory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5375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2400" dirty="0" smtClean="0">
              <a:solidFill>
                <a:schemeClr val="dk1"/>
              </a:solidFill>
            </a:endParaRPr>
          </a:p>
          <a:p>
            <a:r>
              <a:rPr lang="cs-CZ" sz="2400" dirty="0" smtClean="0">
                <a:solidFill>
                  <a:schemeClr val="dk1"/>
                </a:solidFill>
              </a:rPr>
              <a:t>Maximální </a:t>
            </a:r>
            <a:r>
              <a:rPr lang="cs-CZ" sz="2400" dirty="0">
                <a:solidFill>
                  <a:schemeClr val="dk1"/>
                </a:solidFill>
              </a:rPr>
              <a:t>výše podpory na jeden projekt, jehož předmětem je základní výzkum, se v souladu s čl. 6 Nařízení Komise omezuje na </a:t>
            </a:r>
            <a:r>
              <a:rPr lang="cs-CZ" sz="2400" dirty="0">
                <a:solidFill>
                  <a:srgbClr val="FF0000"/>
                </a:solidFill>
              </a:rPr>
              <a:t>20 mil. € </a:t>
            </a:r>
          </a:p>
          <a:p>
            <a:r>
              <a:rPr lang="cs-CZ" sz="2400" dirty="0">
                <a:solidFill>
                  <a:schemeClr val="dk1"/>
                </a:solidFill>
              </a:rPr>
              <a:t>Maximální výše podpory na jeden projekt, jehož předmětem je </a:t>
            </a:r>
            <a:r>
              <a:rPr lang="cs-CZ" sz="2400" dirty="0" smtClean="0">
                <a:solidFill>
                  <a:schemeClr val="dk1"/>
                </a:solidFill>
              </a:rPr>
              <a:t>průmyslový </a:t>
            </a:r>
            <a:r>
              <a:rPr lang="cs-CZ" sz="2400" dirty="0">
                <a:solidFill>
                  <a:schemeClr val="dk1"/>
                </a:solidFill>
              </a:rPr>
              <a:t>výzkum, se v souladu s čl. 6 Nařízení Komise omezuje na </a:t>
            </a:r>
            <a:r>
              <a:rPr lang="cs-CZ" sz="2400" dirty="0">
                <a:solidFill>
                  <a:srgbClr val="FF0000"/>
                </a:solidFill>
              </a:rPr>
              <a:t>10 mil. € </a:t>
            </a:r>
          </a:p>
          <a:p>
            <a:r>
              <a:rPr lang="cs-CZ" sz="2400" dirty="0">
                <a:solidFill>
                  <a:schemeClr val="dk1"/>
                </a:solidFill>
              </a:rPr>
              <a:t>Maximální výše podpory na jeden projekt, jehož předmětem je experimentální vývoj, se v souladu s čl. 6 Nařízení Komise omezuje na </a:t>
            </a:r>
            <a:r>
              <a:rPr lang="cs-CZ" sz="2400" dirty="0">
                <a:solidFill>
                  <a:srgbClr val="FF0000"/>
                </a:solidFill>
              </a:rPr>
              <a:t>7,5 mil. €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Míra podpory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8397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9728" indent="0">
              <a:buNone/>
            </a:pPr>
            <a:r>
              <a:rPr lang="cs-CZ" sz="2400" dirty="0" smtClean="0"/>
              <a:t>Základní </a:t>
            </a:r>
            <a:r>
              <a:rPr lang="cs-CZ" sz="2400" dirty="0"/>
              <a:t>intenzita podpory </a:t>
            </a:r>
            <a:r>
              <a:rPr lang="cs-CZ" sz="2400" dirty="0" smtClean="0"/>
              <a:t>z veřejných prostředků nesmí přesáhnout:</a:t>
            </a:r>
            <a:endParaRPr lang="cs-CZ" sz="2400" dirty="0"/>
          </a:p>
          <a:p>
            <a:r>
              <a:rPr lang="cs-CZ" sz="2400" dirty="0"/>
              <a:t>a) </a:t>
            </a:r>
            <a:r>
              <a:rPr lang="cs-CZ" sz="2400" dirty="0">
                <a:solidFill>
                  <a:srgbClr val="FF0000"/>
                </a:solidFill>
              </a:rPr>
              <a:t>100 % </a:t>
            </a:r>
            <a:r>
              <a:rPr lang="cs-CZ" sz="2400" dirty="0"/>
              <a:t>způsobilých nákladů u základního výzkumu;</a:t>
            </a:r>
          </a:p>
          <a:p>
            <a:r>
              <a:rPr lang="cs-CZ" sz="2400" dirty="0"/>
              <a:t>b) </a:t>
            </a:r>
            <a:r>
              <a:rPr lang="cs-CZ" sz="2400" dirty="0">
                <a:solidFill>
                  <a:srgbClr val="FF0000"/>
                </a:solidFill>
              </a:rPr>
              <a:t>50 % </a:t>
            </a:r>
            <a:r>
              <a:rPr lang="cs-CZ" sz="2400" dirty="0"/>
              <a:t>způsobilých nákladů u průmyslového výzkumu;</a:t>
            </a:r>
          </a:p>
          <a:p>
            <a:r>
              <a:rPr lang="cs-CZ" sz="2400" dirty="0"/>
              <a:t>c) </a:t>
            </a:r>
            <a:r>
              <a:rPr lang="cs-CZ" sz="2400" dirty="0">
                <a:solidFill>
                  <a:srgbClr val="FF0000"/>
                </a:solidFill>
              </a:rPr>
              <a:t>25 % </a:t>
            </a:r>
            <a:r>
              <a:rPr lang="cs-CZ" sz="2400" dirty="0"/>
              <a:t>způsobilých nákladů u experimentálního vývoje.</a:t>
            </a:r>
          </a:p>
          <a:p>
            <a:pPr marL="109728" indent="0">
              <a:buNone/>
            </a:pPr>
            <a:r>
              <a:rPr lang="cs-CZ" sz="2400" dirty="0"/>
              <a:t>Intenzitu podpory je nutno zjistit pro každého </a:t>
            </a:r>
            <a:r>
              <a:rPr lang="cs-CZ" sz="2400" dirty="0" smtClean="0"/>
              <a:t>příjemce podpory </a:t>
            </a:r>
            <a:r>
              <a:rPr lang="cs-CZ" sz="2400" dirty="0"/>
              <a:t>a pro každého </a:t>
            </a:r>
            <a:r>
              <a:rPr lang="cs-CZ" sz="2400" dirty="0" smtClean="0"/>
              <a:t>dalšího účastníka projektu, </a:t>
            </a:r>
            <a:r>
              <a:rPr lang="cs-CZ" sz="2400" dirty="0"/>
              <a:t>který obdrží státní </a:t>
            </a:r>
            <a:r>
              <a:rPr lang="cs-CZ" sz="2400" dirty="0" smtClean="0"/>
              <a:t>podporu v </a:t>
            </a:r>
            <a:r>
              <a:rPr lang="cs-CZ" sz="2400" dirty="0"/>
              <a:t>rámci projektu prováděného ve </a:t>
            </a:r>
            <a:r>
              <a:rPr lang="cs-CZ" sz="2400" dirty="0" smtClean="0"/>
              <a:t>spolupráci.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4400" dirty="0"/>
              <a:t>Míra podpory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56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3"/>
            <a:ext cx="8229600" cy="40324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200" dirty="0"/>
              <a:t>Období trvání programu NPU </a:t>
            </a:r>
            <a:r>
              <a:rPr lang="cs-CZ" sz="2200" dirty="0" smtClean="0"/>
              <a:t>I: </a:t>
            </a:r>
            <a:r>
              <a:rPr lang="cs-CZ" sz="2200" dirty="0" smtClean="0">
                <a:solidFill>
                  <a:srgbClr val="FF0000"/>
                </a:solidFill>
              </a:rPr>
              <a:t>2013-2020</a:t>
            </a:r>
          </a:p>
          <a:p>
            <a:pPr>
              <a:spcBef>
                <a:spcPts val="1200"/>
              </a:spcBef>
            </a:pPr>
            <a:r>
              <a:rPr lang="cs-CZ" sz="2200" dirty="0" smtClean="0"/>
              <a:t>čerpání </a:t>
            </a:r>
            <a:r>
              <a:rPr lang="cs-CZ" sz="2200" dirty="0"/>
              <a:t>podpory i řešení všech projektů programu NPU I musí být ukončeno nejpozději k </a:t>
            </a:r>
            <a:r>
              <a:rPr lang="cs-CZ" sz="2200" dirty="0">
                <a:solidFill>
                  <a:srgbClr val="FF0000"/>
                </a:solidFill>
              </a:rPr>
              <a:t>31. 12. </a:t>
            </a:r>
            <a:r>
              <a:rPr lang="cs-CZ" sz="2200" dirty="0" smtClean="0">
                <a:solidFill>
                  <a:srgbClr val="FF0000"/>
                </a:solidFill>
              </a:rPr>
              <a:t>2020</a:t>
            </a:r>
            <a:endParaRPr lang="cs-CZ" sz="2200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200" dirty="0" smtClean="0"/>
              <a:t>podpora </a:t>
            </a:r>
            <a:r>
              <a:rPr lang="cs-CZ" sz="2200" dirty="0"/>
              <a:t>pouze </a:t>
            </a:r>
            <a:r>
              <a:rPr lang="cs-CZ" sz="2200" dirty="0" smtClean="0"/>
              <a:t>víceletých projektů </a:t>
            </a:r>
            <a:r>
              <a:rPr lang="cs-CZ" sz="2200" dirty="0"/>
              <a:t>v délce trvání nejvýše </a:t>
            </a:r>
            <a:r>
              <a:rPr lang="cs-CZ" sz="2200" dirty="0">
                <a:solidFill>
                  <a:srgbClr val="FF0000"/>
                </a:solidFill>
              </a:rPr>
              <a:t>5</a:t>
            </a:r>
            <a:r>
              <a:rPr lang="cs-CZ" sz="2200" dirty="0"/>
              <a:t> let, tj. </a:t>
            </a:r>
            <a:r>
              <a:rPr lang="cs-CZ" sz="2200" dirty="0">
                <a:solidFill>
                  <a:srgbClr val="FF0000"/>
                </a:solidFill>
              </a:rPr>
              <a:t>60</a:t>
            </a:r>
            <a:r>
              <a:rPr lang="cs-CZ" sz="2200" dirty="0"/>
              <a:t> kalendářních </a:t>
            </a:r>
            <a:r>
              <a:rPr lang="cs-CZ" sz="2200" dirty="0" smtClean="0"/>
              <a:t>měsíců </a:t>
            </a:r>
          </a:p>
          <a:p>
            <a:pPr>
              <a:spcBef>
                <a:spcPts val="1200"/>
              </a:spcBef>
            </a:pPr>
            <a:r>
              <a:rPr lang="cs-CZ" sz="2200" dirty="0" smtClean="0"/>
              <a:t>program NPU I se nedělí na podprogramy</a:t>
            </a:r>
          </a:p>
          <a:p>
            <a:pPr>
              <a:spcBef>
                <a:spcPts val="1200"/>
              </a:spcBef>
            </a:pPr>
            <a:r>
              <a:rPr lang="cs-CZ" sz="2200" b="1" dirty="0" smtClean="0">
                <a:solidFill>
                  <a:schemeClr val="tx1"/>
                </a:solidFill>
              </a:rPr>
              <a:t>veřejná </a:t>
            </a:r>
            <a:r>
              <a:rPr lang="cs-CZ" sz="2200" b="1" dirty="0">
                <a:solidFill>
                  <a:schemeClr val="tx1"/>
                </a:solidFill>
              </a:rPr>
              <a:t>soutěž: </a:t>
            </a:r>
            <a:r>
              <a:rPr lang="cs-CZ" sz="2200" dirty="0"/>
              <a:t>poprvé </a:t>
            </a:r>
            <a:r>
              <a:rPr lang="cs-CZ" sz="2200" dirty="0" smtClean="0">
                <a:solidFill>
                  <a:srgbClr val="FF0000"/>
                </a:solidFill>
              </a:rPr>
              <a:t>12. prosince </a:t>
            </a:r>
            <a:r>
              <a:rPr lang="cs-CZ" sz="2200" dirty="0">
                <a:solidFill>
                  <a:srgbClr val="FF0000"/>
                </a:solidFill>
              </a:rPr>
              <a:t>2012</a:t>
            </a:r>
            <a:r>
              <a:rPr lang="cs-CZ" sz="2200" dirty="0"/>
              <a:t>, </a:t>
            </a:r>
            <a:r>
              <a:rPr lang="cs-CZ" sz="2200" dirty="0" smtClean="0"/>
              <a:t>následné opakování v letech </a:t>
            </a:r>
            <a:r>
              <a:rPr lang="cs-CZ" sz="2200" dirty="0">
                <a:solidFill>
                  <a:srgbClr val="FF0000"/>
                </a:solidFill>
              </a:rPr>
              <a:t>2013 a </a:t>
            </a:r>
            <a:r>
              <a:rPr lang="cs-CZ" sz="2200" dirty="0" smtClean="0">
                <a:solidFill>
                  <a:srgbClr val="FF0000"/>
                </a:solidFill>
              </a:rPr>
              <a:t>2014 </a:t>
            </a:r>
            <a:r>
              <a:rPr lang="cs-CZ" sz="2200" dirty="0" smtClean="0"/>
              <a:t>(s ohledem na ukončování financování Center z OP)</a:t>
            </a:r>
            <a:endParaRPr lang="cs-CZ" sz="2200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Doba trvání programu NPU I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1537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109728" lvl="0" indent="0" algn="just">
              <a:spcBef>
                <a:spcPts val="1200"/>
              </a:spcBef>
              <a:buClr>
                <a:srgbClr val="2DA2BF"/>
              </a:buClr>
              <a:buNone/>
            </a:pPr>
            <a:endParaRPr lang="cs-CZ" sz="2200" dirty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  <a:buClr>
                <a:srgbClr val="2DA2BF"/>
              </a:buClr>
            </a:pPr>
            <a:r>
              <a:rPr lang="cs-CZ" sz="2300" dirty="0" smtClean="0">
                <a:solidFill>
                  <a:prstClr val="black"/>
                </a:solidFill>
              </a:rPr>
              <a:t>V </a:t>
            </a:r>
            <a:r>
              <a:rPr lang="cs-CZ" sz="2300" dirty="0">
                <a:solidFill>
                  <a:prstClr val="black"/>
                </a:solidFill>
              </a:rPr>
              <a:t>případě, že projekt bude vykazovat mimořádné kvality dosažených výsledků nebo příjemce nebo některý </a:t>
            </a:r>
            <a:r>
              <a:rPr lang="cs-CZ" sz="2300" dirty="0" smtClean="0">
                <a:solidFill>
                  <a:prstClr val="black"/>
                </a:solidFill>
              </a:rPr>
              <a:t>             z </a:t>
            </a:r>
            <a:r>
              <a:rPr lang="cs-CZ" sz="2300" dirty="0">
                <a:solidFill>
                  <a:prstClr val="black"/>
                </a:solidFill>
              </a:rPr>
              <a:t>dalších účastníků projektu získá grant ERC nebo 7. (8.) rámcového programu EU, apod. (hodnocení po </a:t>
            </a:r>
            <a:r>
              <a:rPr lang="cs-CZ" sz="2300" dirty="0" smtClean="0">
                <a:solidFill>
                  <a:prstClr val="black"/>
                </a:solidFill>
              </a:rPr>
              <a:t>1</a:t>
            </a:r>
            <a:r>
              <a:rPr lang="cs-CZ" sz="2300" dirty="0">
                <a:solidFill>
                  <a:prstClr val="black"/>
                </a:solidFill>
              </a:rPr>
              <a:t>.- 4. roce řešení), může poskytovatel tuto skutečnost ocenit navýšením podpory na řešení projektu pro následující kalendářní rok (s ohledem na aktuální objem disponibilních prostředků programu NPU I</a:t>
            </a:r>
            <a:r>
              <a:rPr lang="cs-CZ" sz="2300" dirty="0" smtClean="0">
                <a:solidFill>
                  <a:prstClr val="black"/>
                </a:solidFill>
              </a:rPr>
              <a:t>). </a:t>
            </a:r>
            <a:endParaRPr lang="cs-CZ" sz="2300" dirty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  <a:buClr>
                <a:srgbClr val="2DA2BF"/>
              </a:buClr>
            </a:pPr>
            <a:r>
              <a:rPr lang="cs-CZ" sz="2300" b="1" dirty="0" smtClean="0">
                <a:solidFill>
                  <a:prstClr val="black"/>
                </a:solidFill>
              </a:rPr>
              <a:t>V</a:t>
            </a:r>
            <a:r>
              <a:rPr lang="cs-CZ" sz="2300" b="1" dirty="0">
                <a:solidFill>
                  <a:prstClr val="black"/>
                </a:solidFill>
              </a:rPr>
              <a:t> každém případě však budou poskytovatelem dodržovány limity stanovené </a:t>
            </a:r>
            <a:r>
              <a:rPr lang="cs-CZ" sz="2300" b="1" dirty="0" smtClean="0">
                <a:solidFill>
                  <a:prstClr val="black"/>
                </a:solidFill>
              </a:rPr>
              <a:t>Zákonem a </a:t>
            </a:r>
            <a:r>
              <a:rPr lang="cs-CZ" sz="2300" b="1" dirty="0">
                <a:solidFill>
                  <a:prstClr val="black"/>
                </a:solidFill>
              </a:rPr>
              <a:t>Nařízením</a:t>
            </a:r>
            <a:r>
              <a:rPr lang="cs-CZ" sz="2300" b="1" dirty="0" smtClean="0">
                <a:solidFill>
                  <a:prstClr val="black"/>
                </a:solidFill>
              </a:rPr>
              <a:t>.</a:t>
            </a:r>
            <a:endParaRPr lang="cs-CZ" sz="2300" b="1" dirty="0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/>
              <a:t>Změna výše podpory </a:t>
            </a:r>
          </a:p>
        </p:txBody>
      </p:sp>
    </p:spTree>
    <p:extLst>
      <p:ext uri="{BB962C8B-B14F-4D97-AF65-F5344CB8AC3E}">
        <p14:creationId xmlns:p14="http://schemas.microsoft.com/office/powerpoint/2010/main" val="20886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200" dirty="0" smtClean="0">
                <a:solidFill>
                  <a:schemeClr val="tx1"/>
                </a:solidFill>
              </a:rPr>
              <a:t>Ministerstvo </a:t>
            </a:r>
            <a:r>
              <a:rPr lang="cs-CZ" sz="2200" dirty="0">
                <a:solidFill>
                  <a:schemeClr val="tx1"/>
                </a:solidFill>
              </a:rPr>
              <a:t>školství, mládeže a tělovýchovy, Odbor financování výzkumu a vysokých škol, Karmelitská 7, 118 12 Praha 1, </a:t>
            </a:r>
            <a:r>
              <a:rPr lang="cs-CZ" sz="2200" u="sng" dirty="0" smtClean="0">
                <a:solidFill>
                  <a:schemeClr val="bg1"/>
                </a:solidFill>
                <a:hlinkClick r:id="rId2"/>
              </a:rPr>
              <a:t>www.msmt.cz</a:t>
            </a:r>
            <a:endParaRPr lang="cs-CZ" sz="22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200" b="1" dirty="0">
                <a:solidFill>
                  <a:schemeClr val="tx1"/>
                </a:solidFill>
              </a:rPr>
              <a:t>Kontaktní osoby: </a:t>
            </a:r>
            <a:endParaRPr lang="cs-CZ" sz="2200" b="1" dirty="0" smtClean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Poskytovatel </a:t>
            </a:r>
            <a:endParaRPr lang="cs-CZ" sz="4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899592" y="4005064"/>
          <a:ext cx="7488832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4104456"/>
              </a:tblGrid>
              <a:tr h="403245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Ing. Vít Kavan, CSc.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Ing. Jana Mejsnarová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tel.: 234 811 612 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tel.: 234 811 312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e-mail: </a:t>
                      </a:r>
                      <a:r>
                        <a:rPr lang="cs-CZ" sz="1800" b="1" u="sng" dirty="0" smtClean="0">
                          <a:solidFill>
                            <a:schemeClr val="bg1"/>
                          </a:solidFill>
                          <a:hlinkClick r:id="rId3"/>
                        </a:rPr>
                        <a:t>vit.kavan@msmt.cz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e-mail:</a:t>
                      </a:r>
                      <a:r>
                        <a:rPr lang="cs-CZ" sz="1800" b="1" dirty="0" smtClean="0">
                          <a:solidFill>
                            <a:schemeClr val="bg1"/>
                          </a:solidFill>
                          <a:hlinkClick r:id="rId4"/>
                        </a:rPr>
                        <a:t>jana.mejsnarova@msmt.cz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7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 smtClean="0"/>
              <a:t>Seznam příloh</a:t>
            </a:r>
            <a:endParaRPr lang="cs-CZ" dirty="0"/>
          </a:p>
        </p:txBody>
      </p:sp>
      <p:pic>
        <p:nvPicPr>
          <p:cNvPr id="4" name="Zástupný symbol pro obsah 3" descr="LO_titul_list.doc [režim kompatibility] - Microsoft Wor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81137"/>
            <a:ext cx="8190386" cy="5044207"/>
          </a:xfrm>
        </p:spPr>
      </p:pic>
    </p:spTree>
    <p:extLst>
      <p:ext uri="{BB962C8B-B14F-4D97-AF65-F5344CB8AC3E}">
        <p14:creationId xmlns:p14="http://schemas.microsoft.com/office/powerpoint/2010/main" val="39319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spcBef>
                <a:spcPts val="1200"/>
              </a:spcBef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109728" indent="0">
              <a:spcBef>
                <a:spcPts val="1200"/>
              </a:spcBef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109728" indent="0">
              <a:spcBef>
                <a:spcPts val="1200"/>
              </a:spcBef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marL="109728" indent="0" algn="ctr">
              <a:spcBef>
                <a:spcPts val="1200"/>
              </a:spcBef>
              <a:buNone/>
            </a:pPr>
            <a:endParaRPr lang="cs-CZ" sz="2200" dirty="0" smtClean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 </a:t>
            </a:r>
            <a:r>
              <a:rPr lang="cs-CZ" sz="3600" dirty="0"/>
              <a:t>formulář </a:t>
            </a:r>
            <a:r>
              <a:rPr lang="cs-CZ" sz="3600" dirty="0" smtClean="0"/>
              <a:t>LO_Text-návrh.doc</a:t>
            </a:r>
            <a:endParaRPr lang="cs-CZ" sz="3600" dirty="0"/>
          </a:p>
        </p:txBody>
      </p:sp>
      <p:pic>
        <p:nvPicPr>
          <p:cNvPr id="4" name="Obrázek 3" descr="LO_Text-návrh.doc [režim kompatibility] - Microsoft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0891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LO_form_P_1.doc [režim kompatibility] - Microsoft Wor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08912" cy="482453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/>
              <a:t>formulář </a:t>
            </a:r>
            <a:r>
              <a:rPr lang="cs-CZ" sz="3600" dirty="0" smtClean="0"/>
              <a:t>LO_form_P_1.doc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912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Microsoft Excel - LO_form_Z-UN-komplet.xls  [režim kompatibility]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1138"/>
            <a:ext cx="8280920" cy="511621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/>
              <a:t>f</a:t>
            </a:r>
            <a:r>
              <a:rPr lang="cs-CZ" sz="3600" dirty="0" smtClean="0">
                <a:solidFill>
                  <a:schemeClr val="lt1"/>
                </a:solidFill>
              </a:rPr>
              <a:t>ormulář LO_form_Z-UN.xls</a:t>
            </a:r>
            <a:endParaRPr lang="cs-CZ" sz="36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icrosoft Excel - LO_form_KV-UN.xls  [režim kompatibility]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08912" cy="489654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/>
              <a:t>formulář </a:t>
            </a:r>
            <a:r>
              <a:rPr lang="cs-CZ" sz="3600" dirty="0" smtClean="0"/>
              <a:t>LO_form_KV-UN.xls (1)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12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icrosoft Excel - LO_form_KV-UN.xls  [režim kompatibility]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08912" cy="482453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 smtClean="0"/>
              <a:t>formulář LO_form_KV-UN.xls (2)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5661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icrosoft Excel - LO_form P-3.xls  [režim kompatibility]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208912" cy="475252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/>
              <a:t>formulář LO_form </a:t>
            </a:r>
            <a:r>
              <a:rPr lang="cs-CZ" sz="3600" dirty="0" smtClean="0"/>
              <a:t>P-3.xls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7506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pPr marL="180975" indent="0">
              <a:buNone/>
            </a:pPr>
            <a:r>
              <a:rPr lang="cs-CZ" dirty="0" smtClean="0"/>
              <a:t>Infrastruktura </a:t>
            </a:r>
            <a:r>
              <a:rPr lang="cs-CZ" dirty="0"/>
              <a:t>Centra, vybavení a využití (efektivita dosavadního způsobu využití vybudované infrastruktury a vybavení ve vztahu k původnímu účelu zřízení Centra) včetně využití centra pro odbornou veřejnost, především programy celoživotního vzdělávání s praktickou částí, pobyty a práce studentů nižšího stupně studia a jejich organizace a zajištění, pracovní pobyty pracovníků z praxe apod.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 smtClean="0"/>
              <a:t>Hodnotící kritéria – A1-1 (0-5b.)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8447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92896"/>
            <a:ext cx="8136904" cy="3600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433513" lvl="1" indent="-352425"/>
            <a:r>
              <a:rPr lang="cs-CZ" dirty="0"/>
              <a:t>2013</a:t>
            </a:r>
            <a:r>
              <a:rPr lang="cs-CZ" dirty="0" smtClean="0"/>
              <a:t>:	</a:t>
            </a:r>
            <a:r>
              <a:rPr lang="cs-CZ" dirty="0"/>
              <a:t>	</a:t>
            </a:r>
            <a:r>
              <a:rPr lang="cs-CZ" dirty="0" smtClean="0"/>
              <a:t>	   </a:t>
            </a:r>
            <a:r>
              <a:rPr lang="cs-CZ" dirty="0"/>
              <a:t>133 270</a:t>
            </a:r>
          </a:p>
          <a:p>
            <a:pPr marL="1433513" lvl="1" indent="-352425"/>
            <a:r>
              <a:rPr lang="cs-CZ" dirty="0"/>
              <a:t>2014:	</a:t>
            </a:r>
            <a:r>
              <a:rPr lang="cs-CZ" dirty="0" smtClean="0"/>
              <a:t>		   </a:t>
            </a:r>
            <a:r>
              <a:rPr lang="cs-CZ" dirty="0"/>
              <a:t>958 431</a:t>
            </a:r>
          </a:p>
          <a:p>
            <a:pPr marL="1433513" lvl="1" indent="-352425"/>
            <a:r>
              <a:rPr lang="cs-CZ" dirty="0"/>
              <a:t>2015</a:t>
            </a:r>
            <a:r>
              <a:rPr lang="cs-CZ" dirty="0" smtClean="0"/>
              <a:t>:	</a:t>
            </a:r>
            <a:r>
              <a:rPr lang="cs-CZ" dirty="0"/>
              <a:t>	</a:t>
            </a:r>
            <a:r>
              <a:rPr lang="cs-CZ" dirty="0" smtClean="0"/>
              <a:t>	1 </a:t>
            </a:r>
            <a:r>
              <a:rPr lang="cs-CZ" dirty="0"/>
              <a:t>644 766</a:t>
            </a:r>
          </a:p>
          <a:p>
            <a:pPr marL="1433513" lvl="1" indent="-352425"/>
            <a:r>
              <a:rPr lang="cs-CZ" dirty="0"/>
              <a:t>2016:	</a:t>
            </a:r>
            <a:r>
              <a:rPr lang="cs-CZ" dirty="0" smtClean="0"/>
              <a:t>		1 </a:t>
            </a:r>
            <a:r>
              <a:rPr lang="cs-CZ" dirty="0"/>
              <a:t>400 000</a:t>
            </a:r>
          </a:p>
          <a:p>
            <a:pPr marL="1433513" lvl="1" indent="-352425"/>
            <a:r>
              <a:rPr lang="cs-CZ" dirty="0"/>
              <a:t>2017:	</a:t>
            </a:r>
            <a:r>
              <a:rPr lang="cs-CZ" dirty="0" smtClean="0"/>
              <a:t>		1 </a:t>
            </a:r>
            <a:r>
              <a:rPr lang="cs-CZ" dirty="0"/>
              <a:t>520 000</a:t>
            </a:r>
          </a:p>
          <a:p>
            <a:pPr marL="1433513" lvl="1" indent="-352425"/>
            <a:r>
              <a:rPr lang="cs-CZ" dirty="0"/>
              <a:t>2018:	</a:t>
            </a:r>
            <a:r>
              <a:rPr lang="cs-CZ" dirty="0" smtClean="0"/>
              <a:t>		1 </a:t>
            </a:r>
            <a:r>
              <a:rPr lang="cs-CZ" dirty="0"/>
              <a:t>500 000</a:t>
            </a:r>
          </a:p>
          <a:p>
            <a:pPr marL="1433513" lvl="1" indent="-352425"/>
            <a:r>
              <a:rPr lang="cs-CZ" dirty="0"/>
              <a:t>2019:	</a:t>
            </a:r>
            <a:r>
              <a:rPr lang="cs-CZ" dirty="0" smtClean="0"/>
              <a:t>		1 </a:t>
            </a:r>
            <a:r>
              <a:rPr lang="cs-CZ" dirty="0"/>
              <a:t>200 000</a:t>
            </a:r>
          </a:p>
          <a:p>
            <a:pPr marL="1433513" lvl="1" indent="-352425"/>
            <a:r>
              <a:rPr lang="cs-CZ" u="sng" dirty="0"/>
              <a:t>2020</a:t>
            </a:r>
            <a:r>
              <a:rPr lang="cs-CZ" u="sng" dirty="0" smtClean="0"/>
              <a:t>:		</a:t>
            </a:r>
            <a:r>
              <a:rPr lang="cs-CZ" u="sng" dirty="0"/>
              <a:t>	  </a:t>
            </a:r>
            <a:r>
              <a:rPr lang="cs-CZ" u="sng" dirty="0" smtClean="0"/>
              <a:t> </a:t>
            </a:r>
            <a:r>
              <a:rPr lang="cs-CZ" u="sng" dirty="0"/>
              <a:t>500 000</a:t>
            </a:r>
          </a:p>
          <a:p>
            <a:pPr marL="1433513" lvl="1" indent="-352425">
              <a:buNone/>
            </a:pPr>
            <a:r>
              <a:rPr lang="cs-CZ" b="1" dirty="0" smtClean="0"/>
              <a:t>	Celkem:			</a:t>
            </a:r>
            <a:r>
              <a:rPr lang="cs-CZ" b="1" dirty="0" smtClean="0">
                <a:solidFill>
                  <a:srgbClr val="FF0000"/>
                </a:solidFill>
              </a:rPr>
              <a:t>8 </a:t>
            </a:r>
            <a:r>
              <a:rPr lang="cs-CZ" b="1" dirty="0">
                <a:solidFill>
                  <a:srgbClr val="FF0000"/>
                </a:solidFill>
              </a:rPr>
              <a:t>856 </a:t>
            </a:r>
            <a:r>
              <a:rPr lang="cs-CZ" b="1" dirty="0" smtClean="0">
                <a:solidFill>
                  <a:srgbClr val="FF0000"/>
                </a:solidFill>
              </a:rPr>
              <a:t>467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9442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cs-CZ" sz="3800" b="1" dirty="0"/>
              <a:t>Výdaje na program </a:t>
            </a:r>
            <a:r>
              <a:rPr lang="cs-CZ" sz="3800" b="1" dirty="0" smtClean="0"/>
              <a:t>NPU I </a:t>
            </a:r>
            <a:br>
              <a:rPr lang="cs-CZ" sz="3800" b="1" dirty="0" smtClean="0"/>
            </a:br>
            <a:r>
              <a:rPr lang="cs-CZ" sz="2400" b="1" dirty="0" smtClean="0"/>
              <a:t>ze </a:t>
            </a:r>
            <a:r>
              <a:rPr lang="cs-CZ" sz="2400" b="1" dirty="0"/>
              <a:t>státního rozpočtu </a:t>
            </a:r>
            <a:r>
              <a:rPr lang="cs-CZ" sz="2400" b="1" dirty="0" smtClean="0"/>
              <a:t>ČR na </a:t>
            </a:r>
            <a:r>
              <a:rPr lang="cs-CZ" sz="2400" b="1" dirty="0"/>
              <a:t>výzkum, vývoj a inovace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400" b="1" dirty="0" smtClean="0"/>
              <a:t>(</a:t>
            </a:r>
            <a:r>
              <a:rPr lang="cs-CZ" sz="2400" b="1" dirty="0"/>
              <a:t>v tis. Kč</a:t>
            </a:r>
            <a:r>
              <a:rPr lang="cs-CZ" sz="2400" b="1" dirty="0" smtClean="0"/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666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Kvalita </a:t>
            </a:r>
            <a:r>
              <a:rPr lang="cs-CZ" dirty="0"/>
              <a:t>dosavadních výzkumných programů Centra, včetně vyhodnocení výsledků </a:t>
            </a:r>
            <a:r>
              <a:rPr lang="cs-CZ" dirty="0" smtClean="0"/>
              <a:t>VaVaI</a:t>
            </a:r>
          </a:p>
          <a:p>
            <a:r>
              <a:rPr lang="cs-CZ" dirty="0"/>
              <a:t>Efektivita dosavadního provozu Centra (finanční a legislativní aspekty, včetně rozpočtu a využívání finančních zdrojů - podíl soukromého kapitálu, zahraničních zdrojů atd.)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/>
              <a:t>Hodnotící kritéria – </a:t>
            </a:r>
            <a:r>
              <a:rPr lang="cs-CZ" sz="3600" dirty="0" smtClean="0"/>
              <a:t>A1-2,3 (0-5b.)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1487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Management </a:t>
            </a:r>
            <a:r>
              <a:rPr lang="cs-CZ" dirty="0"/>
              <a:t>Centra: </a:t>
            </a:r>
          </a:p>
          <a:p>
            <a:pPr lvl="0"/>
            <a:r>
              <a:rPr lang="cs-CZ" dirty="0"/>
              <a:t>systém řízení činnosti Centra, </a:t>
            </a:r>
          </a:p>
          <a:p>
            <a:pPr lvl="0"/>
            <a:r>
              <a:rPr lang="cs-CZ" dirty="0"/>
              <a:t>zapojení Centra do mezinárodní spolupráce, zejména do projektů hodnocených mezinárodně jako 7. Rámcový program, Joint technology initiatives, Human Frontier in Science, jiné iniciativy Evropské unie apod. </a:t>
            </a:r>
          </a:p>
          <a:p>
            <a:pPr lvl="0"/>
            <a:r>
              <a:rPr lang="cs-CZ" dirty="0"/>
              <a:t>mezinárodní smlouvy, dvou – a vícestranné infrastrukturní projekty a projekty magisterského a doktorského vzdělávání apod.</a:t>
            </a:r>
          </a:p>
          <a:p>
            <a:r>
              <a:rPr lang="cs-CZ" dirty="0"/>
              <a:t>zvláštní důraz bude kladen na projekty, u nichž bylo dosaženo společného výsledku základního nebo aplikovaného výzkumu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  <a:ea typeface="+mn-ea"/>
                <a:cs typeface="+mn-cs"/>
              </a:rPr>
              <a:t>A1-4 (0-5b.)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4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pPr marL="109728" indent="0">
              <a:buNone/>
            </a:pPr>
            <a:r>
              <a:rPr lang="cs-CZ" sz="3400" b="1" dirty="0"/>
              <a:t> </a:t>
            </a:r>
            <a:r>
              <a:rPr lang="cs-CZ" sz="3400" b="1" dirty="0" smtClean="0"/>
              <a:t>  Řízení </a:t>
            </a:r>
            <a:r>
              <a:rPr lang="cs-CZ" sz="3400" b="1" dirty="0"/>
              <a:t>lidských zdrojů Centra: </a:t>
            </a:r>
          </a:p>
          <a:p>
            <a:r>
              <a:rPr lang="cs-CZ" sz="3400" dirty="0" smtClean="0"/>
              <a:t>Především </a:t>
            </a:r>
            <a:r>
              <a:rPr lang="cs-CZ" sz="3400" dirty="0"/>
              <a:t>kariérní řád a jeho výsledky, například: </a:t>
            </a:r>
          </a:p>
          <a:p>
            <a:pPr lvl="0"/>
            <a:r>
              <a:rPr lang="cs-CZ" sz="3400" dirty="0"/>
              <a:t>podíl pracovníků s alespoň jedním stupněm studia v zahraničí (mimo Slovensko)</a:t>
            </a:r>
          </a:p>
          <a:p>
            <a:pPr lvl="0"/>
            <a:r>
              <a:rPr lang="cs-CZ" sz="3400" dirty="0"/>
              <a:t>podíl pracovníků s delší zkušeností v průmyslové laboratoři</a:t>
            </a:r>
          </a:p>
          <a:p>
            <a:pPr lvl="0"/>
            <a:r>
              <a:rPr lang="cs-CZ" sz="3400" dirty="0"/>
              <a:t>podíl pracovníků s delší zkušeností v akademické laboratoři</a:t>
            </a:r>
          </a:p>
          <a:p>
            <a:pPr lvl="0"/>
            <a:r>
              <a:rPr lang="cs-CZ" sz="3400" dirty="0"/>
              <a:t>u pracovišť vysokých škol podíl zaměstnanců – absolventů jiných vysokých škol na magisterském a doktorském stupni </a:t>
            </a:r>
            <a:r>
              <a:rPr lang="cs-CZ" sz="3400" dirty="0" smtClean="0"/>
              <a:t>studia</a:t>
            </a:r>
            <a:endParaRPr lang="cs-CZ" sz="3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/>
              <a:t>Hodnotící kritéria – </a:t>
            </a:r>
            <a:r>
              <a:rPr lang="cs-CZ" sz="3600" dirty="0" smtClean="0"/>
              <a:t>A1-5 (0-15b.)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61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endParaRPr lang="cs-CZ" sz="2800" dirty="0" smtClean="0"/>
          </a:p>
          <a:p>
            <a:pPr lvl="0"/>
            <a:r>
              <a:rPr lang="cs-CZ" sz="2800" dirty="0" smtClean="0"/>
              <a:t>z</a:t>
            </a:r>
            <a:r>
              <a:rPr lang="cs-CZ" sz="2800" dirty="0"/>
              <a:t> vlastních absolventů podíl zaměstnanců s nejméně devítiměsíčním nebo opakovaným několikaměsíčním (nejméně 3 měsíce vcelku, celkem nejméně 18 měsíců) pracovním pobytem v zahraničí </a:t>
            </a:r>
            <a:endParaRPr lang="cs-CZ" sz="2800" dirty="0" smtClean="0"/>
          </a:p>
          <a:p>
            <a:pPr lvl="0"/>
            <a:r>
              <a:rPr lang="cs-CZ" sz="2800" dirty="0"/>
              <a:t>zajištění podmínek pro zvýšení kvalifikace vědeckých pracovníků, především formou zahraničních pobytů a zajištění návratových podmínek, </a:t>
            </a:r>
          </a:p>
          <a:p>
            <a:pPr lvl="0"/>
            <a:r>
              <a:rPr lang="cs-CZ" sz="2800" dirty="0"/>
              <a:t>práce doktorandů a studentů magisterského studia, jejichž školiteli jsou pracovníci centra na infrastruktuře VaVpI, </a:t>
            </a:r>
          </a:p>
          <a:p>
            <a:pPr lvl="0"/>
            <a:endParaRPr lang="cs-CZ" sz="28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  <a:ea typeface="+mn-ea"/>
                <a:cs typeface="+mn-cs"/>
              </a:rPr>
              <a:t>A1-5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39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 fontScale="92500" lnSpcReduction="20000"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podíl </a:t>
            </a:r>
            <a:r>
              <a:rPr lang="cs-CZ" dirty="0"/>
              <a:t>studentů magisterského a doktorského studia s nejméně tříměsíčním pobytem v zahraničí</a:t>
            </a:r>
          </a:p>
          <a:p>
            <a:pPr lvl="0"/>
            <a:r>
              <a:rPr lang="cs-CZ" dirty="0"/>
              <a:t>uplatnění studentů doktorského a magisterského studia, jejichž školiteli byli pracovníci centra v praxi:  </a:t>
            </a:r>
          </a:p>
          <a:p>
            <a:pPr lvl="0"/>
            <a:r>
              <a:rPr lang="cs-CZ" dirty="0"/>
              <a:t>u doktorandů zejména zaměstnání na špičkových zahraničních akademických pracovištích, vývojových odděleních mezinárodních firem, významných národních firem apod., </a:t>
            </a:r>
          </a:p>
          <a:p>
            <a:pPr lvl="0"/>
            <a:r>
              <a:rPr lang="cs-CZ" dirty="0"/>
              <a:t>u magisterských studentů přechod na doktorské studium na přední pracoviště v zahraničí, </a:t>
            </a:r>
          </a:p>
          <a:p>
            <a:r>
              <a:rPr lang="cs-CZ" dirty="0"/>
              <a:t>double degree programy v obou typech studia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  <a:ea typeface="+mn-ea"/>
                <a:cs typeface="+mn-cs"/>
              </a:rPr>
              <a:t>A1-5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7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109728" indent="0">
              <a:buNone/>
            </a:pPr>
            <a:r>
              <a:rPr lang="cs-CZ" dirty="0"/>
              <a:t>Dosavadní spolupráce Centra s aplikační sférou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  <a:ea typeface="+mn-ea"/>
                <a:cs typeface="+mn-cs"/>
              </a:rPr>
              <a:t>A1-6 (0-5b.)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6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Strategická </a:t>
            </a:r>
            <a:r>
              <a:rPr lang="cs-CZ" dirty="0"/>
              <a:t>koncepce projektu</a:t>
            </a:r>
          </a:p>
          <a:p>
            <a:pPr lvl="0"/>
            <a:r>
              <a:rPr lang="cs-CZ" dirty="0"/>
              <a:t>věcná příslušnost v návrhu popsaných výzkumných aktivit k programu NPU I </a:t>
            </a:r>
          </a:p>
          <a:p>
            <a:pPr lvl="0"/>
            <a:r>
              <a:rPr lang="cs-CZ" dirty="0"/>
              <a:t>provázanost dílčích cílů stanovených v návrhu projektu, včetně navrhovaného způsobu řízení lidských zdrojů pro období řešení projektu, složení řešitelského týmu, plánovaných výsledků, jejich typů a počtu, s vybudovanou infrastrukturou Centra a efektivita využití jejich kapacit a vybavení </a:t>
            </a:r>
          </a:p>
          <a:p>
            <a:r>
              <a:rPr lang="cs-CZ" dirty="0"/>
              <a:t>návaznost na priority VaVaI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  <a:ea typeface="+mn-ea"/>
                <a:cs typeface="+mn-cs"/>
              </a:rPr>
              <a:t>A2-1 (0-15b.)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1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Provozní </a:t>
            </a:r>
            <a:r>
              <a:rPr lang="cs-CZ" dirty="0"/>
              <a:t>strategie a politika řízení vnějších vztahů infrastruktury (regionální a mezinárodní aspekty)</a:t>
            </a:r>
          </a:p>
          <a:p>
            <a:pPr lvl="0"/>
            <a:r>
              <a:rPr lang="cs-CZ" dirty="0"/>
              <a:t>strategie plnění cílů projektu, jejich realizace v čase a ve vztahu k obsahu a zvoleným tematickým celkům, jejich návaznosti a provázanosti na způsob čerpání finančních prostředků projektu, reálnost dodržování navrženého harmonogramu plnění dílčích cílů projektu </a:t>
            </a:r>
          </a:p>
          <a:p>
            <a:pPr lvl="0"/>
            <a:r>
              <a:rPr lang="cs-CZ" dirty="0"/>
              <a:t>strategie a plán získávání finančních zdrojů s ohledem na harmonogram plnění dílčích cílů projektu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  <a:ea typeface="+mn-ea"/>
                <a:cs typeface="+mn-cs"/>
              </a:rPr>
              <a:t>A2-2 (0-15b.)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6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budování </a:t>
            </a:r>
            <a:r>
              <a:rPr lang="cs-CZ" dirty="0"/>
              <a:t>postavení Centra ve VaVaI v regionálním a mezinárodním kontextu, koncepce rozvíjení mezinárodní spolupráce ve VaVaI a spolupráce s podniky za účelem plnění cílů projektu a s ohledem na cíle programu NPU I</a:t>
            </a:r>
          </a:p>
          <a:p>
            <a:pPr lvl="0"/>
            <a:r>
              <a:rPr lang="cs-CZ" dirty="0"/>
              <a:t>nastavení cílových hodnot ukazatelů uchazečem na úrovni projektu a jejich výběr ve vztahu k cílům projektu a ve vztahu k cílům programu NPU I</a:t>
            </a:r>
          </a:p>
          <a:p>
            <a:r>
              <a:rPr lang="cs-CZ" dirty="0"/>
              <a:t>posouzení rizik úspěšného dokončení projektu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  <a:ea typeface="+mn-ea"/>
                <a:cs typeface="+mn-cs"/>
              </a:rPr>
              <a:t>A2-2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96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Potřebnost </a:t>
            </a:r>
            <a:r>
              <a:rPr lang="cs-CZ" dirty="0"/>
              <a:t>a realizovatelnost projektu</a:t>
            </a:r>
          </a:p>
          <a:p>
            <a:pPr lvl="0"/>
            <a:r>
              <a:rPr lang="cs-CZ" dirty="0"/>
              <a:t>míra naplňování cílů programu NPU I vč. zachování struktury subjektů provozujících činnost Centra</a:t>
            </a:r>
          </a:p>
          <a:p>
            <a:pPr lvl="0"/>
            <a:r>
              <a:rPr lang="cs-CZ" dirty="0"/>
              <a:t>přítomnost motivačního účinku (podle čl. 8. Nařízení) – např. regionální a mezioborová spolupráce, zajištění dalšího financování provozu Centra po ukončení podpory v rámci programu NPU I)</a:t>
            </a:r>
          </a:p>
          <a:p>
            <a:pPr lvl="0"/>
            <a:r>
              <a:rPr lang="cs-CZ" dirty="0"/>
              <a:t>míra přiměřenosti nákladů projektu ve vztahu k cílovým hodnotám indikátorů a s ohledem na význam projektu pro plnění cílů programu NPU I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</a:rPr>
              <a:t>A2-3 (0-30b.)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89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04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>
            <a:normAutofit lnSpcReduction="10000"/>
          </a:bodyPr>
          <a:lstStyle/>
          <a:p>
            <a:endParaRPr lang="cs-CZ" u="sng" dirty="0" smtClean="0"/>
          </a:p>
          <a:p>
            <a:pPr>
              <a:spcBef>
                <a:spcPts val="1200"/>
              </a:spcBef>
            </a:pPr>
            <a:r>
              <a:rPr lang="cs-CZ" sz="2400" u="sng" dirty="0" smtClean="0"/>
              <a:t>Hlavní cíl: </a:t>
            </a:r>
            <a:r>
              <a:rPr lang="cs-CZ" sz="2400" dirty="0" smtClean="0"/>
              <a:t>trvalý </a:t>
            </a:r>
            <a:r>
              <a:rPr lang="cs-CZ" sz="2400" dirty="0"/>
              <a:t>rozvoj výzkumné infrastruktury Center, který podpoří sociální i ekonomický rozvoj regionů, kde Centra </a:t>
            </a:r>
            <a:r>
              <a:rPr lang="cs-CZ" sz="2400" dirty="0" smtClean="0"/>
              <a:t>působí. </a:t>
            </a:r>
          </a:p>
          <a:p>
            <a:pPr>
              <a:spcBef>
                <a:spcPts val="1200"/>
              </a:spcBef>
            </a:pPr>
            <a:r>
              <a:rPr lang="cs-CZ" sz="2400" dirty="0" smtClean="0"/>
              <a:t>Jde </a:t>
            </a:r>
            <a:r>
              <a:rPr lang="cs-CZ" sz="2400" dirty="0"/>
              <a:t>o jeden z možných nástrojů ke zvýšení konkurenceschopnosti českého výzkumu</a:t>
            </a:r>
            <a:r>
              <a:rPr lang="cs-CZ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Každé Centrum může zajišťovat svoji udržitelnost vždy </a:t>
            </a:r>
            <a:r>
              <a:rPr lang="cs-CZ" sz="2400" b="1" u="sng" dirty="0">
                <a:solidFill>
                  <a:srgbClr val="FF0000"/>
                </a:solidFill>
              </a:rPr>
              <a:t>nejvýše jedním projektem </a:t>
            </a:r>
            <a:r>
              <a:rPr lang="cs-CZ" sz="2400" dirty="0"/>
              <a:t>programu NPU I nebo jedním projektem synergického opatření na podporu udržitelnosti Center, kterým je např. Národní program udržitelnosti II - NPU </a:t>
            </a:r>
            <a:r>
              <a:rPr lang="cs-CZ" sz="2400" dirty="0" smtClean="0"/>
              <a:t>II.</a:t>
            </a:r>
            <a:endParaRPr lang="cs-CZ" sz="2400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4000" dirty="0" smtClean="0"/>
              <a:t>Cíle programu NPU I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5511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 lnSpcReduction="10000"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efektivita </a:t>
            </a:r>
            <a:r>
              <a:rPr lang="cs-CZ" dirty="0"/>
              <a:t>provozu infrastruktury Centra</a:t>
            </a:r>
          </a:p>
          <a:p>
            <a:pPr lvl="0"/>
            <a:r>
              <a:rPr lang="cs-CZ" dirty="0"/>
              <a:t>předpoklad dodržení očekávané kvality výsledků projektu a jejich počtu</a:t>
            </a:r>
          </a:p>
          <a:p>
            <a:pPr lvl="0"/>
            <a:r>
              <a:rPr lang="cs-CZ" dirty="0"/>
              <a:t>potřebnost a přiměřenost navrhované obnovy vybavení Centra ve vztahu k aktivitám plánovaným v projektu, </a:t>
            </a:r>
          </a:p>
          <a:p>
            <a:r>
              <a:rPr lang="cs-CZ" dirty="0"/>
              <a:t>možnosti a reálnost zhodnocení infrastruktury Centra s ohledem na popsaný způsob rozvoje mezinárodní spolupráce a spolupráce s podniky a další aktivity popsané v projektu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  <a:ea typeface="+mn-ea"/>
                <a:cs typeface="+mn-cs"/>
              </a:rPr>
              <a:t>A2-3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43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72816"/>
            <a:ext cx="8291264" cy="42344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cs-CZ" dirty="0" smtClean="0"/>
          </a:p>
          <a:p>
            <a:pPr marL="180975" indent="-180975"/>
            <a:r>
              <a:rPr lang="cs-CZ" dirty="0" smtClean="0"/>
              <a:t>Vyhlášení 1. veřejné soutěže:</a:t>
            </a:r>
            <a:r>
              <a:rPr lang="cs-CZ" dirty="0" smtClean="0">
                <a:solidFill>
                  <a:srgbClr val="FF0000"/>
                </a:solidFill>
              </a:rPr>
              <a:t>12. prosince 2012</a:t>
            </a:r>
          </a:p>
          <a:p>
            <a:pPr marL="180975" indent="-180975"/>
            <a:r>
              <a:rPr lang="cs-CZ" dirty="0" smtClean="0"/>
              <a:t>2. </a:t>
            </a:r>
            <a:r>
              <a:rPr lang="cs-CZ" dirty="0"/>
              <a:t>informativní </a:t>
            </a:r>
            <a:r>
              <a:rPr lang="cs-CZ" dirty="0" smtClean="0"/>
              <a:t>seminář </a:t>
            </a:r>
            <a:r>
              <a:rPr lang="cs-CZ" dirty="0"/>
              <a:t>dne </a:t>
            </a:r>
            <a:r>
              <a:rPr lang="cs-CZ" dirty="0">
                <a:solidFill>
                  <a:srgbClr val="FF0000"/>
                </a:solidFill>
              </a:rPr>
              <a:t>30. ledna 2013 </a:t>
            </a:r>
            <a:r>
              <a:rPr lang="cs-CZ" dirty="0" smtClean="0">
                <a:solidFill>
                  <a:srgbClr val="FF0000"/>
                </a:solidFill>
              </a:rPr>
              <a:t>    v </a:t>
            </a:r>
            <a:r>
              <a:rPr lang="cs-CZ" dirty="0">
                <a:solidFill>
                  <a:srgbClr val="FF0000"/>
                </a:solidFill>
              </a:rPr>
              <a:t>10 hodin </a:t>
            </a:r>
            <a:endParaRPr lang="cs-CZ" dirty="0" smtClean="0">
              <a:solidFill>
                <a:srgbClr val="FF0000"/>
              </a:solidFill>
            </a:endParaRPr>
          </a:p>
          <a:p>
            <a:pPr marL="180975" indent="-180975"/>
            <a:r>
              <a:rPr lang="cs-CZ" dirty="0"/>
              <a:t>Soutěžní </a:t>
            </a:r>
            <a:r>
              <a:rPr lang="cs-CZ" dirty="0" smtClean="0"/>
              <a:t>lhůta</a:t>
            </a:r>
            <a:r>
              <a:rPr lang="cs-CZ" dirty="0"/>
              <a:t> </a:t>
            </a:r>
            <a:r>
              <a:rPr lang="cs-CZ" dirty="0" smtClean="0"/>
              <a:t>začíná </a:t>
            </a:r>
            <a:r>
              <a:rPr lang="cs-CZ" dirty="0"/>
              <a:t>dne </a:t>
            </a:r>
            <a:r>
              <a:rPr lang="cs-CZ" dirty="0">
                <a:solidFill>
                  <a:srgbClr val="FF0000"/>
                </a:solidFill>
              </a:rPr>
              <a:t>13. prosince 2012 </a:t>
            </a:r>
            <a:r>
              <a:rPr lang="cs-CZ" dirty="0" smtClean="0">
                <a:solidFill>
                  <a:srgbClr val="FF0000"/>
                </a:solidFill>
              </a:rPr>
              <a:t>  </a:t>
            </a:r>
            <a:r>
              <a:rPr lang="cs-CZ" dirty="0" smtClean="0"/>
              <a:t>a </a:t>
            </a:r>
            <a:r>
              <a:rPr lang="cs-CZ" dirty="0"/>
              <a:t>končí dne </a:t>
            </a:r>
            <a:r>
              <a:rPr lang="cs-CZ" dirty="0">
                <a:solidFill>
                  <a:srgbClr val="FF0000"/>
                </a:solidFill>
              </a:rPr>
              <a:t>5. února 2013, ve 14:30 hodin</a:t>
            </a:r>
            <a:r>
              <a:rPr lang="cs-CZ" dirty="0"/>
              <a:t>.</a:t>
            </a:r>
          </a:p>
          <a:p>
            <a:pPr marL="180975" indent="-180975"/>
            <a:r>
              <a:rPr lang="cs-CZ" dirty="0"/>
              <a:t>Hodnotící </a:t>
            </a:r>
            <a:r>
              <a:rPr lang="cs-CZ" dirty="0" smtClean="0"/>
              <a:t>lhůta začíná </a:t>
            </a:r>
            <a:r>
              <a:rPr lang="cs-CZ" dirty="0"/>
              <a:t>dne </a:t>
            </a:r>
            <a:r>
              <a:rPr lang="cs-CZ" dirty="0">
                <a:solidFill>
                  <a:srgbClr val="FF0000"/>
                </a:solidFill>
              </a:rPr>
              <a:t>6. února 2013 </a:t>
            </a:r>
            <a:r>
              <a:rPr lang="cs-CZ" dirty="0" smtClean="0">
                <a:solidFill>
                  <a:srgbClr val="FF0000"/>
                </a:solidFill>
              </a:rPr>
              <a:t>       </a:t>
            </a:r>
            <a:r>
              <a:rPr lang="cs-CZ" dirty="0" smtClean="0"/>
              <a:t>a </a:t>
            </a:r>
            <a:r>
              <a:rPr lang="cs-CZ" dirty="0"/>
              <a:t>končí </a:t>
            </a:r>
            <a:r>
              <a:rPr lang="cs-CZ" dirty="0" smtClean="0"/>
              <a:t>vyhlášením výsledků dne </a:t>
            </a:r>
            <a:r>
              <a:rPr lang="cs-CZ" dirty="0">
                <a:solidFill>
                  <a:srgbClr val="FF0000"/>
                </a:solidFill>
              </a:rPr>
              <a:t>1. srpna </a:t>
            </a:r>
            <a:r>
              <a:rPr lang="cs-CZ" dirty="0" smtClean="0">
                <a:solidFill>
                  <a:srgbClr val="FF0000"/>
                </a:solidFill>
              </a:rPr>
              <a:t>2013</a:t>
            </a:r>
            <a:r>
              <a:rPr lang="cs-CZ" dirty="0" smtClean="0"/>
              <a:t>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/>
              <a:t>D</a:t>
            </a:r>
            <a:r>
              <a:rPr lang="cs-CZ" dirty="0" smtClean="0"/>
              <a:t>ůležité termíny: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7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 fontAlgn="auto"/>
            <a:endParaRPr lang="cs-CZ" dirty="0" smtClean="0"/>
          </a:p>
          <a:p>
            <a:pPr lvl="0" fontAlgn="auto">
              <a:spcBef>
                <a:spcPts val="1200"/>
              </a:spcBef>
            </a:pPr>
            <a:r>
              <a:rPr lang="cs-CZ" dirty="0" smtClean="0"/>
              <a:t>stabilně </a:t>
            </a:r>
            <a:r>
              <a:rPr lang="cs-CZ" dirty="0"/>
              <a:t>vytvářet a uplatňovat kvalitní výsledky VaVaI,</a:t>
            </a:r>
          </a:p>
          <a:p>
            <a:pPr lvl="0" fontAlgn="auto">
              <a:spcBef>
                <a:spcPts val="1200"/>
              </a:spcBef>
            </a:pPr>
            <a:r>
              <a:rPr lang="cs-CZ" dirty="0"/>
              <a:t>zachovat a efektivně provozovat Centra ke stanovenému účelu, </a:t>
            </a:r>
          </a:p>
          <a:p>
            <a:pPr lvl="0" fontAlgn="auto">
              <a:spcBef>
                <a:spcPts val="1200"/>
              </a:spcBef>
            </a:pPr>
            <a:r>
              <a:rPr lang="cs-CZ" dirty="0"/>
              <a:t>udržet, popř. navýšit počty vytvořených pracovních míst v Centrech, především pak výzkumných pracovníků,</a:t>
            </a:r>
          </a:p>
          <a:p>
            <a:pPr lvl="0" fontAlgn="auto">
              <a:spcBef>
                <a:spcPts val="1200"/>
              </a:spcBef>
            </a:pPr>
            <a:r>
              <a:rPr lang="cs-CZ" dirty="0"/>
              <a:t>zachovat rozšířené nebo zrekonstruované kapacity v užívání pro účely VaVaI, zejména využívat výhradně pro účely VaVaI dlouhodobý hmotný a nehmotný majetek, který byl pořízen ze způsobilých výdajů projektů Center a umožnit jeho prostou obměnu v návaznosti na technologický rozvoj.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u="sng" dirty="0" smtClean="0"/>
              <a:t/>
            </a:r>
            <a:br>
              <a:rPr lang="cs-CZ" u="sng" dirty="0" smtClean="0"/>
            </a:br>
            <a:r>
              <a:rPr lang="cs-CZ" dirty="0" smtClean="0"/>
              <a:t>Dílčí </a:t>
            </a:r>
            <a:r>
              <a:rPr lang="cs-CZ" dirty="0"/>
              <a:t>cíle programu NPU </a:t>
            </a:r>
            <a:r>
              <a:rPr lang="cs-CZ" dirty="0" smtClean="0"/>
              <a:t>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3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924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fontAlgn="auto"/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sz="2300" dirty="0" smtClean="0"/>
              <a:t>stabilizace </a:t>
            </a:r>
            <a:r>
              <a:rPr lang="cs-CZ" sz="2300" dirty="0"/>
              <a:t>podmínek pro systematický výzkum a vývoj v oblastech významných z hlediska budoucího růstu konkurenceschopnosti ČR,</a:t>
            </a:r>
          </a:p>
          <a:p>
            <a:pPr>
              <a:spcBef>
                <a:spcPts val="1200"/>
              </a:spcBef>
            </a:pPr>
            <a:r>
              <a:rPr lang="cs-CZ" sz="2300" dirty="0"/>
              <a:t>stabilizace a zajištění podmínek pro rozvoj dlouhodobé mezinárodní spolupráce ve VaVaI,</a:t>
            </a:r>
          </a:p>
          <a:p>
            <a:pPr>
              <a:spcBef>
                <a:spcPts val="1200"/>
              </a:spcBef>
            </a:pPr>
            <a:r>
              <a:rPr lang="cs-CZ" sz="2300" dirty="0"/>
              <a:t>dlouhodobé zajištění strategických partnerství výzkumné a podnikové sféry pro dosažení pokroku ve výzkumu a vývoji a pro implementaci jeho výsledků v </a:t>
            </a:r>
            <a:r>
              <a:rPr lang="cs-CZ" sz="2300" dirty="0" smtClean="0"/>
              <a:t>inovacích.</a:t>
            </a:r>
            <a:endParaRPr lang="cs-CZ" sz="2300" dirty="0"/>
          </a:p>
          <a:p>
            <a:pPr algn="just">
              <a:spcBef>
                <a:spcPts val="1200"/>
              </a:spcBef>
            </a:pPr>
            <a:endParaRPr lang="cs-CZ" sz="2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/>
              <a:t>Sekundární cíle programu NPU </a:t>
            </a:r>
            <a:r>
              <a:rPr lang="cs-CZ" sz="4000" dirty="0" smtClean="0"/>
              <a:t>I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3959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044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lvl="0" fontAlgn="auto"/>
            <a:endParaRPr lang="cs-CZ" dirty="0" smtClean="0"/>
          </a:p>
          <a:p>
            <a:pPr lvl="0" fontAlgn="auto">
              <a:spcBef>
                <a:spcPts val="1200"/>
              </a:spcBef>
            </a:pPr>
            <a:r>
              <a:rPr lang="cs-CZ" sz="2300" dirty="0" smtClean="0"/>
              <a:t>posílení </a:t>
            </a:r>
            <a:r>
              <a:rPr lang="cs-CZ" sz="2300" dirty="0"/>
              <a:t>interdisciplinarity výzkumu a vývoje,</a:t>
            </a:r>
          </a:p>
          <a:p>
            <a:pPr lvl="0" fontAlgn="auto">
              <a:spcBef>
                <a:spcPts val="1200"/>
              </a:spcBef>
            </a:pPr>
            <a:r>
              <a:rPr lang="cs-CZ" sz="2300" dirty="0"/>
              <a:t>vytvoření podmínek pro rozvoj lidských zdrojů ve VaVaI a pro horizontální mobilitu výzkumných </a:t>
            </a:r>
            <a:r>
              <a:rPr lang="cs-CZ" sz="2300" dirty="0" smtClean="0"/>
              <a:t>pracovníků.</a:t>
            </a:r>
            <a:endParaRPr lang="cs-CZ" sz="2300" dirty="0"/>
          </a:p>
          <a:p>
            <a:pPr>
              <a:spcBef>
                <a:spcPts val="1200"/>
              </a:spcBef>
            </a:pPr>
            <a:endParaRPr lang="cs-CZ" sz="2300" dirty="0" smtClean="0"/>
          </a:p>
          <a:p>
            <a:pPr marL="93663" indent="0">
              <a:spcBef>
                <a:spcPts val="1200"/>
              </a:spcBef>
              <a:buNone/>
            </a:pPr>
            <a:r>
              <a:rPr lang="cs-CZ" sz="2300" dirty="0"/>
              <a:t>Základní a nutnou podmínkou pro přidělení podpory a úspěšné dokončení projektu v rámci programu NPU I je naplňování všech dílčích a všech sekundárních cílů programu NPU I.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Sekundární cíle programu NPU I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2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76213" indent="0">
              <a:spcBef>
                <a:spcPts val="1200"/>
              </a:spcBef>
              <a:buNone/>
            </a:pPr>
            <a:endParaRPr lang="cs-CZ" sz="23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76213" indent="0">
              <a:spcBef>
                <a:spcPts val="1200"/>
              </a:spcBef>
              <a:buNone/>
            </a:pPr>
            <a:r>
              <a:rPr lang="cs-CZ" sz="2300" b="1" dirty="0" smtClean="0">
                <a:solidFill>
                  <a:srgbClr val="FF0000"/>
                </a:solidFill>
              </a:rPr>
              <a:t>Projektem </a:t>
            </a:r>
            <a:r>
              <a:rPr lang="cs-CZ" sz="2300" b="1" dirty="0">
                <a:solidFill>
                  <a:srgbClr val="FF0000"/>
                </a:solidFill>
              </a:rPr>
              <a:t>programu NPU I </a:t>
            </a:r>
            <a:r>
              <a:rPr lang="cs-CZ" sz="2300" dirty="0" smtClean="0"/>
              <a:t>se rozumí </a:t>
            </a:r>
            <a:r>
              <a:rPr lang="cs-CZ" sz="2300" dirty="0"/>
              <a:t>programový </a:t>
            </a:r>
            <a:r>
              <a:rPr lang="cs-CZ" sz="2300" dirty="0" smtClean="0"/>
              <a:t>projekt, </a:t>
            </a:r>
            <a:r>
              <a:rPr lang="cs-CZ" sz="2300" dirty="0"/>
              <a:t>který zásadním způsobem podpoří uchazeči/příjemci podpory a </a:t>
            </a:r>
            <a:r>
              <a:rPr lang="cs-CZ" sz="2300" dirty="0" smtClean="0"/>
              <a:t>příp. dalším </a:t>
            </a:r>
            <a:r>
              <a:rPr lang="cs-CZ" sz="2300" dirty="0"/>
              <a:t>účastníkům projektu udržitelnost Centra, tj. současně </a:t>
            </a:r>
          </a:p>
          <a:p>
            <a:pPr marL="446088" indent="-269875">
              <a:spcBef>
                <a:spcPts val="1200"/>
              </a:spcBef>
            </a:pPr>
            <a:r>
              <a:rPr lang="cs-CZ" sz="2300" dirty="0"/>
              <a:t>produkci kvalitních, mezinárodně uznatelných a </a:t>
            </a:r>
            <a:r>
              <a:rPr lang="cs-CZ" sz="2300" dirty="0" smtClean="0"/>
              <a:t>konkurenceschopných </a:t>
            </a:r>
            <a:r>
              <a:rPr lang="cs-CZ" sz="2300" dirty="0"/>
              <a:t>výsledků VaVaI vytvářených zaměstnanci uchazeče/příjemce podpory nebo zaměstnanci dalších účastníků projektu, </a:t>
            </a:r>
          </a:p>
          <a:p>
            <a:pPr marL="446088" indent="-269875">
              <a:spcBef>
                <a:spcPts val="1200"/>
              </a:spcBef>
            </a:pPr>
            <a:r>
              <a:rPr lang="cs-CZ" sz="2300" dirty="0"/>
              <a:t>zachování účelu, pro který bylo Centrum původně zřízeno a vybudováno</a:t>
            </a:r>
            <a:r>
              <a:rPr lang="cs-CZ" sz="2300" dirty="0" smtClean="0"/>
              <a:t>,</a:t>
            </a:r>
          </a:p>
          <a:p>
            <a:pPr marL="446088" indent="-269875">
              <a:spcBef>
                <a:spcPts val="1200"/>
              </a:spcBef>
            </a:pPr>
            <a:r>
              <a:rPr lang="cs-CZ" sz="2300" dirty="0"/>
              <a:t>efektivní využívání a provoz stávajících kapacit Centra</a:t>
            </a:r>
            <a:r>
              <a:rPr lang="cs-CZ" sz="2300" dirty="0" smtClean="0"/>
              <a:t>,</a:t>
            </a:r>
            <a:endParaRPr lang="cs-CZ" sz="2200" dirty="0" smtClean="0"/>
          </a:p>
          <a:p>
            <a:pPr marL="446088" indent="-269875" algn="just">
              <a:spcBef>
                <a:spcPts val="1200"/>
              </a:spcBef>
            </a:pPr>
            <a:endParaRPr lang="cs-CZ" sz="2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Zaměření projektu NPU I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4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1973</TotalTime>
  <Words>1323</Words>
  <Application>Microsoft Office PowerPoint</Application>
  <PresentationFormat>Předvádění na obrazovce (4:3)</PresentationFormat>
  <Paragraphs>238</Paragraphs>
  <Slides>51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2" baseType="lpstr">
      <vt:lpstr>Shluk</vt:lpstr>
      <vt:lpstr>NÁRODNÍ PROGRAM UDRŽITELNOSTI I  (NPU I)  </vt:lpstr>
      <vt:lpstr>Zaměření programu NPU I</vt:lpstr>
      <vt:lpstr>Doba trvání programu NPU I</vt:lpstr>
      <vt:lpstr>Výdaje na program NPU I  ze státního rozpočtu ČR na výzkum, vývoj a inovace  (v tis. Kč)</vt:lpstr>
      <vt:lpstr>Cíle programu NPU I</vt:lpstr>
      <vt:lpstr> Dílčí cíle programu NPU I </vt:lpstr>
      <vt:lpstr>Sekundární cíle programu NPU I</vt:lpstr>
      <vt:lpstr> </vt:lpstr>
      <vt:lpstr> </vt:lpstr>
      <vt:lpstr> </vt:lpstr>
      <vt:lpstr>Uchazeč – další účastník projektu</vt:lpstr>
      <vt:lpstr>Uchazeči - rozsah</vt:lpstr>
      <vt:lpstr>Účast partnerů  (jako dalších účastníků projektu)</vt:lpstr>
      <vt:lpstr>Způsobilost  uchazečů a dalších účastníků projektu</vt:lpstr>
      <vt:lpstr>Způsobilé náklady a jejich uznatelnost</vt:lpstr>
      <vt:lpstr> </vt:lpstr>
      <vt:lpstr> </vt:lpstr>
      <vt:lpstr>Způsobilé náklady projektu</vt:lpstr>
      <vt:lpstr>Způsobilé náklady projektu</vt:lpstr>
      <vt:lpstr>Prezentace aplikace PowerPoint</vt:lpstr>
      <vt:lpstr> </vt:lpstr>
      <vt:lpstr> </vt:lpstr>
      <vt:lpstr>Návrh projektu</vt:lpstr>
      <vt:lpstr>Návrh projektu</vt:lpstr>
      <vt:lpstr>Ukazatele pro vykazování výsledků a plnění cílů projektů programu NPU I</vt:lpstr>
      <vt:lpstr> </vt:lpstr>
      <vt:lpstr>Výše podpory </vt:lpstr>
      <vt:lpstr>Míra podpory </vt:lpstr>
      <vt:lpstr>Míra podpory </vt:lpstr>
      <vt:lpstr>Změna výše podpory </vt:lpstr>
      <vt:lpstr>Poskytovatel </vt:lpstr>
      <vt:lpstr>Seznam příloh</vt:lpstr>
      <vt:lpstr> formulář LO_Text-návrh.doc</vt:lpstr>
      <vt:lpstr>formulář LO_form_P_1.doc</vt:lpstr>
      <vt:lpstr>formulář LO_form_Z-UN.xls</vt:lpstr>
      <vt:lpstr>formulář LO_form_KV-UN.xls (1)</vt:lpstr>
      <vt:lpstr>formulář LO_form_KV-UN.xls (2)</vt:lpstr>
      <vt:lpstr>formulář LO_form P-3.xls</vt:lpstr>
      <vt:lpstr>Hodnotící kritéria – A1-1 (0-5b.)</vt:lpstr>
      <vt:lpstr>Hodnotící kritéria – A1-2,3 (0-5b.)</vt:lpstr>
      <vt:lpstr>Hodnotící kritéria – A1-4 (0-5b.)</vt:lpstr>
      <vt:lpstr>Hodnotící kritéria – A1-5 (0-15b.)</vt:lpstr>
      <vt:lpstr>Hodnotící kritéria – A1-5</vt:lpstr>
      <vt:lpstr>Hodnotící kritéria – A1-5</vt:lpstr>
      <vt:lpstr>Hodnotící kritéria – A1-6 (0-5b.)</vt:lpstr>
      <vt:lpstr>Hodnotící kritéria – A2-1 (0-15b.)</vt:lpstr>
      <vt:lpstr>Hodnotící kritéria – A2-2 (0-15b.)</vt:lpstr>
      <vt:lpstr>Hodnotící kritéria – A2-2</vt:lpstr>
      <vt:lpstr>Hodnotící kritéria – A2-3 (0-30b.)</vt:lpstr>
      <vt:lpstr>Hodnotící kritéria – A2-3</vt:lpstr>
      <vt:lpstr>Důležité termíny:</vt:lpstr>
    </vt:vector>
  </TitlesOfParts>
  <Company>Msmt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PROGRAM UDRŽITELNOSTI I</dc:title>
  <dc:creator>Kavan Vít</dc:creator>
  <cp:lastModifiedBy>Kavan Vít</cp:lastModifiedBy>
  <cp:revision>176</cp:revision>
  <cp:lastPrinted>2012-10-25T07:35:32Z</cp:lastPrinted>
  <dcterms:created xsi:type="dcterms:W3CDTF">2012-10-16T13:23:20Z</dcterms:created>
  <dcterms:modified xsi:type="dcterms:W3CDTF">2013-01-24T09:03:12Z</dcterms:modified>
</cp:coreProperties>
</file>